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265" r:id="rId3"/>
    <p:sldId id="275" r:id="rId4"/>
    <p:sldId id="273" r:id="rId5"/>
    <p:sldId id="274" r:id="rId6"/>
    <p:sldId id="271" r:id="rId7"/>
    <p:sldId id="276" r:id="rId8"/>
    <p:sldId id="304" r:id="rId9"/>
    <p:sldId id="26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90" r:id="rId23"/>
    <p:sldId id="291" r:id="rId24"/>
    <p:sldId id="292" r:id="rId25"/>
    <p:sldId id="293" r:id="rId26"/>
    <p:sldId id="294" r:id="rId27"/>
    <p:sldId id="295" r:id="rId28"/>
    <p:sldId id="302" r:id="rId29"/>
    <p:sldId id="296" r:id="rId30"/>
    <p:sldId id="297" r:id="rId31"/>
    <p:sldId id="305" r:id="rId32"/>
    <p:sldId id="299" r:id="rId33"/>
    <p:sldId id="300" r:id="rId34"/>
    <p:sldId id="301" r:id="rId35"/>
    <p:sldId id="303" r:id="rId3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7E7"/>
    <a:srgbClr val="FFCCCC"/>
    <a:srgbClr val="FF7C80"/>
    <a:srgbClr val="FF9966"/>
    <a:srgbClr val="993366"/>
    <a:srgbClr val="FFCC99"/>
    <a:srgbClr val="FFFFCC"/>
    <a:srgbClr val="339966"/>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28" autoAdjust="0"/>
    <p:restoredTop sz="73857" autoAdjust="0"/>
  </p:normalViewPr>
  <p:slideViewPr>
    <p:cSldViewPr snapToGrid="0">
      <p:cViewPr varScale="1">
        <p:scale>
          <a:sx n="93" d="100"/>
          <a:sy n="93" d="100"/>
        </p:scale>
        <p:origin x="1578" y="60"/>
      </p:cViewPr>
      <p:guideLst/>
    </p:cSldViewPr>
  </p:slideViewPr>
  <p:notesTextViewPr>
    <p:cViewPr>
      <p:scale>
        <a:sx n="1" d="1"/>
        <a:sy n="1" d="1"/>
      </p:scale>
      <p:origin x="0" y="0"/>
    </p:cViewPr>
  </p:notesTextViewPr>
  <p:notesViewPr>
    <p:cSldViewPr snapToGrid="0">
      <p:cViewPr varScale="1">
        <p:scale>
          <a:sx n="95" d="100"/>
          <a:sy n="95" d="100"/>
        </p:scale>
        <p:origin x="4047" y="69"/>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akas\OneDrive\&#12487;&#12473;&#12463;&#12488;&#12483;&#12503;\240801_&#28040;&#36027;&#12456;&#12493;&#12523;&#12462;&#12540;&#37327;&#12539;&#22826;&#38525;&#20809;&#12497;&#12493;&#12523;&#30330;&#38651;&#37327;&#31777;&#26131;&#35336;&#31639;_&#946;&#29256;ver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akas\OneDrive\&#12487;&#12473;&#12463;&#12488;&#12483;&#12503;\240801_&#28040;&#36027;&#12456;&#12493;&#12523;&#12462;&#12540;&#37327;&#12539;&#22826;&#38525;&#20809;&#12497;&#12493;&#12523;&#30330;&#38651;&#37327;&#31777;&#26131;&#35336;&#31639;_&#946;&#29256;ver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000" b="1" i="0" u="none" strike="noStrike" kern="1200" cap="all" spc="100" normalizeH="0" baseline="0">
                <a:solidFill>
                  <a:schemeClr val="lt1"/>
                </a:solidFill>
                <a:latin typeface="+mn-lt"/>
                <a:ea typeface="+mn-ea"/>
                <a:cs typeface="+mn-cs"/>
              </a:defRPr>
            </a:pPr>
            <a:r>
              <a:rPr lang="ja-JP" sz="1000" dirty="0"/>
              <a:t>冬の単位時間当たり平均熱損失量</a:t>
            </a:r>
          </a:p>
        </c:rich>
      </c:tx>
      <c:overlay val="0"/>
      <c:spPr>
        <a:noFill/>
        <a:ln>
          <a:noFill/>
        </a:ln>
        <a:effectLst/>
      </c:spPr>
      <c:txPr>
        <a:bodyPr rot="0" spcFirstLastPara="1" vertOverflow="ellipsis" vert="horz" wrap="square" anchor="ctr" anchorCtr="1"/>
        <a:lstStyle/>
        <a:p>
          <a:pPr>
            <a:defRPr sz="1000" b="1" i="0" u="none" strike="noStrike" kern="1200" cap="all" spc="100" normalizeH="0" baseline="0">
              <a:solidFill>
                <a:schemeClr val="lt1"/>
              </a:solidFill>
              <a:latin typeface="+mn-lt"/>
              <a:ea typeface="+mn-ea"/>
              <a:cs typeface="+mn-cs"/>
            </a:defRPr>
          </a:pPr>
          <a:endParaRPr lang="ja-JP"/>
        </a:p>
      </c:txPr>
    </c:title>
    <c:autoTitleDeleted val="0"/>
    <c:plotArea>
      <c:layout/>
      <c:pieChart>
        <c:varyColors val="1"/>
        <c:ser>
          <c:idx val="0"/>
          <c:order val="0"/>
          <c:tx>
            <c:strRef>
              <c:f>消費エネルギー・太陽光パネル発電量計算!$AH$5</c:f>
              <c:strCache>
                <c:ptCount val="1"/>
                <c:pt idx="0">
                  <c:v>平均</c:v>
                </c:pt>
              </c:strCache>
            </c:strRef>
          </c:tx>
          <c:spPr>
            <a:solidFill>
              <a:schemeClr val="lt1"/>
            </a:solidFill>
            <a:ln w="19050">
              <a:solidFill>
                <a:schemeClr val="accent3"/>
              </a:solidFill>
            </a:ln>
            <a:effectLst/>
          </c:spPr>
          <c:dPt>
            <c:idx val="0"/>
            <c:bubble3D val="0"/>
            <c:spPr>
              <a:solidFill>
                <a:schemeClr val="lt1"/>
              </a:solidFill>
              <a:ln w="19050">
                <a:solidFill>
                  <a:schemeClr val="accent3"/>
                </a:solidFill>
              </a:ln>
              <a:effectLst/>
            </c:spPr>
            <c:extLst>
              <c:ext xmlns:c16="http://schemas.microsoft.com/office/drawing/2014/chart" uri="{C3380CC4-5D6E-409C-BE32-E72D297353CC}">
                <c16:uniqueId val="{00000001-BAAF-49FE-986C-EDD73F05FC1C}"/>
              </c:ext>
            </c:extLst>
          </c:dPt>
          <c:dPt>
            <c:idx val="1"/>
            <c:bubble3D val="0"/>
            <c:spPr>
              <a:solidFill>
                <a:schemeClr val="lt1"/>
              </a:solidFill>
              <a:ln w="19050">
                <a:solidFill>
                  <a:schemeClr val="accent3"/>
                </a:solidFill>
              </a:ln>
              <a:effectLst/>
            </c:spPr>
            <c:extLst>
              <c:ext xmlns:c16="http://schemas.microsoft.com/office/drawing/2014/chart" uri="{C3380CC4-5D6E-409C-BE32-E72D297353CC}">
                <c16:uniqueId val="{00000003-BAAF-49FE-986C-EDD73F05FC1C}"/>
              </c:ext>
            </c:extLst>
          </c:dPt>
          <c:dPt>
            <c:idx val="2"/>
            <c:bubble3D val="0"/>
            <c:spPr>
              <a:solidFill>
                <a:schemeClr val="lt1"/>
              </a:solidFill>
              <a:ln w="19050">
                <a:solidFill>
                  <a:schemeClr val="accent3"/>
                </a:solidFill>
              </a:ln>
              <a:effectLst/>
            </c:spPr>
            <c:extLst>
              <c:ext xmlns:c16="http://schemas.microsoft.com/office/drawing/2014/chart" uri="{C3380CC4-5D6E-409C-BE32-E72D297353CC}">
                <c16:uniqueId val="{00000005-BAAF-49FE-986C-EDD73F05FC1C}"/>
              </c:ext>
            </c:extLst>
          </c:dPt>
          <c:dLbls>
            <c:dLbl>
              <c:idx val="0"/>
              <c:layout>
                <c:manualLayout>
                  <c:x val="-0.15764663012552391"/>
                  <c:y val="0.33264458359064203"/>
                </c:manualLayout>
              </c:layout>
              <c:tx>
                <c:rich>
                  <a:bodyPr/>
                  <a:lstStyle/>
                  <a:p>
                    <a:fld id="{DF9A6CF3-3D79-47A4-903C-3C906D8D8C17}" type="CATEGORYNAME">
                      <a:rPr lang="ja-JP" altLang="en-US" smtClean="0"/>
                      <a:pPr/>
                      <a:t>[分類名]</a:t>
                    </a:fld>
                    <a:r>
                      <a:rPr lang="ja-JP" altLang="en-US" dirty="0"/>
                      <a:t>：</a:t>
                    </a:r>
                    <a:fld id="{DBF92091-56A8-4F2C-B7DC-4A2EE29B3FD4}" type="VALUE">
                      <a:rPr lang="en-US" altLang="ja-JP" baseline="0" smtClean="0"/>
                      <a:pPr/>
                      <a:t>[値]</a:t>
                    </a:fld>
                    <a:r>
                      <a:rPr lang="en-US" altLang="ja-JP" baseline="0" dirty="0"/>
                      <a:t>W</a:t>
                    </a:r>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AAF-49FE-986C-EDD73F05FC1C}"/>
                </c:ext>
              </c:extLst>
            </c:dLbl>
            <c:dLbl>
              <c:idx val="1"/>
              <c:layout>
                <c:manualLayout>
                  <c:x val="0.13078337607072568"/>
                  <c:y val="0.16778631353600121"/>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fld id="{C122A430-E171-4F2B-90FE-432C9DA178EF}" type="CATEGORYNAME">
                      <a:rPr lang="ja-JP" altLang="en-US" smtClean="0">
                        <a:solidFill>
                          <a:schemeClr val="bg1"/>
                        </a:solidFill>
                      </a:rPr>
                      <a:pPr>
                        <a:defRPr>
                          <a:solidFill>
                            <a:schemeClr val="bg1"/>
                          </a:solidFill>
                        </a:defRPr>
                      </a:pPr>
                      <a:t>[分類名]</a:t>
                    </a:fld>
                    <a:r>
                      <a:rPr lang="ja-JP" altLang="en-US" dirty="0">
                        <a:solidFill>
                          <a:schemeClr val="bg1"/>
                        </a:solidFill>
                      </a:rPr>
                      <a:t>：</a:t>
                    </a:r>
                    <a:fld id="{3ACEC55E-3B8E-486E-AE13-1C9B49551E26}" type="VALUE">
                      <a:rPr lang="en-US" altLang="ja-JP" baseline="0" smtClean="0">
                        <a:solidFill>
                          <a:schemeClr val="bg1"/>
                        </a:solidFill>
                      </a:rPr>
                      <a:pPr>
                        <a:defRPr>
                          <a:solidFill>
                            <a:schemeClr val="bg1"/>
                          </a:solidFill>
                        </a:defRPr>
                      </a:pPr>
                      <a:t>[値]</a:t>
                    </a:fld>
                    <a:r>
                      <a:rPr lang="en-US" altLang="ja-JP" baseline="0" dirty="0">
                        <a:solidFill>
                          <a:schemeClr val="bg1"/>
                        </a:solidFill>
                      </a:rPr>
                      <a:t>W</a:t>
                    </a:r>
                  </a:p>
                </c:rich>
              </c:tx>
              <c:numFmt formatCode="#,##0\W"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ja-JP"/>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AAF-49FE-986C-EDD73F05FC1C}"/>
                </c:ext>
              </c:extLst>
            </c:dLbl>
            <c:dLbl>
              <c:idx val="2"/>
              <c:layout>
                <c:manualLayout>
                  <c:x val="0.19441625861838113"/>
                  <c:y val="-6.9898823799744478E-2"/>
                </c:manualLayout>
              </c:layout>
              <c:tx>
                <c:rich>
                  <a:bodyPr/>
                  <a:lstStyle/>
                  <a:p>
                    <a:fld id="{1AE49036-7B97-4A47-BB91-7F1AA19B0D14}" type="CATEGORYNAME">
                      <a:rPr lang="ja-JP" altLang="en-US" smtClean="0"/>
                      <a:pPr/>
                      <a:t>[分類名]</a:t>
                    </a:fld>
                    <a:r>
                      <a:rPr lang="ja-JP" altLang="en-US" dirty="0"/>
                      <a:t>：</a:t>
                    </a:r>
                    <a:fld id="{CDE76BF3-BD1A-4D73-B2E9-F8FA3CD15DEE}" type="VALUE">
                      <a:rPr lang="en-US" altLang="ja-JP" baseline="0" smtClean="0"/>
                      <a:pPr/>
                      <a:t>[値]</a:t>
                    </a:fld>
                    <a:r>
                      <a:rPr lang="en-US" altLang="ja-JP" baseline="0" dirty="0"/>
                      <a:t>W</a:t>
                    </a:r>
                  </a:p>
                </c:rich>
              </c:tx>
              <c:dLblPos val="bestFit"/>
              <c:showLegendKey val="0"/>
              <c:showVal val="1"/>
              <c:showCatName val="1"/>
              <c:showSerName val="0"/>
              <c:showPercent val="1"/>
              <c:showBubbleSize val="0"/>
              <c:extLst>
                <c:ext xmlns:c15="http://schemas.microsoft.com/office/drawing/2012/chart" uri="{CE6537A1-D6FC-4f65-9D91-7224C49458BB}">
                  <c15:layout>
                    <c:manualLayout>
                      <c:w val="0.39165723264399277"/>
                      <c:h val="0.33526751615016143"/>
                    </c:manualLayout>
                  </c15:layout>
                  <c15:dlblFieldTable/>
                  <c15:showDataLabelsRange val="0"/>
                </c:ext>
                <c:ext xmlns:c16="http://schemas.microsoft.com/office/drawing/2014/chart" uri="{C3380CC4-5D6E-409C-BE32-E72D297353CC}">
                  <c16:uniqueId val="{00000005-BAAF-49FE-986C-EDD73F05FC1C}"/>
                </c:ext>
              </c:extLst>
            </c:dLbl>
            <c:numFmt formatCode="#,##0\W"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endParaRPr lang="ja-JP"/>
              </a:p>
            </c:txPr>
            <c:dLblPos val="inEnd"/>
            <c:showLegendKey val="0"/>
            <c:showVal val="1"/>
            <c:showCatName val="1"/>
            <c:showSerName val="0"/>
            <c:showPercent val="1"/>
            <c:showBubbleSize val="0"/>
            <c:showLeaderLines val="1"/>
            <c:leaderLines>
              <c:spPr>
                <a:ln w="9525">
                  <a:solidFill>
                    <a:schemeClr val="accent3">
                      <a:lumMod val="60000"/>
                      <a:lumOff val="40000"/>
                    </a:schemeClr>
                  </a:solidFill>
                </a:ln>
                <a:effectLst/>
              </c:spPr>
            </c:leaderLines>
            <c:extLst>
              <c:ext xmlns:c15="http://schemas.microsoft.com/office/drawing/2012/chart" uri="{CE6537A1-D6FC-4f65-9D91-7224C49458BB}"/>
            </c:extLst>
          </c:dLbls>
          <c:cat>
            <c:strRef>
              <c:f>消費エネルギー・太陽光パネル発電量計算!$I$8:$I$10</c:f>
              <c:strCache>
                <c:ptCount val="3"/>
                <c:pt idx="0">
                  <c:v>換気</c:v>
                </c:pt>
                <c:pt idx="1">
                  <c:v>漏気</c:v>
                </c:pt>
                <c:pt idx="2">
                  <c:v>外皮</c:v>
                </c:pt>
              </c:strCache>
            </c:strRef>
          </c:cat>
          <c:val>
            <c:numRef>
              <c:f>消費エネルギー・太陽光パネル発電量計算!$AH$8:$AH$10</c:f>
              <c:numCache>
                <c:formatCode>#,##0</c:formatCode>
                <c:ptCount val="3"/>
                <c:pt idx="0">
                  <c:v>59.449974017959683</c:v>
                </c:pt>
                <c:pt idx="1">
                  <c:v>65.024335858382116</c:v>
                </c:pt>
                <c:pt idx="2">
                  <c:v>1629.4031772627541</c:v>
                </c:pt>
              </c:numCache>
            </c:numRef>
          </c:val>
          <c:extLst>
            <c:ext xmlns:c16="http://schemas.microsoft.com/office/drawing/2014/chart" uri="{C3380CC4-5D6E-409C-BE32-E72D297353CC}">
              <c16:uniqueId val="{00000006-BAAF-49FE-986C-EDD73F05FC1C}"/>
            </c:ext>
          </c:extLst>
        </c:ser>
        <c:dLbls>
          <c:dLblPos val="inEnd"/>
          <c:showLegendKey val="0"/>
          <c:showVal val="1"/>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3"/>
    </a:solidFill>
    <a:ln w="9525" cap="flat" cmpd="sng" algn="ctr">
      <a:solidFill>
        <a:schemeClr val="accent3"/>
      </a:solid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stacked"/>
        <c:varyColors val="0"/>
        <c:ser>
          <c:idx val="0"/>
          <c:order val="0"/>
          <c:tx>
            <c:strRef>
              <c:f>消費エネルギー・太陽光パネル発電量計算!$I$146</c:f>
              <c:strCache>
                <c:ptCount val="1"/>
              </c:strCache>
            </c:strRef>
          </c:tx>
          <c:spPr>
            <a:solidFill>
              <a:schemeClr val="accent3">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消費エネルギー・太陽光パネル発電量計算!$H$147:$H$158</c:f>
              <c:strCache>
                <c:ptCount val="12"/>
                <c:pt idx="0">
                  <c:v>１月</c:v>
                </c:pt>
                <c:pt idx="1">
                  <c:v>２月</c:v>
                </c:pt>
                <c:pt idx="2">
                  <c:v>３月</c:v>
                </c:pt>
                <c:pt idx="3">
                  <c:v>４月</c:v>
                </c:pt>
                <c:pt idx="4">
                  <c:v>５月</c:v>
                </c:pt>
                <c:pt idx="5">
                  <c:v>６月</c:v>
                </c:pt>
                <c:pt idx="6">
                  <c:v>７月</c:v>
                </c:pt>
                <c:pt idx="7">
                  <c:v>８月</c:v>
                </c:pt>
                <c:pt idx="8">
                  <c:v>９月</c:v>
                </c:pt>
                <c:pt idx="9">
                  <c:v>１０月</c:v>
                </c:pt>
                <c:pt idx="10">
                  <c:v>１１月</c:v>
                </c:pt>
                <c:pt idx="11">
                  <c:v>１２月</c:v>
                </c:pt>
              </c:strCache>
            </c:strRef>
          </c:cat>
          <c:val>
            <c:numRef>
              <c:f>消費エネルギー・太陽光パネル発電量計算!$I$147:$I$158</c:f>
              <c:numCache>
                <c:formatCode>General</c:formatCode>
                <c:ptCount val="12"/>
              </c:numCache>
            </c:numRef>
          </c:val>
          <c:extLst>
            <c:ext xmlns:c16="http://schemas.microsoft.com/office/drawing/2014/chart" uri="{C3380CC4-5D6E-409C-BE32-E72D297353CC}">
              <c16:uniqueId val="{00000000-4FB2-470A-AA59-5F35BC3F9AC4}"/>
            </c:ext>
          </c:extLst>
        </c:ser>
        <c:ser>
          <c:idx val="1"/>
          <c:order val="1"/>
          <c:tx>
            <c:strRef>
              <c:f>消費エネルギー・太陽光パネル発電量計算!$AN$146</c:f>
              <c:strCache>
                <c:ptCount val="1"/>
                <c:pt idx="0">
                  <c:v>昼間使用量</c:v>
                </c:pt>
              </c:strCache>
            </c:strRef>
          </c:tx>
          <c:spPr>
            <a:solidFill>
              <a:schemeClr val="accent3">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消費エネルギー・太陽光パネル発電量計算!$H$147:$H$158</c:f>
              <c:strCache>
                <c:ptCount val="12"/>
                <c:pt idx="0">
                  <c:v>１月</c:v>
                </c:pt>
                <c:pt idx="1">
                  <c:v>２月</c:v>
                </c:pt>
                <c:pt idx="2">
                  <c:v>３月</c:v>
                </c:pt>
                <c:pt idx="3">
                  <c:v>４月</c:v>
                </c:pt>
                <c:pt idx="4">
                  <c:v>５月</c:v>
                </c:pt>
                <c:pt idx="5">
                  <c:v>６月</c:v>
                </c:pt>
                <c:pt idx="6">
                  <c:v>７月</c:v>
                </c:pt>
                <c:pt idx="7">
                  <c:v>８月</c:v>
                </c:pt>
                <c:pt idx="8">
                  <c:v>９月</c:v>
                </c:pt>
                <c:pt idx="9">
                  <c:v>１０月</c:v>
                </c:pt>
                <c:pt idx="10">
                  <c:v>１１月</c:v>
                </c:pt>
                <c:pt idx="11">
                  <c:v>１２月</c:v>
                </c:pt>
              </c:strCache>
            </c:strRef>
          </c:cat>
          <c:val>
            <c:numRef>
              <c:f>消費エネルギー・太陽光パネル発電量計算!$AN$147:$AN$158</c:f>
              <c:numCache>
                <c:formatCode>#,##0"kW";"▲ "#,##0"kW"</c:formatCode>
                <c:ptCount val="12"/>
                <c:pt idx="0">
                  <c:v>120</c:v>
                </c:pt>
                <c:pt idx="1">
                  <c:v>108.38709677419355</c:v>
                </c:pt>
                <c:pt idx="2">
                  <c:v>120</c:v>
                </c:pt>
                <c:pt idx="3">
                  <c:v>116.12903225806451</c:v>
                </c:pt>
                <c:pt idx="4">
                  <c:v>120</c:v>
                </c:pt>
                <c:pt idx="5">
                  <c:v>116.12903225806451</c:v>
                </c:pt>
                <c:pt idx="6">
                  <c:v>120</c:v>
                </c:pt>
                <c:pt idx="7">
                  <c:v>120</c:v>
                </c:pt>
                <c:pt idx="8">
                  <c:v>116.12903225806451</c:v>
                </c:pt>
                <c:pt idx="9">
                  <c:v>120</c:v>
                </c:pt>
                <c:pt idx="10">
                  <c:v>116.12903225806451</c:v>
                </c:pt>
                <c:pt idx="11">
                  <c:v>120</c:v>
                </c:pt>
              </c:numCache>
            </c:numRef>
          </c:val>
          <c:extLst>
            <c:ext xmlns:c16="http://schemas.microsoft.com/office/drawing/2014/chart" uri="{C3380CC4-5D6E-409C-BE32-E72D297353CC}">
              <c16:uniqueId val="{00000001-4FB2-470A-AA59-5F35BC3F9AC4}"/>
            </c:ext>
          </c:extLst>
        </c:ser>
        <c:ser>
          <c:idx val="2"/>
          <c:order val="2"/>
          <c:tx>
            <c:strRef>
              <c:f>消費エネルギー・太陽光パネル発電量計算!$AO$146</c:f>
              <c:strCache>
                <c:ptCount val="1"/>
                <c:pt idx="0">
                  <c:v>夜間使用量（蓄電池効果）</c:v>
                </c:pt>
              </c:strCache>
            </c:strRef>
          </c:tx>
          <c:spPr>
            <a:solidFill>
              <a:schemeClr val="accent3">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消費エネルギー・太陽光パネル発電量計算!$H$147:$H$158</c:f>
              <c:strCache>
                <c:ptCount val="12"/>
                <c:pt idx="0">
                  <c:v>１月</c:v>
                </c:pt>
                <c:pt idx="1">
                  <c:v>２月</c:v>
                </c:pt>
                <c:pt idx="2">
                  <c:v>３月</c:v>
                </c:pt>
                <c:pt idx="3">
                  <c:v>４月</c:v>
                </c:pt>
                <c:pt idx="4">
                  <c:v>５月</c:v>
                </c:pt>
                <c:pt idx="5">
                  <c:v>６月</c:v>
                </c:pt>
                <c:pt idx="6">
                  <c:v>７月</c:v>
                </c:pt>
                <c:pt idx="7">
                  <c:v>８月</c:v>
                </c:pt>
                <c:pt idx="8">
                  <c:v>９月</c:v>
                </c:pt>
                <c:pt idx="9">
                  <c:v>１０月</c:v>
                </c:pt>
                <c:pt idx="10">
                  <c:v>１１月</c:v>
                </c:pt>
                <c:pt idx="11">
                  <c:v>１２月</c:v>
                </c:pt>
              </c:strCache>
            </c:strRef>
          </c:cat>
          <c:val>
            <c:numRef>
              <c:f>消費エネルギー・太陽光パネル発電量計算!$AO$147:$AO$158</c:f>
              <c:numCache>
                <c:formatCode>#,##0"kW";"▲ "#,##0"kW"</c:formatCode>
                <c:ptCount val="12"/>
                <c:pt idx="0">
                  <c:v>217</c:v>
                </c:pt>
                <c:pt idx="1">
                  <c:v>196</c:v>
                </c:pt>
                <c:pt idx="2">
                  <c:v>217</c:v>
                </c:pt>
                <c:pt idx="3">
                  <c:v>210</c:v>
                </c:pt>
                <c:pt idx="4">
                  <c:v>217</c:v>
                </c:pt>
                <c:pt idx="5">
                  <c:v>210</c:v>
                </c:pt>
                <c:pt idx="6">
                  <c:v>217</c:v>
                </c:pt>
                <c:pt idx="7">
                  <c:v>217</c:v>
                </c:pt>
                <c:pt idx="8">
                  <c:v>210</c:v>
                </c:pt>
                <c:pt idx="9">
                  <c:v>217</c:v>
                </c:pt>
                <c:pt idx="10">
                  <c:v>176.38469237772802</c:v>
                </c:pt>
                <c:pt idx="11">
                  <c:v>169.2323032606576</c:v>
                </c:pt>
              </c:numCache>
            </c:numRef>
          </c:val>
          <c:extLst>
            <c:ext xmlns:c16="http://schemas.microsoft.com/office/drawing/2014/chart" uri="{C3380CC4-5D6E-409C-BE32-E72D297353CC}">
              <c16:uniqueId val="{00000002-4FB2-470A-AA59-5F35BC3F9AC4}"/>
            </c:ext>
          </c:extLst>
        </c:ser>
        <c:ser>
          <c:idx val="3"/>
          <c:order val="3"/>
          <c:tx>
            <c:strRef>
              <c:f>消費エネルギー・太陽光パネル発電量計算!$AP$146</c:f>
              <c:strCache>
                <c:ptCount val="1"/>
                <c:pt idx="0">
                  <c:v>売電量</c:v>
                </c:pt>
              </c:strCache>
            </c:strRef>
          </c:tx>
          <c:spPr>
            <a:solidFill>
              <a:schemeClr val="accent3">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消費エネルギー・太陽光パネル発電量計算!$H$147:$H$158</c:f>
              <c:strCache>
                <c:ptCount val="12"/>
                <c:pt idx="0">
                  <c:v>１月</c:v>
                </c:pt>
                <c:pt idx="1">
                  <c:v>２月</c:v>
                </c:pt>
                <c:pt idx="2">
                  <c:v>３月</c:v>
                </c:pt>
                <c:pt idx="3">
                  <c:v>４月</c:v>
                </c:pt>
                <c:pt idx="4">
                  <c:v>５月</c:v>
                </c:pt>
                <c:pt idx="5">
                  <c:v>６月</c:v>
                </c:pt>
                <c:pt idx="6">
                  <c:v>７月</c:v>
                </c:pt>
                <c:pt idx="7">
                  <c:v>８月</c:v>
                </c:pt>
                <c:pt idx="8">
                  <c:v>９月</c:v>
                </c:pt>
                <c:pt idx="9">
                  <c:v>１０月</c:v>
                </c:pt>
                <c:pt idx="10">
                  <c:v>１１月</c:v>
                </c:pt>
                <c:pt idx="11">
                  <c:v>１２月</c:v>
                </c:pt>
              </c:strCache>
            </c:strRef>
          </c:cat>
          <c:val>
            <c:numRef>
              <c:f>消費エネルギー・太陽光パネル発電量計算!$AP$147:$AP$158</c:f>
              <c:numCache>
                <c:formatCode>#,##0"kW";"▲ "#,##0"kW"</c:formatCode>
                <c:ptCount val="12"/>
                <c:pt idx="0">
                  <c:v>7.712228894562605</c:v>
                </c:pt>
                <c:pt idx="1">
                  <c:v>36.478697793223994</c:v>
                </c:pt>
                <c:pt idx="2">
                  <c:v>138.21935517517997</c:v>
                </c:pt>
                <c:pt idx="3">
                  <c:v>199.01790973415299</c:v>
                </c:pt>
                <c:pt idx="4">
                  <c:v>309.47260780267243</c:v>
                </c:pt>
                <c:pt idx="5">
                  <c:v>197.14902073904307</c:v>
                </c:pt>
                <c:pt idx="6">
                  <c:v>258.40412944792263</c:v>
                </c:pt>
                <c:pt idx="7">
                  <c:v>203.80432014311012</c:v>
                </c:pt>
                <c:pt idx="8">
                  <c:v>78.181197439860597</c:v>
                </c:pt>
                <c:pt idx="9">
                  <c:v>11.971557302022561</c:v>
                </c:pt>
                <c:pt idx="10">
                  <c:v>0</c:v>
                </c:pt>
                <c:pt idx="11">
                  <c:v>0</c:v>
                </c:pt>
              </c:numCache>
            </c:numRef>
          </c:val>
          <c:extLst>
            <c:ext xmlns:c16="http://schemas.microsoft.com/office/drawing/2014/chart" uri="{C3380CC4-5D6E-409C-BE32-E72D297353CC}">
              <c16:uniqueId val="{00000003-4FB2-470A-AA59-5F35BC3F9AC4}"/>
            </c:ext>
          </c:extLst>
        </c:ser>
        <c:dLbls>
          <c:showLegendKey val="0"/>
          <c:showVal val="1"/>
          <c:showCatName val="0"/>
          <c:showSerName val="0"/>
          <c:showPercent val="0"/>
          <c:showBubbleSize val="0"/>
        </c:dLbls>
        <c:gapWidth val="75"/>
        <c:overlap val="100"/>
        <c:axId val="1567953631"/>
        <c:axId val="1567941151"/>
      </c:barChart>
      <c:catAx>
        <c:axId val="15679536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1567941151"/>
        <c:crosses val="autoZero"/>
        <c:auto val="1"/>
        <c:lblAlgn val="ctr"/>
        <c:lblOffset val="100"/>
        <c:noMultiLvlLbl val="0"/>
      </c:catAx>
      <c:valAx>
        <c:axId val="156794115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crossAx val="1567953631"/>
        <c:crosses val="autoZero"/>
        <c:crossBetween val="between"/>
      </c:valAx>
      <c:spPr>
        <a:noFill/>
        <a:ln>
          <a:noFill/>
        </a:ln>
        <a:effectLst/>
      </c:spPr>
    </c:plotArea>
    <c:legend>
      <c:legendPos val="b"/>
      <c:legendEntry>
        <c:idx val="0"/>
        <c:delete val="1"/>
      </c:legendEntry>
      <c:layout>
        <c:manualLayout>
          <c:xMode val="edge"/>
          <c:yMode val="edge"/>
          <c:x val="0.324486607702547"/>
          <c:y val="4.7077830605690221E-2"/>
          <c:w val="0.35102667557705874"/>
          <c:h val="0.1077673222984092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1064"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styleClr val="0"/>
    </cs:lnRef>
    <cs:fillRef idx="0"/>
    <cs:effectRef idx="0"/>
    <cs:fontRef idx="minor">
      <cs:styleClr val="0"/>
    </cs:fontRef>
    <cs:defRPr sz="1197" b="1" kern="1200"/>
  </cs:dataLabel>
  <cs:dataLabelCallout>
    <cs:lnRef idx="0">
      <cs:styleClr val="0"/>
    </cs:lnRef>
    <cs:fillRef idx="0"/>
    <cs:effectRef idx="0"/>
    <cs:fontRef idx="minor">
      <cs:styleClr val="0"/>
    </cs:fontRef>
    <cs:spPr>
      <a:solidFill>
        <a:schemeClr val="lt1"/>
      </a:solidFill>
      <a:ln>
        <a:solidFill>
          <a:schemeClr val="phClr"/>
        </a:solidFill>
      </a:ln>
    </cs:spPr>
    <cs:defRPr sz="1197"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2D2C4-B9F3-4A27-A61C-F88B19DD772F}" type="datetimeFigureOut">
              <a:rPr kumimoji="1" lang="ja-JP" altLang="en-US" smtClean="0"/>
              <a:t>2024/12/14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E789E-4351-4E51-999C-807395C464B1}" type="slidenum">
              <a:rPr kumimoji="1" lang="ja-JP" altLang="en-US" smtClean="0"/>
              <a:t>‹#›</a:t>
            </a:fld>
            <a:endParaRPr kumimoji="1" lang="ja-JP" altLang="en-US"/>
          </a:p>
        </p:txBody>
      </p:sp>
    </p:spTree>
    <p:extLst>
      <p:ext uri="{BB962C8B-B14F-4D97-AF65-F5344CB8AC3E}">
        <p14:creationId xmlns:p14="http://schemas.microsoft.com/office/powerpoint/2010/main" val="301937564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DE789E-4351-4E51-999C-807395C464B1}" type="slidenum">
              <a:rPr kumimoji="1" lang="ja-JP" altLang="en-US" smtClean="0"/>
              <a:t>15</a:t>
            </a:fld>
            <a:endParaRPr kumimoji="1" lang="ja-JP" altLang="en-US"/>
          </a:p>
        </p:txBody>
      </p:sp>
    </p:spTree>
    <p:extLst>
      <p:ext uri="{BB962C8B-B14F-4D97-AF65-F5344CB8AC3E}">
        <p14:creationId xmlns:p14="http://schemas.microsoft.com/office/powerpoint/2010/main" val="2099280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DE789E-4351-4E51-999C-807395C464B1}" type="slidenum">
              <a:rPr kumimoji="1" lang="ja-JP" altLang="en-US" smtClean="0"/>
              <a:t>33</a:t>
            </a:fld>
            <a:endParaRPr kumimoji="1" lang="ja-JP" altLang="en-US"/>
          </a:p>
        </p:txBody>
      </p:sp>
    </p:spTree>
    <p:extLst>
      <p:ext uri="{BB962C8B-B14F-4D97-AF65-F5344CB8AC3E}">
        <p14:creationId xmlns:p14="http://schemas.microsoft.com/office/powerpoint/2010/main" val="3053069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8C38FA-938D-9B6B-33C3-2A4378CACAC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1761CDE-6116-9CDD-264F-F436418FAF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9C9448A-FFB1-5604-D6E4-8CA5E09CB116}"/>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1E40F776-6A66-C7EA-E79D-A81878BC7EB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12331C2-4AC6-2F1A-033E-D00E6BBC560E}"/>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2158923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787562-6B5F-CF4E-72A4-32AB5EFFBA2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8FFE9A2-864E-A75C-436E-CE5F2B35890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5990084-DF61-6F32-BFD0-FF3DAF49881B}"/>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D2847844-480B-FEEF-2172-B489DCB094D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64F4B27-F49F-8EA2-2798-AB015146BBB7}"/>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420186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2327DB-074C-EB50-CF21-C0D6865BDA8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4DFECA5-716A-8121-E8DC-B3B65D47ED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CA31CDF-422C-0C78-926B-44785F7A7E68}"/>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80897D98-D862-0F3F-BCE2-CA7A5DA1B16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AA697BA-EDEE-2BA7-501A-4F91E3227A35}"/>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232883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72BAE5-0FA6-7564-D48B-99A708C7968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50C49C4-D8BB-0CBD-7FBE-440A0F37572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F534879-1FF9-C492-654D-8886A55B8FD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182BC85-551C-2B31-6FE8-0E8A5E69AA64}"/>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7B7ECCF9-BA87-838D-D976-FA65C62F5E6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E574996-10D6-D564-108A-9356AC00DCCB}"/>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3285913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8BE361-DD0E-2AB6-5302-14FBB96A3C4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5213701-0E9F-DDA8-8CDA-5E641C3979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351800E-5C02-837A-C5F8-C68C3FF4E6C0}"/>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6228728-EDF6-831A-D387-35A59E8AAC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D138FA9-7A70-F1BA-3F0B-B063153D8E4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4A0B2BC-4CA4-C5E3-7C3E-0421CAE8B731}"/>
              </a:ext>
            </a:extLst>
          </p:cNvPr>
          <p:cNvSpPr>
            <a:spLocks noGrp="1"/>
          </p:cNvSpPr>
          <p:nvPr>
            <p:ph type="dt" sz="half" idx="10"/>
          </p:nvPr>
        </p:nvSpPr>
        <p:spPr/>
        <p:txBody>
          <a:bodyPr/>
          <a:lstStyle/>
          <a:p>
            <a:endParaRPr kumimoji="1" lang="ja-JP" altLang="en-US"/>
          </a:p>
        </p:txBody>
      </p:sp>
      <p:sp>
        <p:nvSpPr>
          <p:cNvPr id="8" name="フッター プレースホルダー 7">
            <a:extLst>
              <a:ext uri="{FF2B5EF4-FFF2-40B4-BE49-F238E27FC236}">
                <a16:creationId xmlns:a16="http://schemas.microsoft.com/office/drawing/2014/main" id="{A2BC597E-2FB1-A82A-6483-B629A9B15815}"/>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562B33B-8CD1-48B6-F21E-13E9C56B318F}"/>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1413050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40469D-EFC9-C7A8-EFB3-3F957FDF38F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FE2BF72-38B1-90B0-39B2-25F8BDE19018}"/>
              </a:ext>
            </a:extLst>
          </p:cNvPr>
          <p:cNvSpPr>
            <a:spLocks noGrp="1"/>
          </p:cNvSpPr>
          <p:nvPr>
            <p:ph type="dt" sz="half" idx="10"/>
          </p:nvPr>
        </p:nvSpPr>
        <p:spPr/>
        <p:txBody>
          <a:bodyPr/>
          <a:lstStyle/>
          <a:p>
            <a:endParaRPr kumimoji="1" lang="ja-JP" altLang="en-US"/>
          </a:p>
        </p:txBody>
      </p:sp>
      <p:sp>
        <p:nvSpPr>
          <p:cNvPr id="4" name="フッター プレースホルダー 3">
            <a:extLst>
              <a:ext uri="{FF2B5EF4-FFF2-40B4-BE49-F238E27FC236}">
                <a16:creationId xmlns:a16="http://schemas.microsoft.com/office/drawing/2014/main" id="{D8C8A0CA-7896-7A6C-DF53-E8B4BF9A559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7CAA41F-6357-904A-7904-3B705F97015F}"/>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582471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949D0EA-1F72-190D-FB35-8405AB027BB7}"/>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C0BA8699-986C-A21E-0FD4-E3D1F2EC0CA4}"/>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9AC263A-41B4-330F-E12F-F2DBE30CDCDD}"/>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193688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002BD5-AC9B-48E8-1172-0353889C909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9E2D11F-284B-80DF-F71C-9FEC2D7E42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DEF6EF8-37D9-DCAE-3FAC-365B191AB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1189326-00C8-7377-2434-17B44225FFB7}"/>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DF567740-D55F-CE38-B5A2-88730D3CF4E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FBF91D9-B161-D138-4BC4-D016E77E865B}"/>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150218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EC1FCC-BCA4-B45E-B068-A42D5DF1013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2E811FC-CFE9-19C3-ECED-2F97A8D3F5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0193A46-1006-0E1D-70F3-EB5154A93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7B29FB2-F053-5CC1-2F98-D4ADE0A060E8}"/>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35EB598F-87D9-1AF3-8290-FE69829EBAC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8EBF248-0E13-751E-EEFD-59611B34C3DA}"/>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821264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7BB3DB-F857-CA3C-B332-6AA5F546F59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6A66E10-7B1C-1FFA-FC31-F28F242FCC1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82941F4-93D4-5792-F6A0-857CB516A57D}"/>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F6EA8C97-7EBA-70DF-82A9-609D92AC09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338676E-5E2C-D146-9B38-981598C94B1B}"/>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548460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0B51DB1-CE22-5103-43CF-EB219B7D476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C7F035D-4F67-32A2-734C-FD471FD019F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7CA22C1-4D7E-5706-25AE-58ACEB03A047}"/>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BCBFB9FE-9D58-BA9D-4107-02B3093DE44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77443BE-1EBB-50C0-00D4-B859D1005C5B}"/>
              </a:ext>
            </a:extLst>
          </p:cNvPr>
          <p:cNvSpPr>
            <a:spLocks noGrp="1"/>
          </p:cNvSpPr>
          <p:nvPr>
            <p:ph type="sldNum" sz="quarter" idx="12"/>
          </p:nvPr>
        </p:nvSpPr>
        <p:spPr/>
        <p:txBody>
          <a:body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1081679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8" name="Text Placeholder 18"/>
          <p:cNvSpPr>
            <a:spLocks noGrp="1"/>
          </p:cNvSpPr>
          <p:nvPr>
            <p:ph type="body" sz="quarter" idx="10" hasCustomPrompt="1"/>
          </p:nvPr>
        </p:nvSpPr>
        <p:spPr>
          <a:xfrm>
            <a:off x="3306386" y="406401"/>
            <a:ext cx="5579228" cy="852487"/>
          </a:xfrm>
          <a:prstGeom prst="rect">
            <a:avLst/>
          </a:prstGeom>
        </p:spPr>
        <p:txBody>
          <a:bodyPr/>
          <a:lstStyle>
            <a:lvl1pPr marL="0" indent="0" algn="ctr">
              <a:buNone/>
              <a:defRPr sz="4200" b="1"/>
            </a:lvl1pPr>
          </a:lstStyle>
          <a:p>
            <a:pPr lvl="0"/>
            <a:r>
              <a:rPr lang="en-US" dirty="0"/>
              <a:t>ECO PRESENTATION</a:t>
            </a:r>
            <a:endParaRPr lang="ru-RU" dirty="0"/>
          </a:p>
        </p:txBody>
      </p:sp>
      <p:sp>
        <p:nvSpPr>
          <p:cNvPr id="2" name="スライド番号プレースホルダー 4">
            <a:extLst>
              <a:ext uri="{FF2B5EF4-FFF2-40B4-BE49-F238E27FC236}">
                <a16:creationId xmlns:a16="http://schemas.microsoft.com/office/drawing/2014/main" id="{D8058046-8F99-EB60-A95F-CA7CA9E17E3B}"/>
              </a:ext>
            </a:extLst>
          </p:cNvPr>
          <p:cNvSpPr>
            <a:spLocks noGrp="1"/>
          </p:cNvSpPr>
          <p:nvPr>
            <p:ph type="sldNum" sz="quarter" idx="12"/>
          </p:nvPr>
        </p:nvSpPr>
        <p:spPr>
          <a:xfrm>
            <a:off x="9585277" y="249185"/>
            <a:ext cx="2743200" cy="852487"/>
          </a:xfrm>
        </p:spPr>
        <p:txBody>
          <a:bodyPr/>
          <a:lstStyle>
            <a:lvl1pPr>
              <a:defRPr sz="13800" b="1" i="0">
                <a:solidFill>
                  <a:schemeClr val="accent3">
                    <a:lumMod val="60000"/>
                    <a:lumOff val="40000"/>
                  </a:schemeClr>
                </a:solidFill>
                <a:latin typeface="+mn-ea"/>
                <a:ea typeface="+mn-ea"/>
              </a:defRPr>
            </a:lvl1pPr>
          </a:lstStyle>
          <a:p>
            <a:fld id="{0ADC502E-7FDD-4CC4-9624-4DCA25F6091F}" type="slidenum">
              <a:rPr lang="ja-JP" altLang="en-US" smtClean="0"/>
              <a:pPr/>
              <a:t>‹#›</a:t>
            </a:fld>
            <a:endParaRPr lang="ja-JP" altLang="en-US" dirty="0"/>
          </a:p>
        </p:txBody>
      </p:sp>
    </p:spTree>
    <p:extLst>
      <p:ext uri="{BB962C8B-B14F-4D97-AF65-F5344CB8AC3E}">
        <p14:creationId xmlns:p14="http://schemas.microsoft.com/office/powerpoint/2010/main" val="3436810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7AF780D-18A3-539E-EBC6-58F40FC5AE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DC8D2D4-7A1E-8C85-E5A1-31927ED3A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8B24625-DE28-1CB0-EFE6-E01350A2A1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a:extLst>
              <a:ext uri="{FF2B5EF4-FFF2-40B4-BE49-F238E27FC236}">
                <a16:creationId xmlns:a16="http://schemas.microsoft.com/office/drawing/2014/main" id="{F94EB195-79F6-47FF-11E0-62614B441B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ABC07E6-B169-DF08-0A10-3C674AFB5B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C502E-7FDD-4CC4-9624-4DCA25F6091F}" type="slidenum">
              <a:rPr kumimoji="1" lang="ja-JP" altLang="en-US" smtClean="0"/>
              <a:t>‹#›</a:t>
            </a:fld>
            <a:endParaRPr kumimoji="1" lang="ja-JP" altLang="en-US"/>
          </a:p>
        </p:txBody>
      </p:sp>
    </p:spTree>
    <p:extLst>
      <p:ext uri="{BB962C8B-B14F-4D97-AF65-F5344CB8AC3E}">
        <p14:creationId xmlns:p14="http://schemas.microsoft.com/office/powerpoint/2010/main" val="4246808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5" Type="http://schemas.openxmlformats.org/officeDocument/2006/relationships/hyperlink" Target="https://appww2.infoc.nedo.go.jp/appww/metpv_map.html" TargetMode="Externa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図 62">
            <a:extLst>
              <a:ext uri="{FF2B5EF4-FFF2-40B4-BE49-F238E27FC236}">
                <a16:creationId xmlns:a16="http://schemas.microsoft.com/office/drawing/2014/main" id="{80276FE0-A80B-5B16-9AD2-5738D293A13B}"/>
              </a:ext>
            </a:extLst>
          </p:cNvPr>
          <p:cNvPicPr>
            <a:picLocks noChangeAspect="1"/>
          </p:cNvPicPr>
          <p:nvPr/>
        </p:nvPicPr>
        <p:blipFill rotWithShape="1">
          <a:blip r:embed="rId2">
            <a:duotone>
              <a:schemeClr val="accent3">
                <a:shade val="45000"/>
                <a:satMod val="135000"/>
              </a:schemeClr>
              <a:prstClr val="white"/>
            </a:duotone>
            <a:extLst>
              <a:ext uri="{BEBA8EAE-BF5A-486C-A8C5-ECC9F3942E4B}">
                <a14:imgProps xmlns:a14="http://schemas.microsoft.com/office/drawing/2010/main">
                  <a14:imgLayer r:embed="rId3">
                    <a14:imgEffect>
                      <a14:colorTemperature colorTemp="5300"/>
                    </a14:imgEffect>
                    <a14:imgEffect>
                      <a14:saturation sat="0"/>
                    </a14:imgEffect>
                  </a14:imgLayer>
                </a14:imgProps>
              </a:ext>
              <a:ext uri="{28A0092B-C50C-407E-A947-70E740481C1C}">
                <a14:useLocalDpi xmlns:a14="http://schemas.microsoft.com/office/drawing/2010/main" val="0"/>
              </a:ext>
            </a:extLst>
          </a:blip>
          <a:srcRect t="16178"/>
          <a:stretch/>
        </p:blipFill>
        <p:spPr>
          <a:xfrm>
            <a:off x="0" y="0"/>
            <a:ext cx="12192000" cy="5895436"/>
          </a:xfrm>
          <a:prstGeom prst="rect">
            <a:avLst/>
          </a:prstGeom>
        </p:spPr>
      </p:pic>
      <p:sp>
        <p:nvSpPr>
          <p:cNvPr id="64" name="正方形/長方形 63">
            <a:extLst>
              <a:ext uri="{FF2B5EF4-FFF2-40B4-BE49-F238E27FC236}">
                <a16:creationId xmlns:a16="http://schemas.microsoft.com/office/drawing/2014/main" id="{41DAEA17-1407-C47F-E5B6-F67018F25671}"/>
              </a:ext>
            </a:extLst>
          </p:cNvPr>
          <p:cNvSpPr/>
          <p:nvPr/>
        </p:nvSpPr>
        <p:spPr>
          <a:xfrm>
            <a:off x="0" y="0"/>
            <a:ext cx="12192000" cy="6089650"/>
          </a:xfrm>
          <a:prstGeom prst="rect">
            <a:avLst/>
          </a:prstGeom>
          <a:solidFill>
            <a:schemeClr val="bg1">
              <a:alpha val="1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79"/>
          <p:cNvSpPr>
            <a:spLocks noChangeArrowheads="1"/>
          </p:cNvSpPr>
          <p:nvPr/>
        </p:nvSpPr>
        <p:spPr bwMode="auto">
          <a:xfrm>
            <a:off x="0" y="4554538"/>
            <a:ext cx="12192000" cy="2303462"/>
          </a:xfrm>
          <a:prstGeom prst="rect">
            <a:avLst/>
          </a:prstGeom>
          <a:solidFill>
            <a:schemeClr val="accent3"/>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4" name="Freeform 78"/>
          <p:cNvSpPr>
            <a:spLocks noEditPoints="1"/>
          </p:cNvSpPr>
          <p:nvPr/>
        </p:nvSpPr>
        <p:spPr bwMode="auto">
          <a:xfrm>
            <a:off x="10631153" y="3073400"/>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solidFill>
            <a:schemeClr val="accent3"/>
          </a:solidFill>
          <a:ln>
            <a:noFill/>
          </a:ln>
        </p:spPr>
        <p:txBody>
          <a:bodyPr/>
          <a:lstStyle/>
          <a:p>
            <a:endParaRPr lang="ru-RU"/>
          </a:p>
        </p:txBody>
      </p:sp>
      <p:sp>
        <p:nvSpPr>
          <p:cNvPr id="6" name="Freeform 80"/>
          <p:cNvSpPr>
            <a:spLocks/>
          </p:cNvSpPr>
          <p:nvPr/>
        </p:nvSpPr>
        <p:spPr bwMode="auto">
          <a:xfrm>
            <a:off x="9994565" y="3678238"/>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solidFill>
            <a:schemeClr val="accent3"/>
          </a:solidFill>
          <a:ln>
            <a:noFill/>
          </a:ln>
        </p:spPr>
        <p:txBody>
          <a:bodyPr/>
          <a:lstStyle/>
          <a:p>
            <a:endParaRPr lang="ru-RU"/>
          </a:p>
        </p:txBody>
      </p:sp>
      <p:sp>
        <p:nvSpPr>
          <p:cNvPr id="9" name="Freeform 87"/>
          <p:cNvSpPr>
            <a:spLocks noEditPoints="1"/>
          </p:cNvSpPr>
          <p:nvPr/>
        </p:nvSpPr>
        <p:spPr bwMode="auto">
          <a:xfrm>
            <a:off x="8621378" y="1963738"/>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solidFill>
            <a:schemeClr val="accent3"/>
          </a:solidFill>
          <a:ln>
            <a:noFill/>
          </a:ln>
        </p:spPr>
        <p:txBody>
          <a:bodyPr/>
          <a:lstStyle/>
          <a:p>
            <a:endParaRPr lang="ru-RU"/>
          </a:p>
        </p:txBody>
      </p:sp>
      <p:grpSp>
        <p:nvGrpSpPr>
          <p:cNvPr id="2" name="Group 1"/>
          <p:cNvGrpSpPr/>
          <p:nvPr/>
        </p:nvGrpSpPr>
        <p:grpSpPr>
          <a:xfrm>
            <a:off x="10675603" y="2711450"/>
            <a:ext cx="636587" cy="209550"/>
            <a:chOff x="10377488" y="2711450"/>
            <a:chExt cx="636587" cy="209550"/>
          </a:xfrm>
          <a:solidFill>
            <a:schemeClr val="accent3"/>
          </a:solid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7178340" y="2695575"/>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solidFill>
            <a:schemeClr val="accent3"/>
          </a:solidFill>
          <a:ln>
            <a:noFill/>
          </a:ln>
        </p:spPr>
        <p:txBody>
          <a:bodyPr/>
          <a:lstStyle/>
          <a:p>
            <a:endParaRPr lang="ru-RU"/>
          </a:p>
        </p:txBody>
      </p:sp>
      <p:sp>
        <p:nvSpPr>
          <p:cNvPr id="14" name="Freeform 92"/>
          <p:cNvSpPr>
            <a:spLocks noEditPoints="1"/>
          </p:cNvSpPr>
          <p:nvPr/>
        </p:nvSpPr>
        <p:spPr bwMode="auto">
          <a:xfrm>
            <a:off x="8651540" y="4111625"/>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solidFill>
            <a:schemeClr val="accent3"/>
          </a:solidFill>
          <a:ln>
            <a:noFill/>
          </a:ln>
        </p:spPr>
        <p:txBody>
          <a:bodyPr/>
          <a:lstStyle/>
          <a:p>
            <a:endParaRPr lang="ru-RU"/>
          </a:p>
        </p:txBody>
      </p:sp>
      <p:sp>
        <p:nvSpPr>
          <p:cNvPr id="15" name="Rectangle 93"/>
          <p:cNvSpPr>
            <a:spLocks noChangeArrowheads="1"/>
          </p:cNvSpPr>
          <p:nvPr/>
        </p:nvSpPr>
        <p:spPr bwMode="auto">
          <a:xfrm>
            <a:off x="933450" y="4008031"/>
            <a:ext cx="638687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ja-JP" sz="48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8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2" name="図 21">
            <a:extLst>
              <a:ext uri="{FF2B5EF4-FFF2-40B4-BE49-F238E27FC236}">
                <a16:creationId xmlns:a16="http://schemas.microsoft.com/office/drawing/2014/main" id="{F45FDE8F-2C4D-2CA3-391B-5AEC44401E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0149" y="6578289"/>
            <a:ext cx="3115631" cy="265478"/>
          </a:xfrm>
          <a:prstGeom prst="rect">
            <a:avLst/>
          </a:prstGeom>
        </p:spPr>
      </p:pic>
      <p:sp>
        <p:nvSpPr>
          <p:cNvPr id="23" name="テキスト ボックス 22">
            <a:extLst>
              <a:ext uri="{FF2B5EF4-FFF2-40B4-BE49-F238E27FC236}">
                <a16:creationId xmlns:a16="http://schemas.microsoft.com/office/drawing/2014/main" id="{996ABDFA-BC98-087B-1C37-C94BE69D67B4}"/>
              </a:ext>
            </a:extLst>
          </p:cNvPr>
          <p:cNvSpPr txBox="1"/>
          <p:nvPr/>
        </p:nvSpPr>
        <p:spPr>
          <a:xfrm>
            <a:off x="195023" y="2421867"/>
            <a:ext cx="3135795" cy="584775"/>
          </a:xfrm>
          <a:prstGeom prst="rect">
            <a:avLst/>
          </a:prstGeom>
          <a:noFill/>
        </p:spPr>
        <p:txBody>
          <a:bodyPr wrap="none" rtlCol="0">
            <a:spAutoFit/>
          </a:bodyPr>
          <a:lstStyle/>
          <a:p>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解説マニュアル</a:t>
            </a:r>
          </a:p>
        </p:txBody>
      </p:sp>
      <p:sp>
        <p:nvSpPr>
          <p:cNvPr id="24" name="Rectangle 93">
            <a:extLst>
              <a:ext uri="{FF2B5EF4-FFF2-40B4-BE49-F238E27FC236}">
                <a16:creationId xmlns:a16="http://schemas.microsoft.com/office/drawing/2014/main" id="{603F9A3B-7203-6681-F0DB-4A1D0A632400}"/>
              </a:ext>
            </a:extLst>
          </p:cNvPr>
          <p:cNvSpPr>
            <a:spLocks noChangeArrowheads="1"/>
          </p:cNvSpPr>
          <p:nvPr/>
        </p:nvSpPr>
        <p:spPr bwMode="auto">
          <a:xfrm>
            <a:off x="10790573" y="109797"/>
            <a:ext cx="12439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ja-JP" sz="24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rPr>
              <a:t>β</a:t>
            </a:r>
            <a:r>
              <a:rPr lang="ja-JP" altLang="en-US" sz="24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rPr>
              <a:t>版</a:t>
            </a:r>
            <a:r>
              <a:rPr lang="en-US" altLang="ja-JP" sz="24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rPr>
              <a:t>ver.2</a:t>
            </a:r>
            <a:endParaRPr lang="ru-RU" altLang="ru-RU" sz="2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28" name="Group 263">
            <a:extLst>
              <a:ext uri="{FF2B5EF4-FFF2-40B4-BE49-F238E27FC236}">
                <a16:creationId xmlns:a16="http://schemas.microsoft.com/office/drawing/2014/main" id="{132ACC1E-FF39-B3A9-4815-EE84DD58A72E}"/>
              </a:ext>
            </a:extLst>
          </p:cNvPr>
          <p:cNvGrpSpPr/>
          <p:nvPr/>
        </p:nvGrpSpPr>
        <p:grpSpPr>
          <a:xfrm>
            <a:off x="0" y="3752850"/>
            <a:ext cx="1006475" cy="835025"/>
            <a:chOff x="2633663" y="730250"/>
            <a:chExt cx="1006475" cy="835025"/>
          </a:xfrm>
        </p:grpSpPr>
        <p:sp>
          <p:nvSpPr>
            <p:cNvPr id="29" name="Freeform 591">
              <a:extLst>
                <a:ext uri="{FF2B5EF4-FFF2-40B4-BE49-F238E27FC236}">
                  <a16:creationId xmlns:a16="http://schemas.microsoft.com/office/drawing/2014/main" id="{6D58C974-3174-DF28-61AD-D83309A5AFB8}"/>
                </a:ext>
              </a:extLst>
            </p:cNvPr>
            <p:cNvSpPr>
              <a:spLocks/>
            </p:cNvSpPr>
            <p:nvPr/>
          </p:nvSpPr>
          <p:spPr bwMode="auto">
            <a:xfrm>
              <a:off x="3259138" y="863600"/>
              <a:ext cx="381000" cy="260350"/>
            </a:xfrm>
            <a:custGeom>
              <a:avLst/>
              <a:gdLst>
                <a:gd name="T0" fmla="*/ 156210 w 100"/>
                <a:gd name="T1" fmla="*/ 22972 h 68"/>
                <a:gd name="T2" fmla="*/ 0 w 100"/>
                <a:gd name="T3" fmla="*/ 172290 h 68"/>
                <a:gd name="T4" fmla="*/ 297180 w 100"/>
                <a:gd name="T5" fmla="*/ 76574 h 68"/>
                <a:gd name="T6" fmla="*/ 15240 w 100"/>
                <a:gd name="T7" fmla="*/ 199091 h 68"/>
                <a:gd name="T8" fmla="*/ 224790 w 100"/>
                <a:gd name="T9" fmla="*/ 214406 h 68"/>
                <a:gd name="T10" fmla="*/ 381000 w 100"/>
                <a:gd name="T11" fmla="*/ 49773 h 68"/>
                <a:gd name="T12" fmla="*/ 156210 w 100"/>
                <a:gd name="T13" fmla="*/ 22972 h 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 h="68">
                  <a:moveTo>
                    <a:pt x="41" y="6"/>
                  </a:moveTo>
                  <a:cubicBezTo>
                    <a:pt x="12" y="12"/>
                    <a:pt x="3" y="35"/>
                    <a:pt x="0" y="45"/>
                  </a:cubicBezTo>
                  <a:cubicBezTo>
                    <a:pt x="24" y="32"/>
                    <a:pt x="51" y="24"/>
                    <a:pt x="78" y="20"/>
                  </a:cubicBezTo>
                  <a:cubicBezTo>
                    <a:pt x="52" y="27"/>
                    <a:pt x="26" y="37"/>
                    <a:pt x="4" y="52"/>
                  </a:cubicBezTo>
                  <a:cubicBezTo>
                    <a:pt x="14" y="57"/>
                    <a:pt x="39" y="68"/>
                    <a:pt x="59" y="56"/>
                  </a:cubicBezTo>
                  <a:cubicBezTo>
                    <a:pt x="78" y="40"/>
                    <a:pt x="84" y="26"/>
                    <a:pt x="100" y="13"/>
                  </a:cubicBezTo>
                  <a:cubicBezTo>
                    <a:pt x="100" y="13"/>
                    <a:pt x="70" y="0"/>
                    <a:pt x="41" y="6"/>
                  </a:cubicBezTo>
                  <a:close/>
                </a:path>
              </a:pathLst>
            </a:custGeom>
            <a:solidFill>
              <a:schemeClr val="accent2"/>
            </a:solidFill>
            <a:ln>
              <a:noFill/>
            </a:ln>
          </p:spPr>
          <p:txBody>
            <a:bodyPr/>
            <a:lstStyle/>
            <a:p>
              <a:endParaRPr lang="ru-RU"/>
            </a:p>
          </p:txBody>
        </p:sp>
        <p:sp>
          <p:nvSpPr>
            <p:cNvPr id="30" name="Freeform 590">
              <a:extLst>
                <a:ext uri="{FF2B5EF4-FFF2-40B4-BE49-F238E27FC236}">
                  <a16:creationId xmlns:a16="http://schemas.microsoft.com/office/drawing/2014/main" id="{CFA2AB84-AC3E-9CB1-C0B3-5DC5414A8634}"/>
                </a:ext>
              </a:extLst>
            </p:cNvPr>
            <p:cNvSpPr>
              <a:spLocks/>
            </p:cNvSpPr>
            <p:nvPr/>
          </p:nvSpPr>
          <p:spPr bwMode="auto">
            <a:xfrm>
              <a:off x="3155949" y="730250"/>
              <a:ext cx="217488" cy="301625"/>
            </a:xfrm>
            <a:custGeom>
              <a:avLst/>
              <a:gdLst>
                <a:gd name="T0" fmla="*/ 87758 w 57"/>
                <a:gd name="T1" fmla="*/ 267263 h 79"/>
                <a:gd name="T2" fmla="*/ 171701 w 57"/>
                <a:gd name="T3" fmla="*/ 68725 h 79"/>
                <a:gd name="T4" fmla="*/ 114467 w 57"/>
                <a:gd name="T5" fmla="*/ 244354 h 79"/>
                <a:gd name="T6" fmla="*/ 217488 w 57"/>
                <a:gd name="T7" fmla="*/ 152722 h 79"/>
                <a:gd name="T8" fmla="*/ 198410 w 57"/>
                <a:gd name="T9" fmla="*/ 0 h 79"/>
                <a:gd name="T10" fmla="*/ 80127 w 57"/>
                <a:gd name="T11" fmla="*/ 301625 h 79"/>
                <a:gd name="T12" fmla="*/ 87758 w 57"/>
                <a:gd name="T13" fmla="*/ 267263 h 7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79">
                  <a:moveTo>
                    <a:pt x="23" y="70"/>
                  </a:moveTo>
                  <a:cubicBezTo>
                    <a:pt x="28" y="52"/>
                    <a:pt x="35" y="34"/>
                    <a:pt x="45" y="18"/>
                  </a:cubicBezTo>
                  <a:cubicBezTo>
                    <a:pt x="38" y="33"/>
                    <a:pt x="33" y="48"/>
                    <a:pt x="30" y="64"/>
                  </a:cubicBezTo>
                  <a:cubicBezTo>
                    <a:pt x="35" y="55"/>
                    <a:pt x="43" y="46"/>
                    <a:pt x="57" y="40"/>
                  </a:cubicBezTo>
                  <a:cubicBezTo>
                    <a:pt x="56" y="25"/>
                    <a:pt x="52" y="15"/>
                    <a:pt x="52" y="0"/>
                  </a:cubicBezTo>
                  <a:cubicBezTo>
                    <a:pt x="24" y="16"/>
                    <a:pt x="0" y="49"/>
                    <a:pt x="21" y="79"/>
                  </a:cubicBezTo>
                  <a:cubicBezTo>
                    <a:pt x="22" y="76"/>
                    <a:pt x="22" y="73"/>
                    <a:pt x="23" y="70"/>
                  </a:cubicBezTo>
                  <a:close/>
                </a:path>
              </a:pathLst>
            </a:custGeom>
            <a:solidFill>
              <a:schemeClr val="accent3"/>
            </a:solidFill>
            <a:ln>
              <a:noFill/>
            </a:ln>
          </p:spPr>
          <p:txBody>
            <a:bodyPr/>
            <a:lstStyle/>
            <a:p>
              <a:endParaRPr lang="ru-RU"/>
            </a:p>
          </p:txBody>
        </p:sp>
        <p:sp>
          <p:nvSpPr>
            <p:cNvPr id="31" name="Freeform 592">
              <a:extLst>
                <a:ext uri="{FF2B5EF4-FFF2-40B4-BE49-F238E27FC236}">
                  <a16:creationId xmlns:a16="http://schemas.microsoft.com/office/drawing/2014/main" id="{15B3F38C-2BCC-3E8F-7E3C-DE6F897D99B1}"/>
                </a:ext>
              </a:extLst>
            </p:cNvPr>
            <p:cNvSpPr>
              <a:spLocks/>
            </p:cNvSpPr>
            <p:nvPr/>
          </p:nvSpPr>
          <p:spPr bwMode="auto">
            <a:xfrm>
              <a:off x="2767013" y="920750"/>
              <a:ext cx="563562" cy="644525"/>
            </a:xfrm>
            <a:custGeom>
              <a:avLst/>
              <a:gdLst>
                <a:gd name="T0" fmla="*/ 270358 w 148"/>
                <a:gd name="T1" fmla="*/ 7628 h 169"/>
                <a:gd name="T2" fmla="*/ 3808 w 148"/>
                <a:gd name="T3" fmla="*/ 308914 h 169"/>
                <a:gd name="T4" fmla="*/ 0 w 148"/>
                <a:gd name="T5" fmla="*/ 316542 h 169"/>
                <a:gd name="T6" fmla="*/ 0 w 148"/>
                <a:gd name="T7" fmla="*/ 629270 h 169"/>
                <a:gd name="T8" fmla="*/ 15231 w 148"/>
                <a:gd name="T9" fmla="*/ 644525 h 169"/>
                <a:gd name="T10" fmla="*/ 163738 w 148"/>
                <a:gd name="T11" fmla="*/ 644525 h 169"/>
                <a:gd name="T12" fmla="*/ 178969 w 148"/>
                <a:gd name="T13" fmla="*/ 629270 h 169"/>
                <a:gd name="T14" fmla="*/ 178969 w 148"/>
                <a:gd name="T15" fmla="*/ 385189 h 169"/>
                <a:gd name="T16" fmla="*/ 194201 w 148"/>
                <a:gd name="T17" fmla="*/ 369934 h 169"/>
                <a:gd name="T18" fmla="*/ 369362 w 148"/>
                <a:gd name="T19" fmla="*/ 369934 h 169"/>
                <a:gd name="T20" fmla="*/ 384594 w 148"/>
                <a:gd name="T21" fmla="*/ 385189 h 169"/>
                <a:gd name="T22" fmla="*/ 384594 w 148"/>
                <a:gd name="T23" fmla="*/ 629270 h 169"/>
                <a:gd name="T24" fmla="*/ 399825 w 148"/>
                <a:gd name="T25" fmla="*/ 644525 h 169"/>
                <a:gd name="T26" fmla="*/ 548332 w 148"/>
                <a:gd name="T27" fmla="*/ 644525 h 169"/>
                <a:gd name="T28" fmla="*/ 563563 w 148"/>
                <a:gd name="T29" fmla="*/ 629270 h 169"/>
                <a:gd name="T30" fmla="*/ 563563 w 148"/>
                <a:gd name="T31" fmla="*/ 316542 h 169"/>
                <a:gd name="T32" fmla="*/ 559755 w 148"/>
                <a:gd name="T33" fmla="*/ 308914 h 169"/>
                <a:gd name="T34" fmla="*/ 293205 w 148"/>
                <a:gd name="T35" fmla="*/ 7628 h 169"/>
                <a:gd name="T36" fmla="*/ 270358 w 148"/>
                <a:gd name="T37" fmla="*/ 7628 h 16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8" h="169">
                  <a:moveTo>
                    <a:pt x="71" y="2"/>
                  </a:moveTo>
                  <a:cubicBezTo>
                    <a:pt x="1" y="81"/>
                    <a:pt x="1" y="81"/>
                    <a:pt x="1" y="81"/>
                  </a:cubicBezTo>
                  <a:cubicBezTo>
                    <a:pt x="0" y="81"/>
                    <a:pt x="0" y="82"/>
                    <a:pt x="0" y="83"/>
                  </a:cubicBezTo>
                  <a:cubicBezTo>
                    <a:pt x="0" y="165"/>
                    <a:pt x="0" y="165"/>
                    <a:pt x="0" y="165"/>
                  </a:cubicBezTo>
                  <a:cubicBezTo>
                    <a:pt x="0" y="167"/>
                    <a:pt x="1" y="169"/>
                    <a:pt x="4" y="169"/>
                  </a:cubicBezTo>
                  <a:cubicBezTo>
                    <a:pt x="43" y="169"/>
                    <a:pt x="43" y="169"/>
                    <a:pt x="43" y="169"/>
                  </a:cubicBezTo>
                  <a:cubicBezTo>
                    <a:pt x="45" y="169"/>
                    <a:pt x="47" y="167"/>
                    <a:pt x="47" y="165"/>
                  </a:cubicBezTo>
                  <a:cubicBezTo>
                    <a:pt x="47" y="101"/>
                    <a:pt x="47" y="101"/>
                    <a:pt x="47" y="101"/>
                  </a:cubicBezTo>
                  <a:cubicBezTo>
                    <a:pt x="47" y="99"/>
                    <a:pt x="49" y="97"/>
                    <a:pt x="51" y="97"/>
                  </a:cubicBezTo>
                  <a:cubicBezTo>
                    <a:pt x="97" y="97"/>
                    <a:pt x="97" y="97"/>
                    <a:pt x="97" y="97"/>
                  </a:cubicBezTo>
                  <a:cubicBezTo>
                    <a:pt x="99" y="97"/>
                    <a:pt x="101" y="99"/>
                    <a:pt x="101" y="101"/>
                  </a:cubicBezTo>
                  <a:cubicBezTo>
                    <a:pt x="101" y="165"/>
                    <a:pt x="101" y="165"/>
                    <a:pt x="101" y="165"/>
                  </a:cubicBezTo>
                  <a:cubicBezTo>
                    <a:pt x="101" y="167"/>
                    <a:pt x="103" y="169"/>
                    <a:pt x="105" y="169"/>
                  </a:cubicBezTo>
                  <a:cubicBezTo>
                    <a:pt x="144" y="169"/>
                    <a:pt x="144" y="169"/>
                    <a:pt x="144" y="169"/>
                  </a:cubicBezTo>
                  <a:cubicBezTo>
                    <a:pt x="146" y="169"/>
                    <a:pt x="148" y="167"/>
                    <a:pt x="148" y="165"/>
                  </a:cubicBezTo>
                  <a:cubicBezTo>
                    <a:pt x="148" y="83"/>
                    <a:pt x="148" y="83"/>
                    <a:pt x="148" y="83"/>
                  </a:cubicBezTo>
                  <a:cubicBezTo>
                    <a:pt x="148" y="82"/>
                    <a:pt x="148" y="81"/>
                    <a:pt x="147" y="81"/>
                  </a:cubicBezTo>
                  <a:cubicBezTo>
                    <a:pt x="77" y="2"/>
                    <a:pt x="77" y="2"/>
                    <a:pt x="77" y="2"/>
                  </a:cubicBezTo>
                  <a:cubicBezTo>
                    <a:pt x="75" y="0"/>
                    <a:pt x="73" y="0"/>
                    <a:pt x="71" y="2"/>
                  </a:cubicBezTo>
                  <a:close/>
                </a:path>
              </a:pathLst>
            </a:custGeom>
            <a:solidFill>
              <a:schemeClr val="accent3"/>
            </a:solidFill>
            <a:ln>
              <a:noFill/>
            </a:ln>
          </p:spPr>
          <p:txBody>
            <a:bodyPr/>
            <a:lstStyle/>
            <a:p>
              <a:endParaRPr lang="ru-RU"/>
            </a:p>
          </p:txBody>
        </p:sp>
        <p:sp>
          <p:nvSpPr>
            <p:cNvPr id="32" name="Freeform 593">
              <a:extLst>
                <a:ext uri="{FF2B5EF4-FFF2-40B4-BE49-F238E27FC236}">
                  <a16:creationId xmlns:a16="http://schemas.microsoft.com/office/drawing/2014/main" id="{C0B4B453-8A2C-1DE8-2E20-796FDC42D218}"/>
                </a:ext>
              </a:extLst>
            </p:cNvPr>
            <p:cNvSpPr>
              <a:spLocks/>
            </p:cNvSpPr>
            <p:nvPr/>
          </p:nvSpPr>
          <p:spPr bwMode="auto">
            <a:xfrm>
              <a:off x="2633663" y="765175"/>
              <a:ext cx="830262" cy="457200"/>
            </a:xfrm>
            <a:custGeom>
              <a:avLst/>
              <a:gdLst>
                <a:gd name="T0" fmla="*/ 437983 w 218"/>
                <a:gd name="T1" fmla="*/ 15240 h 120"/>
                <a:gd name="T2" fmla="*/ 392280 w 218"/>
                <a:gd name="T3" fmla="*/ 15240 h 120"/>
                <a:gd name="T4" fmla="*/ 0 w 218"/>
                <a:gd name="T5" fmla="*/ 457200 h 120"/>
                <a:gd name="T6" fmla="*/ 79979 w 218"/>
                <a:gd name="T7" fmla="*/ 457200 h 120"/>
                <a:gd name="T8" fmla="*/ 415132 w 218"/>
                <a:gd name="T9" fmla="*/ 80010 h 120"/>
                <a:gd name="T10" fmla="*/ 746475 w 218"/>
                <a:gd name="T11" fmla="*/ 457200 h 120"/>
                <a:gd name="T12" fmla="*/ 830263 w 218"/>
                <a:gd name="T13" fmla="*/ 457200 h 120"/>
                <a:gd name="T14" fmla="*/ 437983 w 218"/>
                <a:gd name="T15" fmla="*/ 15240 h 1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8" h="120">
                  <a:moveTo>
                    <a:pt x="115" y="4"/>
                  </a:moveTo>
                  <a:cubicBezTo>
                    <a:pt x="112" y="0"/>
                    <a:pt x="106" y="0"/>
                    <a:pt x="103" y="4"/>
                  </a:cubicBezTo>
                  <a:cubicBezTo>
                    <a:pt x="0" y="120"/>
                    <a:pt x="0" y="120"/>
                    <a:pt x="0" y="120"/>
                  </a:cubicBezTo>
                  <a:cubicBezTo>
                    <a:pt x="21" y="120"/>
                    <a:pt x="21" y="120"/>
                    <a:pt x="21" y="120"/>
                  </a:cubicBezTo>
                  <a:cubicBezTo>
                    <a:pt x="109" y="21"/>
                    <a:pt x="109" y="21"/>
                    <a:pt x="109" y="21"/>
                  </a:cubicBezTo>
                  <a:cubicBezTo>
                    <a:pt x="196" y="120"/>
                    <a:pt x="196" y="120"/>
                    <a:pt x="196" y="120"/>
                  </a:cubicBezTo>
                  <a:cubicBezTo>
                    <a:pt x="218" y="120"/>
                    <a:pt x="218" y="120"/>
                    <a:pt x="218" y="120"/>
                  </a:cubicBezTo>
                  <a:lnTo>
                    <a:pt x="115" y="4"/>
                  </a:lnTo>
                  <a:close/>
                </a:path>
              </a:pathLst>
            </a:custGeom>
            <a:solidFill>
              <a:schemeClr val="accent3">
                <a:lumMod val="75000"/>
              </a:schemeClr>
            </a:solidFill>
            <a:ln>
              <a:noFill/>
            </a:ln>
          </p:spPr>
          <p:txBody>
            <a:bodyPr/>
            <a:lstStyle/>
            <a:p>
              <a:endParaRPr lang="ru-RU"/>
            </a:p>
          </p:txBody>
        </p:sp>
      </p:grpSp>
      <p:grpSp>
        <p:nvGrpSpPr>
          <p:cNvPr id="52" name="グループ化 51">
            <a:extLst>
              <a:ext uri="{FF2B5EF4-FFF2-40B4-BE49-F238E27FC236}">
                <a16:creationId xmlns:a16="http://schemas.microsoft.com/office/drawing/2014/main" id="{BEE7BC92-75BC-9935-1958-DB659E0988AD}"/>
              </a:ext>
            </a:extLst>
          </p:cNvPr>
          <p:cNvGrpSpPr/>
          <p:nvPr/>
        </p:nvGrpSpPr>
        <p:grpSpPr>
          <a:xfrm>
            <a:off x="96854" y="4605684"/>
            <a:ext cx="3113773" cy="2407569"/>
            <a:chOff x="-527226" y="0"/>
            <a:chExt cx="5785676" cy="3279340"/>
          </a:xfrm>
        </p:grpSpPr>
        <p:graphicFrame>
          <p:nvGraphicFramePr>
            <p:cNvPr id="53" name="グラフ 52">
              <a:extLst>
                <a:ext uri="{FF2B5EF4-FFF2-40B4-BE49-F238E27FC236}">
                  <a16:creationId xmlns:a16="http://schemas.microsoft.com/office/drawing/2014/main" id="{E4737E87-E275-33FB-8019-3D68EE32A0C7}"/>
                </a:ext>
              </a:extLst>
            </p:cNvPr>
            <p:cNvGraphicFramePr/>
            <p:nvPr>
              <p:extLst>
                <p:ext uri="{D42A27DB-BD31-4B8C-83A1-F6EECF244321}">
                  <p14:modId xmlns:p14="http://schemas.microsoft.com/office/powerpoint/2010/main" val="2559917101"/>
                </p:ext>
              </p:extLst>
            </p:nvPr>
          </p:nvGraphicFramePr>
          <p:xfrm>
            <a:off x="26734" y="0"/>
            <a:ext cx="5231716" cy="3035010"/>
          </p:xfrm>
          <a:graphic>
            <a:graphicData uri="http://schemas.openxmlformats.org/drawingml/2006/chart">
              <c:chart xmlns:c="http://schemas.openxmlformats.org/drawingml/2006/chart" xmlns:r="http://schemas.openxmlformats.org/officeDocument/2006/relationships" r:id="rId5"/>
            </a:graphicData>
          </a:graphic>
        </p:graphicFrame>
        <p:sp>
          <p:nvSpPr>
            <p:cNvPr id="54" name="テキスト ボックス 9">
              <a:extLst>
                <a:ext uri="{FF2B5EF4-FFF2-40B4-BE49-F238E27FC236}">
                  <a16:creationId xmlns:a16="http://schemas.microsoft.com/office/drawing/2014/main" id="{7A17495B-FE46-7325-D0E4-2EEC85FF87E0}"/>
                </a:ext>
              </a:extLst>
            </p:cNvPr>
            <p:cNvSpPr txBox="1"/>
            <p:nvPr/>
          </p:nvSpPr>
          <p:spPr>
            <a:xfrm>
              <a:off x="712929" y="406533"/>
              <a:ext cx="1236625" cy="59314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8BB68678-B03B-4387-ACFC-3DDC2B7223CF}" type="TxLink">
                <a:rPr kumimoji="1" lang="en-US" altLang="en-US" sz="1600" b="1" i="0" u="none" strike="noStrike">
                  <a:solidFill>
                    <a:schemeClr val="bg1"/>
                  </a:solidFill>
                  <a:latin typeface="游ゴシック"/>
                  <a:ea typeface="游ゴシック"/>
                </a:rPr>
                <a:pPr/>
                <a:t>0.46 </a:t>
              </a:fld>
              <a:endParaRPr kumimoji="1" lang="ja-JP" altLang="en-US" sz="1600" b="1" dirty="0">
                <a:solidFill>
                  <a:schemeClr val="bg1"/>
                </a:solidFill>
              </a:endParaRPr>
            </a:p>
          </p:txBody>
        </p:sp>
        <p:sp>
          <p:nvSpPr>
            <p:cNvPr id="55" name="テキスト ボックス 10">
              <a:extLst>
                <a:ext uri="{FF2B5EF4-FFF2-40B4-BE49-F238E27FC236}">
                  <a16:creationId xmlns:a16="http://schemas.microsoft.com/office/drawing/2014/main" id="{B5E27034-FBEF-98C1-2CBF-AB2EB6398103}"/>
                </a:ext>
              </a:extLst>
            </p:cNvPr>
            <p:cNvSpPr txBox="1"/>
            <p:nvPr/>
          </p:nvSpPr>
          <p:spPr>
            <a:xfrm>
              <a:off x="-522031" y="466179"/>
              <a:ext cx="1499227" cy="59314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303BFB4C-5CBA-470D-90C3-8A5872343DD7}" type="TxLink">
                <a:rPr kumimoji="1" lang="ja-JP" altLang="en-US" sz="1050" b="1" i="0" u="none" strike="noStrike">
                  <a:solidFill>
                    <a:schemeClr val="bg1"/>
                  </a:solidFill>
                  <a:latin typeface="游ゴシック"/>
                  <a:ea typeface="游ゴシック"/>
                </a:rPr>
                <a:pPr/>
                <a:t>目標UA値</a:t>
              </a:fld>
              <a:endParaRPr kumimoji="1" lang="ja-JP" altLang="en-US" sz="2400" b="1" dirty="0">
                <a:solidFill>
                  <a:schemeClr val="bg1"/>
                </a:solidFill>
              </a:endParaRPr>
            </a:p>
          </p:txBody>
        </p:sp>
        <p:sp>
          <p:nvSpPr>
            <p:cNvPr id="56" name="テキスト ボックス 11">
              <a:extLst>
                <a:ext uri="{FF2B5EF4-FFF2-40B4-BE49-F238E27FC236}">
                  <a16:creationId xmlns:a16="http://schemas.microsoft.com/office/drawing/2014/main" id="{A1BE298C-E79D-E6E0-4311-F2D925DF7A5C}"/>
                </a:ext>
              </a:extLst>
            </p:cNvPr>
            <p:cNvSpPr txBox="1"/>
            <p:nvPr/>
          </p:nvSpPr>
          <p:spPr>
            <a:xfrm>
              <a:off x="696478" y="710509"/>
              <a:ext cx="1236625" cy="59314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97A955B8-F5F7-4412-BBE2-6A1127D8A1BF}" type="TxLink">
                <a:rPr kumimoji="1" lang="en-US" altLang="en-US" sz="1600" b="1" i="0" u="none" strike="noStrike">
                  <a:solidFill>
                    <a:schemeClr val="bg1"/>
                  </a:solidFill>
                  <a:latin typeface="游ゴシック"/>
                  <a:ea typeface="游ゴシック"/>
                </a:rPr>
                <a:pPr/>
                <a:t>0.5 </a:t>
              </a:fld>
              <a:endParaRPr kumimoji="1" lang="ja-JP" altLang="en-US" sz="1600" b="1" dirty="0">
                <a:solidFill>
                  <a:schemeClr val="bg1"/>
                </a:solidFill>
              </a:endParaRPr>
            </a:p>
          </p:txBody>
        </p:sp>
        <p:sp>
          <p:nvSpPr>
            <p:cNvPr id="57" name="テキスト ボックス 12">
              <a:extLst>
                <a:ext uri="{FF2B5EF4-FFF2-40B4-BE49-F238E27FC236}">
                  <a16:creationId xmlns:a16="http://schemas.microsoft.com/office/drawing/2014/main" id="{FE9599A1-7823-39FC-2B92-AE640BFAE9BA}"/>
                </a:ext>
              </a:extLst>
            </p:cNvPr>
            <p:cNvSpPr txBox="1"/>
            <p:nvPr/>
          </p:nvSpPr>
          <p:spPr>
            <a:xfrm>
              <a:off x="-527226" y="746461"/>
              <a:ext cx="1505287" cy="59314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3A7DC621-2E1F-4792-BE75-A593EF33753C}" type="TxLink">
                <a:rPr kumimoji="1" lang="ja-JP" altLang="en-US" sz="1050" b="1" i="0" u="none" strike="noStrike">
                  <a:solidFill>
                    <a:schemeClr val="bg1"/>
                  </a:solidFill>
                  <a:latin typeface="游ゴシック"/>
                  <a:ea typeface="游ゴシック"/>
                </a:rPr>
                <a:pPr/>
                <a:t>目標C値</a:t>
              </a:fld>
              <a:endParaRPr kumimoji="1" lang="ja-JP" altLang="en-US" sz="3600" b="1" dirty="0">
                <a:solidFill>
                  <a:schemeClr val="bg1"/>
                </a:solidFill>
              </a:endParaRPr>
            </a:p>
          </p:txBody>
        </p:sp>
        <p:sp>
          <p:nvSpPr>
            <p:cNvPr id="58" name="テキスト ボックス 13">
              <a:extLst>
                <a:ext uri="{FF2B5EF4-FFF2-40B4-BE49-F238E27FC236}">
                  <a16:creationId xmlns:a16="http://schemas.microsoft.com/office/drawing/2014/main" id="{F2A0142C-3ED1-F45B-054C-E31AC4E3E5EB}"/>
                </a:ext>
              </a:extLst>
            </p:cNvPr>
            <p:cNvSpPr txBox="1"/>
            <p:nvPr/>
          </p:nvSpPr>
          <p:spPr>
            <a:xfrm>
              <a:off x="1143102" y="2571107"/>
              <a:ext cx="1236625" cy="59314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87DBCC94-1C29-4876-BE84-15BA234154DC}" type="TxLink">
                <a:rPr kumimoji="1" lang="ja-JP" altLang="en-US" sz="1800" b="1" i="0" u="none" strike="noStrike">
                  <a:solidFill>
                    <a:schemeClr val="bg1"/>
                  </a:solidFill>
                  <a:latin typeface="游ゴシック"/>
                  <a:ea typeface="游ゴシック"/>
                </a:rPr>
                <a:pPr/>
                <a:t>有</a:t>
              </a:fld>
              <a:endParaRPr kumimoji="1" lang="ja-JP" altLang="en-US" sz="1800" b="1">
                <a:solidFill>
                  <a:schemeClr val="bg1"/>
                </a:solidFill>
              </a:endParaRPr>
            </a:p>
          </p:txBody>
        </p:sp>
        <p:sp>
          <p:nvSpPr>
            <p:cNvPr id="59" name="テキスト ボックス 14">
              <a:extLst>
                <a:ext uri="{FF2B5EF4-FFF2-40B4-BE49-F238E27FC236}">
                  <a16:creationId xmlns:a16="http://schemas.microsoft.com/office/drawing/2014/main" id="{8AC7784F-A02B-991F-9998-B0C29A138BB9}"/>
                </a:ext>
              </a:extLst>
            </p:cNvPr>
            <p:cNvSpPr txBox="1"/>
            <p:nvPr/>
          </p:nvSpPr>
          <p:spPr>
            <a:xfrm>
              <a:off x="-316615" y="2686192"/>
              <a:ext cx="2276547" cy="59314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F58C0A48-A618-488B-9499-C62C790D83BE}" type="TxLink">
                <a:rPr kumimoji="1" lang="ja-JP" altLang="en-US" b="1" i="0" u="none" strike="noStrike">
                  <a:solidFill>
                    <a:schemeClr val="bg1"/>
                  </a:solidFill>
                  <a:latin typeface="游ゴシック"/>
                  <a:ea typeface="游ゴシック"/>
                </a:rPr>
                <a:pPr/>
                <a:t>全熱交換機</a:t>
              </a:fld>
              <a:endParaRPr kumimoji="1" lang="ja-JP" altLang="en-US" b="1" dirty="0">
                <a:solidFill>
                  <a:schemeClr val="bg1"/>
                </a:solidFill>
              </a:endParaRPr>
            </a:p>
          </p:txBody>
        </p:sp>
      </p:grpSp>
      <p:graphicFrame>
        <p:nvGraphicFramePr>
          <p:cNvPr id="60" name="グラフ 59">
            <a:extLst>
              <a:ext uri="{FF2B5EF4-FFF2-40B4-BE49-F238E27FC236}">
                <a16:creationId xmlns:a16="http://schemas.microsoft.com/office/drawing/2014/main" id="{E2B1C2C6-35DF-79D1-9B3A-AC53C1140CD8}"/>
              </a:ext>
            </a:extLst>
          </p:cNvPr>
          <p:cNvGraphicFramePr>
            <a:graphicFrameLocks/>
          </p:cNvGraphicFramePr>
          <p:nvPr>
            <p:extLst>
              <p:ext uri="{D42A27DB-BD31-4B8C-83A1-F6EECF244321}">
                <p14:modId xmlns:p14="http://schemas.microsoft.com/office/powerpoint/2010/main" val="912793486"/>
              </p:ext>
            </p:extLst>
          </p:nvPr>
        </p:nvGraphicFramePr>
        <p:xfrm>
          <a:off x="3078005" y="4876951"/>
          <a:ext cx="9172810" cy="2058676"/>
        </p:xfrm>
        <a:graphic>
          <a:graphicData uri="http://schemas.openxmlformats.org/drawingml/2006/chart">
            <c:chart xmlns:c="http://schemas.openxmlformats.org/drawingml/2006/chart" xmlns:r="http://schemas.openxmlformats.org/officeDocument/2006/relationships" r:id="rId6"/>
          </a:graphicData>
        </a:graphic>
      </p:graphicFrame>
      <p:sp>
        <p:nvSpPr>
          <p:cNvPr id="61" name="テキスト ボックス 60">
            <a:extLst>
              <a:ext uri="{FF2B5EF4-FFF2-40B4-BE49-F238E27FC236}">
                <a16:creationId xmlns:a16="http://schemas.microsoft.com/office/drawing/2014/main" id="{56F060C1-6235-9123-5862-AC333023E9A0}"/>
              </a:ext>
            </a:extLst>
          </p:cNvPr>
          <p:cNvSpPr txBox="1"/>
          <p:nvPr/>
        </p:nvSpPr>
        <p:spPr>
          <a:xfrm>
            <a:off x="7033468" y="4670556"/>
            <a:ext cx="1210588" cy="246221"/>
          </a:xfrm>
          <a:prstGeom prst="rect">
            <a:avLst/>
          </a:prstGeom>
          <a:noFill/>
        </p:spPr>
        <p:txBody>
          <a:bodyPr wrap="none" rtlCol="0">
            <a:spAutoFit/>
          </a:bodyPr>
          <a:lstStyle/>
          <a:p>
            <a:r>
              <a:rPr kumimoji="1" lang="ja-JP" altLang="en-US" sz="1000" b="1" dirty="0">
                <a:solidFill>
                  <a:schemeClr val="bg1"/>
                </a:solidFill>
              </a:rPr>
              <a:t>年間太陽光発電量</a:t>
            </a:r>
          </a:p>
        </p:txBody>
      </p:sp>
    </p:spTree>
    <p:extLst>
      <p:ext uri="{BB962C8B-B14F-4D97-AF65-F5344CB8AC3E}">
        <p14:creationId xmlns:p14="http://schemas.microsoft.com/office/powerpoint/2010/main" val="404734491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14:presetBounceEnd="67000">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14:bounceEnd="67000">
                                          <p:cBhvr additive="base">
                                            <p:cTn id="18" dur="1000" fill="hold"/>
                                            <p:tgtEl>
                                              <p:spTgt spid="13"/>
                                            </p:tgtEl>
                                            <p:attrNameLst>
                                              <p:attrName>ppt_x</p:attrName>
                                            </p:attrNameLst>
                                          </p:cBhvr>
                                          <p:tavLst>
                                            <p:tav tm="0">
                                              <p:val>
                                                <p:strVal val="#ppt_x"/>
                                              </p:val>
                                            </p:tav>
                                            <p:tav tm="100000">
                                              <p:val>
                                                <p:strVal val="#ppt_x"/>
                                              </p:val>
                                            </p:tav>
                                          </p:tavLst>
                                        </p:anim>
                                        <p:anim calcmode="lin" valueType="num" p14:bounceEnd="67000">
                                          <p:cBhvr additive="base">
                                            <p:cTn id="19" dur="10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7000">
                                      <p:stCondLst>
                                        <p:cond delay="200"/>
                                      </p:stCondLst>
                                      <p:childTnLst>
                                        <p:set>
                                          <p:cBhvr>
                                            <p:cTn id="21" dur="1" fill="hold">
                                              <p:stCondLst>
                                                <p:cond delay="0"/>
                                              </p:stCondLst>
                                            </p:cTn>
                                            <p:tgtEl>
                                              <p:spTgt spid="14"/>
                                            </p:tgtEl>
                                            <p:attrNameLst>
                                              <p:attrName>style.visibility</p:attrName>
                                            </p:attrNameLst>
                                          </p:cBhvr>
                                          <p:to>
                                            <p:strVal val="visible"/>
                                          </p:to>
                                        </p:set>
                                        <p:anim calcmode="lin" valueType="num" p14:bounceEnd="67000">
                                          <p:cBhvr additive="base">
                                            <p:cTn id="22" dur="1000" fill="hold"/>
                                            <p:tgtEl>
                                              <p:spTgt spid="14"/>
                                            </p:tgtEl>
                                            <p:attrNameLst>
                                              <p:attrName>ppt_x</p:attrName>
                                            </p:attrNameLst>
                                          </p:cBhvr>
                                          <p:tavLst>
                                            <p:tav tm="0">
                                              <p:val>
                                                <p:strVal val="#ppt_x"/>
                                              </p:val>
                                            </p:tav>
                                            <p:tav tm="100000">
                                              <p:val>
                                                <p:strVal val="#ppt_x"/>
                                              </p:val>
                                            </p:tav>
                                          </p:tavLst>
                                        </p:anim>
                                        <p:anim calcmode="lin" valueType="num" p14:bounceEnd="67000">
                                          <p:cBhvr additive="base">
                                            <p:cTn id="23" dur="1000" fill="hold"/>
                                            <p:tgtEl>
                                              <p:spTgt spid="1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7000">
                                      <p:stCondLst>
                                        <p:cond delay="300"/>
                                      </p:stCondLst>
                                      <p:childTnLst>
                                        <p:set>
                                          <p:cBhvr>
                                            <p:cTn id="25" dur="1" fill="hold">
                                              <p:stCondLst>
                                                <p:cond delay="0"/>
                                              </p:stCondLst>
                                            </p:cTn>
                                            <p:tgtEl>
                                              <p:spTgt spid="9"/>
                                            </p:tgtEl>
                                            <p:attrNameLst>
                                              <p:attrName>style.visibility</p:attrName>
                                            </p:attrNameLst>
                                          </p:cBhvr>
                                          <p:to>
                                            <p:strVal val="visible"/>
                                          </p:to>
                                        </p:set>
                                        <p:anim calcmode="lin" valueType="num" p14:bounceEnd="67000">
                                          <p:cBhvr additive="base">
                                            <p:cTn id="26" dur="1000" fill="hold"/>
                                            <p:tgtEl>
                                              <p:spTgt spid="9"/>
                                            </p:tgtEl>
                                            <p:attrNameLst>
                                              <p:attrName>ppt_x</p:attrName>
                                            </p:attrNameLst>
                                          </p:cBhvr>
                                          <p:tavLst>
                                            <p:tav tm="0">
                                              <p:val>
                                                <p:strVal val="#ppt_x"/>
                                              </p:val>
                                            </p:tav>
                                            <p:tav tm="100000">
                                              <p:val>
                                                <p:strVal val="#ppt_x"/>
                                              </p:val>
                                            </p:tav>
                                          </p:tavLst>
                                        </p:anim>
                                        <p:anim calcmode="lin" valueType="num" p14:bounceEnd="67000">
                                          <p:cBhvr additive="base">
                                            <p:cTn id="27" dur="10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7000">
                                      <p:stCondLst>
                                        <p:cond delay="400"/>
                                      </p:stCondLst>
                                      <p:childTnLst>
                                        <p:set>
                                          <p:cBhvr>
                                            <p:cTn id="29" dur="1" fill="hold">
                                              <p:stCondLst>
                                                <p:cond delay="0"/>
                                              </p:stCondLst>
                                            </p:cTn>
                                            <p:tgtEl>
                                              <p:spTgt spid="6"/>
                                            </p:tgtEl>
                                            <p:attrNameLst>
                                              <p:attrName>style.visibility</p:attrName>
                                            </p:attrNameLst>
                                          </p:cBhvr>
                                          <p:to>
                                            <p:strVal val="visible"/>
                                          </p:to>
                                        </p:set>
                                        <p:anim calcmode="lin" valueType="num" p14:bounceEnd="67000">
                                          <p:cBhvr additive="base">
                                            <p:cTn id="30" dur="1000" fill="hold"/>
                                            <p:tgtEl>
                                              <p:spTgt spid="6"/>
                                            </p:tgtEl>
                                            <p:attrNameLst>
                                              <p:attrName>ppt_x</p:attrName>
                                            </p:attrNameLst>
                                          </p:cBhvr>
                                          <p:tavLst>
                                            <p:tav tm="0">
                                              <p:val>
                                                <p:strVal val="#ppt_x"/>
                                              </p:val>
                                            </p:tav>
                                            <p:tav tm="100000">
                                              <p:val>
                                                <p:strVal val="#ppt_x"/>
                                              </p:val>
                                            </p:tav>
                                          </p:tavLst>
                                        </p:anim>
                                        <p:anim calcmode="lin" valueType="num" p14:bounceEnd="67000">
                                          <p:cBhvr additive="base">
                                            <p:cTn id="31" dur="10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7000">
                                      <p:stCondLst>
                                        <p:cond delay="500"/>
                                      </p:stCondLst>
                                      <p:childTnLst>
                                        <p:set>
                                          <p:cBhvr>
                                            <p:cTn id="33" dur="1" fill="hold">
                                              <p:stCondLst>
                                                <p:cond delay="0"/>
                                              </p:stCondLst>
                                            </p:cTn>
                                            <p:tgtEl>
                                              <p:spTgt spid="4"/>
                                            </p:tgtEl>
                                            <p:attrNameLst>
                                              <p:attrName>style.visibility</p:attrName>
                                            </p:attrNameLst>
                                          </p:cBhvr>
                                          <p:to>
                                            <p:strVal val="visible"/>
                                          </p:to>
                                        </p:set>
                                        <p:anim calcmode="lin" valueType="num" p14:bounceEnd="67000">
                                          <p:cBhvr additive="base">
                                            <p:cTn id="34" dur="1000" fill="hold"/>
                                            <p:tgtEl>
                                              <p:spTgt spid="4"/>
                                            </p:tgtEl>
                                            <p:attrNameLst>
                                              <p:attrName>ppt_x</p:attrName>
                                            </p:attrNameLst>
                                          </p:cBhvr>
                                          <p:tavLst>
                                            <p:tav tm="0">
                                              <p:val>
                                                <p:strVal val="#ppt_x"/>
                                              </p:val>
                                            </p:tav>
                                            <p:tav tm="100000">
                                              <p:val>
                                                <p:strVal val="#ppt_x"/>
                                              </p:val>
                                            </p:tav>
                                          </p:tavLst>
                                        </p:anim>
                                        <p:anim calcmode="lin" valueType="num" p14:bounceEnd="67000">
                                          <p:cBhvr additive="base">
                                            <p:cTn id="35" dur="1000" fill="hold"/>
                                            <p:tgtEl>
                                              <p:spTgt spid="4"/>
                                            </p:tgtEl>
                                            <p:attrNameLst>
                                              <p:attrName>ppt_y</p:attrName>
                                            </p:attrNameLst>
                                          </p:cBhvr>
                                          <p:tavLst>
                                            <p:tav tm="0">
                                              <p:val>
                                                <p:strVal val="1+#ppt_h/2"/>
                                              </p:val>
                                            </p:tav>
                                            <p:tav tm="100000">
                                              <p:val>
                                                <p:strVal val="#ppt_y"/>
                                              </p:val>
                                            </p:tav>
                                          </p:tavLst>
                                        </p:anim>
                                      </p:childTnLst>
                                    </p:cTn>
                                  </p:par>
                                  <p:par>
                                    <p:cTn id="36" presetID="53" presetClass="entr" presetSubtype="16" fill="hold" nodeType="withEffect">
                                      <p:stCondLst>
                                        <p:cond delay="125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Effect transition="in" filter="fade">
                                          <p:cBhvr>
                                            <p:cTn id="40" dur="500"/>
                                            <p:tgtEl>
                                              <p:spTgt spid="2"/>
                                            </p:tgtEl>
                                          </p:cBhvr>
                                        </p:animEffect>
                                      </p:childTnLst>
                                    </p:cTn>
                                  </p:par>
                                </p:childTnLst>
                              </p:cTn>
                            </p:par>
                            <p:par>
                              <p:cTn id="41" fill="hold">
                                <p:stCondLst>
                                  <p:cond delay="3250"/>
                                </p:stCondLst>
                                <p:childTnLst>
                                  <p:par>
                                    <p:cTn id="42" presetID="42"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00"/>
                                            <p:tgtEl>
                                              <p:spTgt spid="24"/>
                                            </p:tgtEl>
                                          </p:cBhvr>
                                        </p:animEffect>
                                        <p:anim calcmode="lin" valueType="num">
                                          <p:cBhvr>
                                            <p:cTn id="45" dur="1000" fill="hold"/>
                                            <p:tgtEl>
                                              <p:spTgt spid="24"/>
                                            </p:tgtEl>
                                            <p:attrNameLst>
                                              <p:attrName>ppt_x</p:attrName>
                                            </p:attrNameLst>
                                          </p:cBhvr>
                                          <p:tavLst>
                                            <p:tav tm="0">
                                              <p:val>
                                                <p:strVal val="#ppt_x"/>
                                              </p:val>
                                            </p:tav>
                                            <p:tav tm="100000">
                                              <p:val>
                                                <p:strVal val="#ppt_x"/>
                                              </p:val>
                                            </p:tav>
                                          </p:tavLst>
                                        </p:anim>
                                        <p:anim calcmode="lin" valueType="num">
                                          <p:cBhvr>
                                            <p:cTn id="4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9" grpId="0" animBg="1"/>
          <p:bldP spid="13" grpId="0" animBg="1"/>
          <p:bldP spid="14" grpId="0" animBg="1"/>
          <p:bldP spid="15"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1000" fill="hold"/>
                                            <p:tgtEl>
                                              <p:spTgt spid="13"/>
                                            </p:tgtEl>
                                            <p:attrNameLst>
                                              <p:attrName>ppt_x</p:attrName>
                                            </p:attrNameLst>
                                          </p:cBhvr>
                                          <p:tavLst>
                                            <p:tav tm="0">
                                              <p:val>
                                                <p:strVal val="#ppt_x"/>
                                              </p:val>
                                            </p:tav>
                                            <p:tav tm="100000">
                                              <p:val>
                                                <p:strVal val="#ppt_x"/>
                                              </p:val>
                                            </p:tav>
                                          </p:tavLst>
                                        </p:anim>
                                        <p:anim calcmode="lin" valueType="num">
                                          <p:cBhvr additive="base">
                                            <p:cTn id="19" dur="10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1000" fill="hold"/>
                                            <p:tgtEl>
                                              <p:spTgt spid="14"/>
                                            </p:tgtEl>
                                            <p:attrNameLst>
                                              <p:attrName>ppt_x</p:attrName>
                                            </p:attrNameLst>
                                          </p:cBhvr>
                                          <p:tavLst>
                                            <p:tav tm="0">
                                              <p:val>
                                                <p:strVal val="#ppt_x"/>
                                              </p:val>
                                            </p:tav>
                                            <p:tav tm="100000">
                                              <p:val>
                                                <p:strVal val="#ppt_x"/>
                                              </p:val>
                                            </p:tav>
                                          </p:tavLst>
                                        </p:anim>
                                        <p:anim calcmode="lin" valueType="num">
                                          <p:cBhvr additive="base">
                                            <p:cTn id="23" dur="1000" fill="hold"/>
                                            <p:tgtEl>
                                              <p:spTgt spid="1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30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0" fill="hold"/>
                                            <p:tgtEl>
                                              <p:spTgt spid="9"/>
                                            </p:tgtEl>
                                            <p:attrNameLst>
                                              <p:attrName>ppt_x</p:attrName>
                                            </p:attrNameLst>
                                          </p:cBhvr>
                                          <p:tavLst>
                                            <p:tav tm="0">
                                              <p:val>
                                                <p:strVal val="#ppt_x"/>
                                              </p:val>
                                            </p:tav>
                                            <p:tav tm="100000">
                                              <p:val>
                                                <p:strVal val="#ppt_x"/>
                                              </p:val>
                                            </p:tav>
                                          </p:tavLst>
                                        </p:anim>
                                        <p:anim calcmode="lin" valueType="num">
                                          <p:cBhvr additive="base">
                                            <p:cTn id="27" dur="10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ppt_x"/>
                                              </p:val>
                                            </p:tav>
                                            <p:tav tm="100000">
                                              <p:val>
                                                <p:strVal val="#ppt_x"/>
                                              </p:val>
                                            </p:tav>
                                          </p:tavLst>
                                        </p:anim>
                                        <p:anim calcmode="lin" valueType="num">
                                          <p:cBhvr additive="base">
                                            <p:cTn id="31" dur="10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1000" fill="hold"/>
                                            <p:tgtEl>
                                              <p:spTgt spid="4"/>
                                            </p:tgtEl>
                                            <p:attrNameLst>
                                              <p:attrName>ppt_x</p:attrName>
                                            </p:attrNameLst>
                                          </p:cBhvr>
                                          <p:tavLst>
                                            <p:tav tm="0">
                                              <p:val>
                                                <p:strVal val="#ppt_x"/>
                                              </p:val>
                                            </p:tav>
                                            <p:tav tm="100000">
                                              <p:val>
                                                <p:strVal val="#ppt_x"/>
                                              </p:val>
                                            </p:tav>
                                          </p:tavLst>
                                        </p:anim>
                                        <p:anim calcmode="lin" valueType="num">
                                          <p:cBhvr additive="base">
                                            <p:cTn id="35" dur="1000" fill="hold"/>
                                            <p:tgtEl>
                                              <p:spTgt spid="4"/>
                                            </p:tgtEl>
                                            <p:attrNameLst>
                                              <p:attrName>ppt_y</p:attrName>
                                            </p:attrNameLst>
                                          </p:cBhvr>
                                          <p:tavLst>
                                            <p:tav tm="0">
                                              <p:val>
                                                <p:strVal val="1+#ppt_h/2"/>
                                              </p:val>
                                            </p:tav>
                                            <p:tav tm="100000">
                                              <p:val>
                                                <p:strVal val="#ppt_y"/>
                                              </p:val>
                                            </p:tav>
                                          </p:tavLst>
                                        </p:anim>
                                      </p:childTnLst>
                                    </p:cTn>
                                  </p:par>
                                  <p:par>
                                    <p:cTn id="36" presetID="53" presetClass="entr" presetSubtype="16" fill="hold" nodeType="withEffect">
                                      <p:stCondLst>
                                        <p:cond delay="125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Effect transition="in" filter="fade">
                                          <p:cBhvr>
                                            <p:cTn id="40" dur="500"/>
                                            <p:tgtEl>
                                              <p:spTgt spid="2"/>
                                            </p:tgtEl>
                                          </p:cBhvr>
                                        </p:animEffect>
                                      </p:childTnLst>
                                    </p:cTn>
                                  </p:par>
                                </p:childTnLst>
                              </p:cTn>
                            </p:par>
                            <p:par>
                              <p:cTn id="41" fill="hold">
                                <p:stCondLst>
                                  <p:cond delay="3250"/>
                                </p:stCondLst>
                                <p:childTnLst>
                                  <p:par>
                                    <p:cTn id="42" presetID="42"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00"/>
                                            <p:tgtEl>
                                              <p:spTgt spid="24"/>
                                            </p:tgtEl>
                                          </p:cBhvr>
                                        </p:animEffect>
                                        <p:anim calcmode="lin" valueType="num">
                                          <p:cBhvr>
                                            <p:cTn id="45" dur="1000" fill="hold"/>
                                            <p:tgtEl>
                                              <p:spTgt spid="24"/>
                                            </p:tgtEl>
                                            <p:attrNameLst>
                                              <p:attrName>ppt_x</p:attrName>
                                            </p:attrNameLst>
                                          </p:cBhvr>
                                          <p:tavLst>
                                            <p:tav tm="0">
                                              <p:val>
                                                <p:strVal val="#ppt_x"/>
                                              </p:val>
                                            </p:tav>
                                            <p:tav tm="100000">
                                              <p:val>
                                                <p:strVal val="#ppt_x"/>
                                              </p:val>
                                            </p:tav>
                                          </p:tavLst>
                                        </p:anim>
                                        <p:anim calcmode="lin" valueType="num">
                                          <p:cBhvr>
                                            <p:cTn id="4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9" grpId="0" animBg="1"/>
          <p:bldP spid="13" grpId="0" animBg="1"/>
          <p:bldP spid="14" grpId="0" animBg="1"/>
          <p:bldP spid="15" grpId="0"/>
          <p:bldP spid="2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正方形/長方形 73">
            <a:extLst>
              <a:ext uri="{FF2B5EF4-FFF2-40B4-BE49-F238E27FC236}">
                <a16:creationId xmlns:a16="http://schemas.microsoft.com/office/drawing/2014/main" id="{0DDD6FCB-B8C0-7E92-3A6C-1540F615F07C}"/>
              </a:ext>
            </a:extLst>
          </p:cNvPr>
          <p:cNvSpPr/>
          <p:nvPr/>
        </p:nvSpPr>
        <p:spPr>
          <a:xfrm>
            <a:off x="0" y="0"/>
            <a:ext cx="12192000" cy="6858000"/>
          </a:xfrm>
          <a:prstGeom prst="rect">
            <a:avLst/>
          </a:prstGeom>
          <a:gradFill>
            <a:gsLst>
              <a:gs pos="100000">
                <a:schemeClr val="accent1">
                  <a:lumMod val="0"/>
                  <a:lumOff val="100000"/>
                  <a:alpha val="0"/>
                </a:schemeClr>
              </a:gs>
              <a:gs pos="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3">
                  <a:lumMod val="50000"/>
                </a:schemeClr>
              </a:solidFill>
            </a:endParaRPr>
          </a:p>
        </p:txBody>
      </p:sp>
      <p:grpSp>
        <p:nvGrpSpPr>
          <p:cNvPr id="45" name="Group 44"/>
          <p:cNvGrpSpPr/>
          <p:nvPr/>
        </p:nvGrpSpPr>
        <p:grpSpPr>
          <a:xfrm>
            <a:off x="4805363" y="1754188"/>
            <a:ext cx="7329487" cy="3521075"/>
            <a:chOff x="4805363" y="1754188"/>
            <a:chExt cx="7329487" cy="3521075"/>
          </a:xfrm>
          <a:solidFill>
            <a:schemeClr val="bg2">
              <a:lumMod val="95000"/>
            </a:schemeClr>
          </a:solidFill>
        </p:grpSpPr>
        <p:sp>
          <p:nvSpPr>
            <p:cNvPr id="2" name="Rectangle 35"/>
            <p:cNvSpPr>
              <a:spLocks noChangeArrowheads="1"/>
            </p:cNvSpPr>
            <p:nvPr/>
          </p:nvSpPr>
          <p:spPr bwMode="auto">
            <a:xfrm>
              <a:off x="11323638" y="3903663"/>
              <a:ext cx="811212" cy="1371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4" name="Freeform 36"/>
            <p:cNvSpPr>
              <a:spLocks/>
            </p:cNvSpPr>
            <p:nvPr/>
          </p:nvSpPr>
          <p:spPr bwMode="auto">
            <a:xfrm>
              <a:off x="5737225" y="2325688"/>
              <a:ext cx="811213" cy="2949575"/>
            </a:xfrm>
            <a:custGeom>
              <a:avLst/>
              <a:gdLst>
                <a:gd name="T0" fmla="*/ 0 w 511"/>
                <a:gd name="T1" fmla="*/ 2949575 h 1858"/>
                <a:gd name="T2" fmla="*/ 811213 w 511"/>
                <a:gd name="T3" fmla="*/ 2949575 h 1858"/>
                <a:gd name="T4" fmla="*/ 811213 w 511"/>
                <a:gd name="T5" fmla="*/ 0 h 1858"/>
                <a:gd name="T6" fmla="*/ 0 w 511"/>
                <a:gd name="T7" fmla="*/ 546100 h 1858"/>
                <a:gd name="T8" fmla="*/ 0 w 511"/>
                <a:gd name="T9" fmla="*/ 2949575 h 18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1" h="1858">
                  <a:moveTo>
                    <a:pt x="0" y="1858"/>
                  </a:moveTo>
                  <a:lnTo>
                    <a:pt x="511" y="1858"/>
                  </a:lnTo>
                  <a:lnTo>
                    <a:pt x="511" y="0"/>
                  </a:lnTo>
                  <a:lnTo>
                    <a:pt x="0" y="344"/>
                  </a:lnTo>
                  <a:lnTo>
                    <a:pt x="0" y="18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 name="Freeform 37"/>
            <p:cNvSpPr>
              <a:spLocks/>
            </p:cNvSpPr>
            <p:nvPr/>
          </p:nvSpPr>
          <p:spPr bwMode="auto">
            <a:xfrm>
              <a:off x="9461500" y="2395538"/>
              <a:ext cx="811213" cy="2879725"/>
            </a:xfrm>
            <a:custGeom>
              <a:avLst/>
              <a:gdLst>
                <a:gd name="T0" fmla="*/ 307975 w 511"/>
                <a:gd name="T1" fmla="*/ 136525 h 1814"/>
                <a:gd name="T2" fmla="*/ 307975 w 511"/>
                <a:gd name="T3" fmla="*/ 0 h 1814"/>
                <a:gd name="T4" fmla="*/ 742950 w 511"/>
                <a:gd name="T5" fmla="*/ 0 h 1814"/>
                <a:gd name="T6" fmla="*/ 742950 w 511"/>
                <a:gd name="T7" fmla="*/ 136525 h 1814"/>
                <a:gd name="T8" fmla="*/ 811213 w 511"/>
                <a:gd name="T9" fmla="*/ 136525 h 1814"/>
                <a:gd name="T10" fmla="*/ 811213 w 511"/>
                <a:gd name="T11" fmla="*/ 2879725 h 1814"/>
                <a:gd name="T12" fmla="*/ 0 w 511"/>
                <a:gd name="T13" fmla="*/ 2879725 h 1814"/>
                <a:gd name="T14" fmla="*/ 0 w 511"/>
                <a:gd name="T15" fmla="*/ 136525 h 1814"/>
                <a:gd name="T16" fmla="*/ 307975 w 511"/>
                <a:gd name="T17" fmla="*/ 136525 h 18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1" h="1814">
                  <a:moveTo>
                    <a:pt x="194" y="86"/>
                  </a:moveTo>
                  <a:lnTo>
                    <a:pt x="194" y="0"/>
                  </a:lnTo>
                  <a:lnTo>
                    <a:pt x="468" y="0"/>
                  </a:lnTo>
                  <a:lnTo>
                    <a:pt x="468" y="86"/>
                  </a:lnTo>
                  <a:lnTo>
                    <a:pt x="511" y="86"/>
                  </a:lnTo>
                  <a:lnTo>
                    <a:pt x="511" y="1814"/>
                  </a:lnTo>
                  <a:lnTo>
                    <a:pt x="0" y="1814"/>
                  </a:lnTo>
                  <a:lnTo>
                    <a:pt x="0" y="86"/>
                  </a:lnTo>
                  <a:lnTo>
                    <a:pt x="1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38"/>
            <p:cNvSpPr>
              <a:spLocks/>
            </p:cNvSpPr>
            <p:nvPr/>
          </p:nvSpPr>
          <p:spPr bwMode="auto">
            <a:xfrm>
              <a:off x="6667500" y="3027363"/>
              <a:ext cx="809625" cy="2247900"/>
            </a:xfrm>
            <a:custGeom>
              <a:avLst/>
              <a:gdLst>
                <a:gd name="T0" fmla="*/ 101600 w 510"/>
                <a:gd name="T1" fmla="*/ 587375 h 1416"/>
                <a:gd name="T2" fmla="*/ 101600 w 510"/>
                <a:gd name="T3" fmla="*/ 430213 h 1416"/>
                <a:gd name="T4" fmla="*/ 215900 w 510"/>
                <a:gd name="T5" fmla="*/ 430213 h 1416"/>
                <a:gd name="T6" fmla="*/ 215900 w 510"/>
                <a:gd name="T7" fmla="*/ 0 h 1416"/>
                <a:gd name="T8" fmla="*/ 593725 w 510"/>
                <a:gd name="T9" fmla="*/ 0 h 1416"/>
                <a:gd name="T10" fmla="*/ 593725 w 510"/>
                <a:gd name="T11" fmla="*/ 430213 h 1416"/>
                <a:gd name="T12" fmla="*/ 711200 w 510"/>
                <a:gd name="T13" fmla="*/ 430213 h 1416"/>
                <a:gd name="T14" fmla="*/ 711200 w 510"/>
                <a:gd name="T15" fmla="*/ 587375 h 1416"/>
                <a:gd name="T16" fmla="*/ 809625 w 510"/>
                <a:gd name="T17" fmla="*/ 587375 h 1416"/>
                <a:gd name="T18" fmla="*/ 809625 w 510"/>
                <a:gd name="T19" fmla="*/ 2247900 h 1416"/>
                <a:gd name="T20" fmla="*/ 0 w 510"/>
                <a:gd name="T21" fmla="*/ 2247900 h 1416"/>
                <a:gd name="T22" fmla="*/ 0 w 510"/>
                <a:gd name="T23" fmla="*/ 587375 h 1416"/>
                <a:gd name="T24" fmla="*/ 101600 w 510"/>
                <a:gd name="T25" fmla="*/ 587375 h 14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10" h="1416">
                  <a:moveTo>
                    <a:pt x="64" y="370"/>
                  </a:moveTo>
                  <a:lnTo>
                    <a:pt x="64" y="271"/>
                  </a:lnTo>
                  <a:lnTo>
                    <a:pt x="136" y="271"/>
                  </a:lnTo>
                  <a:lnTo>
                    <a:pt x="136" y="0"/>
                  </a:lnTo>
                  <a:lnTo>
                    <a:pt x="374" y="0"/>
                  </a:lnTo>
                  <a:lnTo>
                    <a:pt x="374" y="271"/>
                  </a:lnTo>
                  <a:lnTo>
                    <a:pt x="448" y="271"/>
                  </a:lnTo>
                  <a:lnTo>
                    <a:pt x="448" y="370"/>
                  </a:lnTo>
                  <a:lnTo>
                    <a:pt x="510" y="370"/>
                  </a:lnTo>
                  <a:lnTo>
                    <a:pt x="510" y="1416"/>
                  </a:lnTo>
                  <a:lnTo>
                    <a:pt x="0" y="1416"/>
                  </a:lnTo>
                  <a:lnTo>
                    <a:pt x="0" y="370"/>
                  </a:lnTo>
                  <a:lnTo>
                    <a:pt x="64"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Rectangle 39"/>
            <p:cNvSpPr>
              <a:spLocks noChangeArrowheads="1"/>
            </p:cNvSpPr>
            <p:nvPr/>
          </p:nvSpPr>
          <p:spPr bwMode="auto">
            <a:xfrm>
              <a:off x="7599363" y="1754188"/>
              <a:ext cx="811213" cy="35210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8" name="Freeform 40"/>
            <p:cNvSpPr>
              <a:spLocks/>
            </p:cNvSpPr>
            <p:nvPr/>
          </p:nvSpPr>
          <p:spPr bwMode="auto">
            <a:xfrm>
              <a:off x="8528050" y="2711450"/>
              <a:ext cx="811213" cy="2563812"/>
            </a:xfrm>
            <a:custGeom>
              <a:avLst/>
              <a:gdLst>
                <a:gd name="T0" fmla="*/ 503238 w 511"/>
                <a:gd name="T1" fmla="*/ 312737 h 1615"/>
                <a:gd name="T2" fmla="*/ 503238 w 511"/>
                <a:gd name="T3" fmla="*/ 0 h 1615"/>
                <a:gd name="T4" fmla="*/ 666750 w 511"/>
                <a:gd name="T5" fmla="*/ 0 h 1615"/>
                <a:gd name="T6" fmla="*/ 666750 w 511"/>
                <a:gd name="T7" fmla="*/ 312737 h 1615"/>
                <a:gd name="T8" fmla="*/ 811213 w 511"/>
                <a:gd name="T9" fmla="*/ 312737 h 1615"/>
                <a:gd name="T10" fmla="*/ 811213 w 511"/>
                <a:gd name="T11" fmla="*/ 2563812 h 1615"/>
                <a:gd name="T12" fmla="*/ 0 w 511"/>
                <a:gd name="T13" fmla="*/ 2563812 h 1615"/>
                <a:gd name="T14" fmla="*/ 0 w 511"/>
                <a:gd name="T15" fmla="*/ 312737 h 1615"/>
                <a:gd name="T16" fmla="*/ 503238 w 511"/>
                <a:gd name="T17" fmla="*/ 312737 h 16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1" h="1615">
                  <a:moveTo>
                    <a:pt x="317" y="197"/>
                  </a:moveTo>
                  <a:lnTo>
                    <a:pt x="317" y="0"/>
                  </a:lnTo>
                  <a:lnTo>
                    <a:pt x="420" y="0"/>
                  </a:lnTo>
                  <a:lnTo>
                    <a:pt x="420" y="197"/>
                  </a:lnTo>
                  <a:lnTo>
                    <a:pt x="511" y="197"/>
                  </a:lnTo>
                  <a:lnTo>
                    <a:pt x="511" y="1615"/>
                  </a:lnTo>
                  <a:lnTo>
                    <a:pt x="0" y="1615"/>
                  </a:lnTo>
                  <a:lnTo>
                    <a:pt x="0" y="197"/>
                  </a:lnTo>
                  <a:lnTo>
                    <a:pt x="317" y="1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41"/>
            <p:cNvSpPr>
              <a:spLocks/>
            </p:cNvSpPr>
            <p:nvPr/>
          </p:nvSpPr>
          <p:spPr bwMode="auto">
            <a:xfrm>
              <a:off x="4805363" y="2882900"/>
              <a:ext cx="811213" cy="2392362"/>
            </a:xfrm>
            <a:custGeom>
              <a:avLst/>
              <a:gdLst>
                <a:gd name="T0" fmla="*/ 82550 w 511"/>
                <a:gd name="T1" fmla="*/ 414337 h 1507"/>
                <a:gd name="T2" fmla="*/ 82550 w 511"/>
                <a:gd name="T3" fmla="*/ 0 h 1507"/>
                <a:gd name="T4" fmla="*/ 247650 w 511"/>
                <a:gd name="T5" fmla="*/ 0 h 1507"/>
                <a:gd name="T6" fmla="*/ 247650 w 511"/>
                <a:gd name="T7" fmla="*/ 414337 h 1507"/>
                <a:gd name="T8" fmla="*/ 368300 w 511"/>
                <a:gd name="T9" fmla="*/ 414337 h 1507"/>
                <a:gd name="T10" fmla="*/ 368300 w 511"/>
                <a:gd name="T11" fmla="*/ 228600 h 1507"/>
                <a:gd name="T12" fmla="*/ 528638 w 511"/>
                <a:gd name="T13" fmla="*/ 228600 h 1507"/>
                <a:gd name="T14" fmla="*/ 528638 w 511"/>
                <a:gd name="T15" fmla="*/ 414337 h 1507"/>
                <a:gd name="T16" fmla="*/ 811213 w 511"/>
                <a:gd name="T17" fmla="*/ 414337 h 1507"/>
                <a:gd name="T18" fmla="*/ 811213 w 511"/>
                <a:gd name="T19" fmla="*/ 2392362 h 1507"/>
                <a:gd name="T20" fmla="*/ 0 w 511"/>
                <a:gd name="T21" fmla="*/ 2392362 h 1507"/>
                <a:gd name="T22" fmla="*/ 0 w 511"/>
                <a:gd name="T23" fmla="*/ 414337 h 1507"/>
                <a:gd name="T24" fmla="*/ 82550 w 511"/>
                <a:gd name="T25" fmla="*/ 414337 h 15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11" h="1507">
                  <a:moveTo>
                    <a:pt x="52" y="261"/>
                  </a:moveTo>
                  <a:lnTo>
                    <a:pt x="52" y="0"/>
                  </a:lnTo>
                  <a:lnTo>
                    <a:pt x="156" y="0"/>
                  </a:lnTo>
                  <a:lnTo>
                    <a:pt x="156" y="261"/>
                  </a:lnTo>
                  <a:lnTo>
                    <a:pt x="232" y="261"/>
                  </a:lnTo>
                  <a:lnTo>
                    <a:pt x="232" y="144"/>
                  </a:lnTo>
                  <a:lnTo>
                    <a:pt x="333" y="144"/>
                  </a:lnTo>
                  <a:lnTo>
                    <a:pt x="333" y="261"/>
                  </a:lnTo>
                  <a:lnTo>
                    <a:pt x="511" y="261"/>
                  </a:lnTo>
                  <a:lnTo>
                    <a:pt x="511" y="1507"/>
                  </a:lnTo>
                  <a:lnTo>
                    <a:pt x="0" y="1507"/>
                  </a:lnTo>
                  <a:lnTo>
                    <a:pt x="0" y="261"/>
                  </a:lnTo>
                  <a:lnTo>
                    <a:pt x="52" y="2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 name="Freeform 42"/>
            <p:cNvSpPr>
              <a:spLocks/>
            </p:cNvSpPr>
            <p:nvPr/>
          </p:nvSpPr>
          <p:spPr bwMode="auto">
            <a:xfrm>
              <a:off x="10390188" y="3321050"/>
              <a:ext cx="811212" cy="1954213"/>
            </a:xfrm>
            <a:custGeom>
              <a:avLst/>
              <a:gdLst>
                <a:gd name="T0" fmla="*/ 122238 w 511"/>
                <a:gd name="T1" fmla="*/ 342900 h 1231"/>
                <a:gd name="T2" fmla="*/ 122238 w 511"/>
                <a:gd name="T3" fmla="*/ 0 h 1231"/>
                <a:gd name="T4" fmla="*/ 690563 w 511"/>
                <a:gd name="T5" fmla="*/ 179387 h 1231"/>
                <a:gd name="T6" fmla="*/ 690563 w 511"/>
                <a:gd name="T7" fmla="*/ 342900 h 1231"/>
                <a:gd name="T8" fmla="*/ 811213 w 511"/>
                <a:gd name="T9" fmla="*/ 342900 h 1231"/>
                <a:gd name="T10" fmla="*/ 811213 w 511"/>
                <a:gd name="T11" fmla="*/ 1954212 h 1231"/>
                <a:gd name="T12" fmla="*/ 0 w 511"/>
                <a:gd name="T13" fmla="*/ 1954212 h 1231"/>
                <a:gd name="T14" fmla="*/ 0 w 511"/>
                <a:gd name="T15" fmla="*/ 342900 h 1231"/>
                <a:gd name="T16" fmla="*/ 122238 w 511"/>
                <a:gd name="T17" fmla="*/ 342900 h 12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1" h="1231">
                  <a:moveTo>
                    <a:pt x="77" y="216"/>
                  </a:moveTo>
                  <a:lnTo>
                    <a:pt x="77" y="0"/>
                  </a:lnTo>
                  <a:lnTo>
                    <a:pt x="435" y="113"/>
                  </a:lnTo>
                  <a:lnTo>
                    <a:pt x="435" y="216"/>
                  </a:lnTo>
                  <a:lnTo>
                    <a:pt x="511" y="216"/>
                  </a:lnTo>
                  <a:lnTo>
                    <a:pt x="511" y="1231"/>
                  </a:lnTo>
                  <a:lnTo>
                    <a:pt x="0" y="1231"/>
                  </a:lnTo>
                  <a:lnTo>
                    <a:pt x="0" y="216"/>
                  </a:lnTo>
                  <a:lnTo>
                    <a:pt x="77"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2" name="Freeform 43"/>
          <p:cNvSpPr>
            <a:spLocks noEditPoints="1"/>
          </p:cNvSpPr>
          <p:nvPr/>
        </p:nvSpPr>
        <p:spPr bwMode="auto">
          <a:xfrm>
            <a:off x="5608638" y="3667125"/>
            <a:ext cx="677863" cy="1144587"/>
          </a:xfrm>
          <a:custGeom>
            <a:avLst/>
            <a:gdLst>
              <a:gd name="T0" fmla="*/ 0 w 427"/>
              <a:gd name="T1" fmla="*/ 1144587 h 721"/>
              <a:gd name="T2" fmla="*/ 677863 w 427"/>
              <a:gd name="T3" fmla="*/ 0 h 721"/>
              <a:gd name="T4" fmla="*/ 193675 w 427"/>
              <a:gd name="T5" fmla="*/ 971550 h 721"/>
              <a:gd name="T6" fmla="*/ 60325 w 427"/>
              <a:gd name="T7" fmla="*/ 914400 h 721"/>
              <a:gd name="T8" fmla="*/ 193675 w 427"/>
              <a:gd name="T9" fmla="*/ 971550 h 721"/>
              <a:gd name="T10" fmla="*/ 60325 w 427"/>
              <a:gd name="T11" fmla="*/ 838200 h 721"/>
              <a:gd name="T12" fmla="*/ 193675 w 427"/>
              <a:gd name="T13" fmla="*/ 781050 h 721"/>
              <a:gd name="T14" fmla="*/ 193675 w 427"/>
              <a:gd name="T15" fmla="*/ 571500 h 721"/>
              <a:gd name="T16" fmla="*/ 60325 w 427"/>
              <a:gd name="T17" fmla="*/ 514350 h 721"/>
              <a:gd name="T18" fmla="*/ 193675 w 427"/>
              <a:gd name="T19" fmla="*/ 571500 h 721"/>
              <a:gd name="T20" fmla="*/ 60325 w 427"/>
              <a:gd name="T21" fmla="*/ 438150 h 721"/>
              <a:gd name="T22" fmla="*/ 193675 w 427"/>
              <a:gd name="T23" fmla="*/ 381000 h 721"/>
              <a:gd name="T24" fmla="*/ 193675 w 427"/>
              <a:gd name="T25" fmla="*/ 304800 h 721"/>
              <a:gd name="T26" fmla="*/ 60325 w 427"/>
              <a:gd name="T27" fmla="*/ 247650 h 721"/>
              <a:gd name="T28" fmla="*/ 193675 w 427"/>
              <a:gd name="T29" fmla="*/ 304800 h 721"/>
              <a:gd name="T30" fmla="*/ 60325 w 427"/>
              <a:gd name="T31" fmla="*/ 171450 h 721"/>
              <a:gd name="T32" fmla="*/ 193675 w 427"/>
              <a:gd name="T33" fmla="*/ 114300 h 721"/>
              <a:gd name="T34" fmla="*/ 403225 w 427"/>
              <a:gd name="T35" fmla="*/ 971550 h 721"/>
              <a:gd name="T36" fmla="*/ 269875 w 427"/>
              <a:gd name="T37" fmla="*/ 914400 h 721"/>
              <a:gd name="T38" fmla="*/ 403225 w 427"/>
              <a:gd name="T39" fmla="*/ 971550 h 721"/>
              <a:gd name="T40" fmla="*/ 269875 w 427"/>
              <a:gd name="T41" fmla="*/ 838200 h 721"/>
              <a:gd name="T42" fmla="*/ 403225 w 427"/>
              <a:gd name="T43" fmla="*/ 781050 h 721"/>
              <a:gd name="T44" fmla="*/ 403225 w 427"/>
              <a:gd name="T45" fmla="*/ 704850 h 721"/>
              <a:gd name="T46" fmla="*/ 269875 w 427"/>
              <a:gd name="T47" fmla="*/ 647700 h 721"/>
              <a:gd name="T48" fmla="*/ 403225 w 427"/>
              <a:gd name="T49" fmla="*/ 704850 h 721"/>
              <a:gd name="T50" fmla="*/ 269875 w 427"/>
              <a:gd name="T51" fmla="*/ 571500 h 721"/>
              <a:gd name="T52" fmla="*/ 403225 w 427"/>
              <a:gd name="T53" fmla="*/ 514350 h 721"/>
              <a:gd name="T54" fmla="*/ 403225 w 427"/>
              <a:gd name="T55" fmla="*/ 438150 h 721"/>
              <a:gd name="T56" fmla="*/ 269875 w 427"/>
              <a:gd name="T57" fmla="*/ 381000 h 721"/>
              <a:gd name="T58" fmla="*/ 403225 w 427"/>
              <a:gd name="T59" fmla="*/ 438150 h 721"/>
              <a:gd name="T60" fmla="*/ 269875 w 427"/>
              <a:gd name="T61" fmla="*/ 304800 h 721"/>
              <a:gd name="T62" fmla="*/ 403225 w 427"/>
              <a:gd name="T63" fmla="*/ 247650 h 721"/>
              <a:gd name="T64" fmla="*/ 612775 w 427"/>
              <a:gd name="T65" fmla="*/ 838200 h 721"/>
              <a:gd name="T66" fmla="*/ 482600 w 427"/>
              <a:gd name="T67" fmla="*/ 781050 h 721"/>
              <a:gd name="T68" fmla="*/ 612775 w 427"/>
              <a:gd name="T69" fmla="*/ 838200 h 721"/>
              <a:gd name="T70" fmla="*/ 482600 w 427"/>
              <a:gd name="T71" fmla="*/ 704850 h 721"/>
              <a:gd name="T72" fmla="*/ 612775 w 427"/>
              <a:gd name="T73" fmla="*/ 647700 h 721"/>
              <a:gd name="T74" fmla="*/ 612775 w 427"/>
              <a:gd name="T75" fmla="*/ 571500 h 721"/>
              <a:gd name="T76" fmla="*/ 482600 w 427"/>
              <a:gd name="T77" fmla="*/ 514350 h 721"/>
              <a:gd name="T78" fmla="*/ 612775 w 427"/>
              <a:gd name="T79" fmla="*/ 571500 h 721"/>
              <a:gd name="T80" fmla="*/ 482600 w 427"/>
              <a:gd name="T81" fmla="*/ 304800 h 721"/>
              <a:gd name="T82" fmla="*/ 612775 w 427"/>
              <a:gd name="T83" fmla="*/ 247650 h 721"/>
              <a:gd name="T84" fmla="*/ 612775 w 427"/>
              <a:gd name="T85" fmla="*/ 171450 h 721"/>
              <a:gd name="T86" fmla="*/ 482600 w 427"/>
              <a:gd name="T87" fmla="*/ 114300 h 721"/>
              <a:gd name="T88" fmla="*/ 612775 w 427"/>
              <a:gd name="T89" fmla="*/ 171450 h 7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27" h="721">
                <a:moveTo>
                  <a:pt x="0" y="0"/>
                </a:moveTo>
                <a:lnTo>
                  <a:pt x="0" y="721"/>
                </a:lnTo>
                <a:lnTo>
                  <a:pt x="427" y="721"/>
                </a:lnTo>
                <a:lnTo>
                  <a:pt x="427" y="0"/>
                </a:lnTo>
                <a:lnTo>
                  <a:pt x="0" y="0"/>
                </a:lnTo>
                <a:close/>
                <a:moveTo>
                  <a:pt x="122" y="612"/>
                </a:moveTo>
                <a:lnTo>
                  <a:pt x="38" y="612"/>
                </a:lnTo>
                <a:lnTo>
                  <a:pt x="38" y="576"/>
                </a:lnTo>
                <a:lnTo>
                  <a:pt x="122" y="576"/>
                </a:lnTo>
                <a:lnTo>
                  <a:pt x="122" y="612"/>
                </a:lnTo>
                <a:close/>
                <a:moveTo>
                  <a:pt x="122" y="528"/>
                </a:moveTo>
                <a:lnTo>
                  <a:pt x="38" y="528"/>
                </a:lnTo>
                <a:lnTo>
                  <a:pt x="38" y="492"/>
                </a:lnTo>
                <a:lnTo>
                  <a:pt x="122" y="492"/>
                </a:lnTo>
                <a:lnTo>
                  <a:pt x="122" y="528"/>
                </a:lnTo>
                <a:close/>
                <a:moveTo>
                  <a:pt x="122" y="360"/>
                </a:moveTo>
                <a:lnTo>
                  <a:pt x="38" y="360"/>
                </a:lnTo>
                <a:lnTo>
                  <a:pt x="38" y="324"/>
                </a:lnTo>
                <a:lnTo>
                  <a:pt x="122" y="324"/>
                </a:lnTo>
                <a:lnTo>
                  <a:pt x="122" y="360"/>
                </a:lnTo>
                <a:close/>
                <a:moveTo>
                  <a:pt x="122" y="276"/>
                </a:moveTo>
                <a:lnTo>
                  <a:pt x="38" y="276"/>
                </a:lnTo>
                <a:lnTo>
                  <a:pt x="38" y="240"/>
                </a:lnTo>
                <a:lnTo>
                  <a:pt x="122" y="240"/>
                </a:lnTo>
                <a:lnTo>
                  <a:pt x="122" y="276"/>
                </a:lnTo>
                <a:close/>
                <a:moveTo>
                  <a:pt x="122" y="192"/>
                </a:moveTo>
                <a:lnTo>
                  <a:pt x="38" y="192"/>
                </a:lnTo>
                <a:lnTo>
                  <a:pt x="38" y="156"/>
                </a:lnTo>
                <a:lnTo>
                  <a:pt x="122" y="156"/>
                </a:lnTo>
                <a:lnTo>
                  <a:pt x="122" y="192"/>
                </a:lnTo>
                <a:close/>
                <a:moveTo>
                  <a:pt x="122" y="108"/>
                </a:moveTo>
                <a:lnTo>
                  <a:pt x="38" y="108"/>
                </a:lnTo>
                <a:lnTo>
                  <a:pt x="38" y="72"/>
                </a:lnTo>
                <a:lnTo>
                  <a:pt x="122" y="72"/>
                </a:lnTo>
                <a:lnTo>
                  <a:pt x="122" y="108"/>
                </a:lnTo>
                <a:close/>
                <a:moveTo>
                  <a:pt x="254" y="612"/>
                </a:moveTo>
                <a:lnTo>
                  <a:pt x="170" y="612"/>
                </a:lnTo>
                <a:lnTo>
                  <a:pt x="170" y="576"/>
                </a:lnTo>
                <a:lnTo>
                  <a:pt x="254" y="576"/>
                </a:lnTo>
                <a:lnTo>
                  <a:pt x="254" y="612"/>
                </a:lnTo>
                <a:close/>
                <a:moveTo>
                  <a:pt x="254" y="528"/>
                </a:moveTo>
                <a:lnTo>
                  <a:pt x="170" y="528"/>
                </a:lnTo>
                <a:lnTo>
                  <a:pt x="170" y="492"/>
                </a:lnTo>
                <a:lnTo>
                  <a:pt x="254" y="492"/>
                </a:lnTo>
                <a:lnTo>
                  <a:pt x="254" y="528"/>
                </a:lnTo>
                <a:close/>
                <a:moveTo>
                  <a:pt x="254" y="444"/>
                </a:moveTo>
                <a:lnTo>
                  <a:pt x="170" y="444"/>
                </a:lnTo>
                <a:lnTo>
                  <a:pt x="170" y="408"/>
                </a:lnTo>
                <a:lnTo>
                  <a:pt x="254" y="408"/>
                </a:lnTo>
                <a:lnTo>
                  <a:pt x="254" y="444"/>
                </a:lnTo>
                <a:close/>
                <a:moveTo>
                  <a:pt x="254" y="360"/>
                </a:moveTo>
                <a:lnTo>
                  <a:pt x="170" y="360"/>
                </a:lnTo>
                <a:lnTo>
                  <a:pt x="170" y="324"/>
                </a:lnTo>
                <a:lnTo>
                  <a:pt x="254" y="324"/>
                </a:lnTo>
                <a:lnTo>
                  <a:pt x="254" y="360"/>
                </a:lnTo>
                <a:close/>
                <a:moveTo>
                  <a:pt x="254" y="276"/>
                </a:moveTo>
                <a:lnTo>
                  <a:pt x="170" y="276"/>
                </a:lnTo>
                <a:lnTo>
                  <a:pt x="170" y="240"/>
                </a:lnTo>
                <a:lnTo>
                  <a:pt x="254" y="240"/>
                </a:lnTo>
                <a:lnTo>
                  <a:pt x="254" y="276"/>
                </a:lnTo>
                <a:close/>
                <a:moveTo>
                  <a:pt x="254" y="192"/>
                </a:moveTo>
                <a:lnTo>
                  <a:pt x="170" y="192"/>
                </a:lnTo>
                <a:lnTo>
                  <a:pt x="170" y="156"/>
                </a:lnTo>
                <a:lnTo>
                  <a:pt x="254" y="156"/>
                </a:lnTo>
                <a:lnTo>
                  <a:pt x="254" y="192"/>
                </a:lnTo>
                <a:close/>
                <a:moveTo>
                  <a:pt x="386" y="528"/>
                </a:moveTo>
                <a:lnTo>
                  <a:pt x="304" y="528"/>
                </a:lnTo>
                <a:lnTo>
                  <a:pt x="304" y="492"/>
                </a:lnTo>
                <a:lnTo>
                  <a:pt x="386" y="492"/>
                </a:lnTo>
                <a:lnTo>
                  <a:pt x="386" y="528"/>
                </a:lnTo>
                <a:close/>
                <a:moveTo>
                  <a:pt x="386" y="444"/>
                </a:moveTo>
                <a:lnTo>
                  <a:pt x="304" y="444"/>
                </a:lnTo>
                <a:lnTo>
                  <a:pt x="304" y="408"/>
                </a:lnTo>
                <a:lnTo>
                  <a:pt x="386" y="408"/>
                </a:lnTo>
                <a:lnTo>
                  <a:pt x="386" y="444"/>
                </a:lnTo>
                <a:close/>
                <a:moveTo>
                  <a:pt x="386" y="360"/>
                </a:moveTo>
                <a:lnTo>
                  <a:pt x="304" y="360"/>
                </a:lnTo>
                <a:lnTo>
                  <a:pt x="304" y="324"/>
                </a:lnTo>
                <a:lnTo>
                  <a:pt x="386" y="324"/>
                </a:lnTo>
                <a:lnTo>
                  <a:pt x="386" y="360"/>
                </a:lnTo>
                <a:close/>
                <a:moveTo>
                  <a:pt x="386" y="192"/>
                </a:moveTo>
                <a:lnTo>
                  <a:pt x="304" y="192"/>
                </a:lnTo>
                <a:lnTo>
                  <a:pt x="304" y="156"/>
                </a:lnTo>
                <a:lnTo>
                  <a:pt x="386" y="156"/>
                </a:lnTo>
                <a:lnTo>
                  <a:pt x="386" y="192"/>
                </a:lnTo>
                <a:close/>
                <a:moveTo>
                  <a:pt x="386" y="108"/>
                </a:moveTo>
                <a:lnTo>
                  <a:pt x="304" y="108"/>
                </a:lnTo>
                <a:lnTo>
                  <a:pt x="304" y="72"/>
                </a:lnTo>
                <a:lnTo>
                  <a:pt x="386" y="72"/>
                </a:lnTo>
                <a:lnTo>
                  <a:pt x="386" y="108"/>
                </a:lnTo>
                <a:close/>
              </a:path>
            </a:pathLst>
          </a:custGeom>
          <a:solidFill>
            <a:schemeClr val="accent6">
              <a:lumMod val="40000"/>
              <a:lumOff val="60000"/>
            </a:schemeClr>
          </a:solidFill>
          <a:ln>
            <a:noFill/>
          </a:ln>
        </p:spPr>
        <p:txBody>
          <a:bodyPr/>
          <a:lstStyle/>
          <a:p>
            <a:endParaRPr lang="ru-RU"/>
          </a:p>
        </p:txBody>
      </p:sp>
      <p:sp>
        <p:nvSpPr>
          <p:cNvPr id="13" name="Freeform 44"/>
          <p:cNvSpPr>
            <a:spLocks noEditPoints="1"/>
          </p:cNvSpPr>
          <p:nvPr/>
        </p:nvSpPr>
        <p:spPr bwMode="auto">
          <a:xfrm>
            <a:off x="10275887" y="2344738"/>
            <a:ext cx="677863" cy="2466975"/>
          </a:xfrm>
          <a:custGeom>
            <a:avLst/>
            <a:gdLst>
              <a:gd name="T0" fmla="*/ 0 w 427"/>
              <a:gd name="T1" fmla="*/ 0 h 1554"/>
              <a:gd name="T2" fmla="*/ 0 w 427"/>
              <a:gd name="T3" fmla="*/ 2466975 h 1554"/>
              <a:gd name="T4" fmla="*/ 677863 w 427"/>
              <a:gd name="T5" fmla="*/ 2466975 h 1554"/>
              <a:gd name="T6" fmla="*/ 677863 w 427"/>
              <a:gd name="T7" fmla="*/ 457200 h 1554"/>
              <a:gd name="T8" fmla="*/ 0 w 427"/>
              <a:gd name="T9" fmla="*/ 0 h 1554"/>
              <a:gd name="T10" fmla="*/ 590550 w 427"/>
              <a:gd name="T11" fmla="*/ 1974850 h 1554"/>
              <a:gd name="T12" fmla="*/ 88900 w 427"/>
              <a:gd name="T13" fmla="*/ 1974850 h 1554"/>
              <a:gd name="T14" fmla="*/ 88900 w 427"/>
              <a:gd name="T15" fmla="*/ 1920875 h 1554"/>
              <a:gd name="T16" fmla="*/ 590550 w 427"/>
              <a:gd name="T17" fmla="*/ 1920875 h 1554"/>
              <a:gd name="T18" fmla="*/ 590550 w 427"/>
              <a:gd name="T19" fmla="*/ 1974850 h 1554"/>
              <a:gd name="T20" fmla="*/ 590550 w 427"/>
              <a:gd name="T21" fmla="*/ 1830388 h 1554"/>
              <a:gd name="T22" fmla="*/ 88900 w 427"/>
              <a:gd name="T23" fmla="*/ 1830388 h 1554"/>
              <a:gd name="T24" fmla="*/ 88900 w 427"/>
              <a:gd name="T25" fmla="*/ 1776413 h 1554"/>
              <a:gd name="T26" fmla="*/ 590550 w 427"/>
              <a:gd name="T27" fmla="*/ 1776413 h 1554"/>
              <a:gd name="T28" fmla="*/ 590550 w 427"/>
              <a:gd name="T29" fmla="*/ 1830388 h 1554"/>
              <a:gd name="T30" fmla="*/ 590550 w 427"/>
              <a:gd name="T31" fmla="*/ 1681163 h 1554"/>
              <a:gd name="T32" fmla="*/ 88900 w 427"/>
              <a:gd name="T33" fmla="*/ 1681163 h 1554"/>
              <a:gd name="T34" fmla="*/ 88900 w 427"/>
              <a:gd name="T35" fmla="*/ 1627188 h 1554"/>
              <a:gd name="T36" fmla="*/ 590550 w 427"/>
              <a:gd name="T37" fmla="*/ 1627188 h 1554"/>
              <a:gd name="T38" fmla="*/ 590550 w 427"/>
              <a:gd name="T39" fmla="*/ 1681163 h 1554"/>
              <a:gd name="T40" fmla="*/ 590550 w 427"/>
              <a:gd name="T41" fmla="*/ 1536700 h 1554"/>
              <a:gd name="T42" fmla="*/ 88900 w 427"/>
              <a:gd name="T43" fmla="*/ 1536700 h 1554"/>
              <a:gd name="T44" fmla="*/ 88900 w 427"/>
              <a:gd name="T45" fmla="*/ 1482725 h 1554"/>
              <a:gd name="T46" fmla="*/ 590550 w 427"/>
              <a:gd name="T47" fmla="*/ 1482725 h 1554"/>
              <a:gd name="T48" fmla="*/ 590550 w 427"/>
              <a:gd name="T49" fmla="*/ 1536700 h 1554"/>
              <a:gd name="T50" fmla="*/ 590550 w 427"/>
              <a:gd name="T51" fmla="*/ 1387475 h 1554"/>
              <a:gd name="T52" fmla="*/ 88900 w 427"/>
              <a:gd name="T53" fmla="*/ 1387475 h 1554"/>
              <a:gd name="T54" fmla="*/ 88900 w 427"/>
              <a:gd name="T55" fmla="*/ 1335088 h 1554"/>
              <a:gd name="T56" fmla="*/ 590550 w 427"/>
              <a:gd name="T57" fmla="*/ 1335088 h 1554"/>
              <a:gd name="T58" fmla="*/ 590550 w 427"/>
              <a:gd name="T59" fmla="*/ 1387475 h 1554"/>
              <a:gd name="T60" fmla="*/ 590550 w 427"/>
              <a:gd name="T61" fmla="*/ 1243013 h 1554"/>
              <a:gd name="T62" fmla="*/ 88900 w 427"/>
              <a:gd name="T63" fmla="*/ 1243013 h 1554"/>
              <a:gd name="T64" fmla="*/ 88900 w 427"/>
              <a:gd name="T65" fmla="*/ 1189038 h 1554"/>
              <a:gd name="T66" fmla="*/ 590550 w 427"/>
              <a:gd name="T67" fmla="*/ 1189038 h 1554"/>
              <a:gd name="T68" fmla="*/ 590550 w 427"/>
              <a:gd name="T69" fmla="*/ 1243013 h 1554"/>
              <a:gd name="T70" fmla="*/ 590550 w 427"/>
              <a:gd name="T71" fmla="*/ 1093788 h 1554"/>
              <a:gd name="T72" fmla="*/ 88900 w 427"/>
              <a:gd name="T73" fmla="*/ 1093788 h 1554"/>
              <a:gd name="T74" fmla="*/ 88900 w 427"/>
              <a:gd name="T75" fmla="*/ 1041400 h 1554"/>
              <a:gd name="T76" fmla="*/ 590550 w 427"/>
              <a:gd name="T77" fmla="*/ 1041400 h 1554"/>
              <a:gd name="T78" fmla="*/ 590550 w 427"/>
              <a:gd name="T79" fmla="*/ 1093788 h 1554"/>
              <a:gd name="T80" fmla="*/ 590550 w 427"/>
              <a:gd name="T81" fmla="*/ 949325 h 1554"/>
              <a:gd name="T82" fmla="*/ 88900 w 427"/>
              <a:gd name="T83" fmla="*/ 949325 h 1554"/>
              <a:gd name="T84" fmla="*/ 88900 w 427"/>
              <a:gd name="T85" fmla="*/ 895350 h 1554"/>
              <a:gd name="T86" fmla="*/ 590550 w 427"/>
              <a:gd name="T87" fmla="*/ 895350 h 1554"/>
              <a:gd name="T88" fmla="*/ 590550 w 427"/>
              <a:gd name="T89" fmla="*/ 949325 h 1554"/>
              <a:gd name="T90" fmla="*/ 590550 w 427"/>
              <a:gd name="T91" fmla="*/ 800100 h 1554"/>
              <a:gd name="T92" fmla="*/ 88900 w 427"/>
              <a:gd name="T93" fmla="*/ 800100 h 1554"/>
              <a:gd name="T94" fmla="*/ 88900 w 427"/>
              <a:gd name="T95" fmla="*/ 747713 h 1554"/>
              <a:gd name="T96" fmla="*/ 590550 w 427"/>
              <a:gd name="T97" fmla="*/ 747713 h 1554"/>
              <a:gd name="T98" fmla="*/ 590550 w 427"/>
              <a:gd name="T99" fmla="*/ 800100 h 1554"/>
              <a:gd name="T100" fmla="*/ 590550 w 427"/>
              <a:gd name="T101" fmla="*/ 655638 h 1554"/>
              <a:gd name="T102" fmla="*/ 88900 w 427"/>
              <a:gd name="T103" fmla="*/ 655638 h 1554"/>
              <a:gd name="T104" fmla="*/ 88900 w 427"/>
              <a:gd name="T105" fmla="*/ 603250 h 1554"/>
              <a:gd name="T106" fmla="*/ 590550 w 427"/>
              <a:gd name="T107" fmla="*/ 603250 h 1554"/>
              <a:gd name="T108" fmla="*/ 590550 w 427"/>
              <a:gd name="T109" fmla="*/ 655638 h 15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27" h="1554">
                <a:moveTo>
                  <a:pt x="0" y="0"/>
                </a:moveTo>
                <a:lnTo>
                  <a:pt x="0" y="1554"/>
                </a:lnTo>
                <a:lnTo>
                  <a:pt x="427" y="1554"/>
                </a:lnTo>
                <a:lnTo>
                  <a:pt x="427" y="288"/>
                </a:lnTo>
                <a:lnTo>
                  <a:pt x="0" y="0"/>
                </a:lnTo>
                <a:close/>
                <a:moveTo>
                  <a:pt x="372" y="1244"/>
                </a:moveTo>
                <a:lnTo>
                  <a:pt x="56" y="1244"/>
                </a:lnTo>
                <a:lnTo>
                  <a:pt x="56" y="1210"/>
                </a:lnTo>
                <a:lnTo>
                  <a:pt x="372" y="1210"/>
                </a:lnTo>
                <a:lnTo>
                  <a:pt x="372" y="1244"/>
                </a:lnTo>
                <a:close/>
                <a:moveTo>
                  <a:pt x="372" y="1153"/>
                </a:moveTo>
                <a:lnTo>
                  <a:pt x="56" y="1153"/>
                </a:lnTo>
                <a:lnTo>
                  <a:pt x="56" y="1119"/>
                </a:lnTo>
                <a:lnTo>
                  <a:pt x="372" y="1119"/>
                </a:lnTo>
                <a:lnTo>
                  <a:pt x="372" y="1153"/>
                </a:lnTo>
                <a:close/>
                <a:moveTo>
                  <a:pt x="372" y="1059"/>
                </a:moveTo>
                <a:lnTo>
                  <a:pt x="56" y="1059"/>
                </a:lnTo>
                <a:lnTo>
                  <a:pt x="56" y="1025"/>
                </a:lnTo>
                <a:lnTo>
                  <a:pt x="372" y="1025"/>
                </a:lnTo>
                <a:lnTo>
                  <a:pt x="372" y="1059"/>
                </a:lnTo>
                <a:close/>
                <a:moveTo>
                  <a:pt x="372" y="968"/>
                </a:moveTo>
                <a:lnTo>
                  <a:pt x="56" y="968"/>
                </a:lnTo>
                <a:lnTo>
                  <a:pt x="56" y="934"/>
                </a:lnTo>
                <a:lnTo>
                  <a:pt x="372" y="934"/>
                </a:lnTo>
                <a:lnTo>
                  <a:pt x="372" y="968"/>
                </a:lnTo>
                <a:close/>
                <a:moveTo>
                  <a:pt x="372" y="874"/>
                </a:moveTo>
                <a:lnTo>
                  <a:pt x="56" y="874"/>
                </a:lnTo>
                <a:lnTo>
                  <a:pt x="56" y="841"/>
                </a:lnTo>
                <a:lnTo>
                  <a:pt x="372" y="841"/>
                </a:lnTo>
                <a:lnTo>
                  <a:pt x="372" y="874"/>
                </a:lnTo>
                <a:close/>
                <a:moveTo>
                  <a:pt x="372" y="783"/>
                </a:moveTo>
                <a:lnTo>
                  <a:pt x="56" y="783"/>
                </a:lnTo>
                <a:lnTo>
                  <a:pt x="56" y="749"/>
                </a:lnTo>
                <a:lnTo>
                  <a:pt x="372" y="749"/>
                </a:lnTo>
                <a:lnTo>
                  <a:pt x="372" y="783"/>
                </a:lnTo>
                <a:close/>
                <a:moveTo>
                  <a:pt x="372" y="689"/>
                </a:moveTo>
                <a:lnTo>
                  <a:pt x="56" y="689"/>
                </a:lnTo>
                <a:lnTo>
                  <a:pt x="56" y="656"/>
                </a:lnTo>
                <a:lnTo>
                  <a:pt x="372" y="656"/>
                </a:lnTo>
                <a:lnTo>
                  <a:pt x="372" y="689"/>
                </a:lnTo>
                <a:close/>
                <a:moveTo>
                  <a:pt x="372" y="598"/>
                </a:moveTo>
                <a:lnTo>
                  <a:pt x="56" y="598"/>
                </a:lnTo>
                <a:lnTo>
                  <a:pt x="56" y="564"/>
                </a:lnTo>
                <a:lnTo>
                  <a:pt x="372" y="564"/>
                </a:lnTo>
                <a:lnTo>
                  <a:pt x="372" y="598"/>
                </a:lnTo>
                <a:close/>
                <a:moveTo>
                  <a:pt x="372" y="504"/>
                </a:moveTo>
                <a:lnTo>
                  <a:pt x="56" y="504"/>
                </a:lnTo>
                <a:lnTo>
                  <a:pt x="56" y="471"/>
                </a:lnTo>
                <a:lnTo>
                  <a:pt x="372" y="471"/>
                </a:lnTo>
                <a:lnTo>
                  <a:pt x="372" y="504"/>
                </a:lnTo>
                <a:close/>
                <a:moveTo>
                  <a:pt x="372" y="413"/>
                </a:moveTo>
                <a:lnTo>
                  <a:pt x="56" y="413"/>
                </a:lnTo>
                <a:lnTo>
                  <a:pt x="56" y="380"/>
                </a:lnTo>
                <a:lnTo>
                  <a:pt x="372" y="380"/>
                </a:lnTo>
                <a:lnTo>
                  <a:pt x="372" y="413"/>
                </a:lnTo>
                <a:close/>
              </a:path>
            </a:pathLst>
          </a:custGeom>
          <a:solidFill>
            <a:schemeClr val="accent6">
              <a:lumMod val="40000"/>
              <a:lumOff val="60000"/>
            </a:schemeClr>
          </a:solidFill>
          <a:ln>
            <a:noFill/>
          </a:ln>
        </p:spPr>
        <p:txBody>
          <a:bodyPr/>
          <a:lstStyle/>
          <a:p>
            <a:endParaRPr lang="ru-RU"/>
          </a:p>
        </p:txBody>
      </p:sp>
      <p:sp>
        <p:nvSpPr>
          <p:cNvPr id="14" name="Freeform 45"/>
          <p:cNvSpPr>
            <a:spLocks noEditPoints="1"/>
          </p:cNvSpPr>
          <p:nvPr/>
        </p:nvSpPr>
        <p:spPr bwMode="auto">
          <a:xfrm>
            <a:off x="11053762" y="2760663"/>
            <a:ext cx="677863" cy="2051050"/>
          </a:xfrm>
          <a:custGeom>
            <a:avLst/>
            <a:gdLst>
              <a:gd name="T0" fmla="*/ 609600 w 427"/>
              <a:gd name="T1" fmla="*/ 400050 h 1292"/>
              <a:gd name="T2" fmla="*/ 609600 w 427"/>
              <a:gd name="T3" fmla="*/ 0 h 1292"/>
              <a:gd name="T4" fmla="*/ 471488 w 427"/>
              <a:gd name="T5" fmla="*/ 0 h 1292"/>
              <a:gd name="T6" fmla="*/ 471488 w 427"/>
              <a:gd name="T7" fmla="*/ 400050 h 1292"/>
              <a:gd name="T8" fmla="*/ 373063 w 427"/>
              <a:gd name="T9" fmla="*/ 400050 h 1292"/>
              <a:gd name="T10" fmla="*/ 373063 w 427"/>
              <a:gd name="T11" fmla="*/ 244475 h 1292"/>
              <a:gd name="T12" fmla="*/ 234950 w 427"/>
              <a:gd name="T13" fmla="*/ 244475 h 1292"/>
              <a:gd name="T14" fmla="*/ 234950 w 427"/>
              <a:gd name="T15" fmla="*/ 400050 h 1292"/>
              <a:gd name="T16" fmla="*/ 0 w 427"/>
              <a:gd name="T17" fmla="*/ 400050 h 1292"/>
              <a:gd name="T18" fmla="*/ 0 w 427"/>
              <a:gd name="T19" fmla="*/ 2051050 h 1292"/>
              <a:gd name="T20" fmla="*/ 677863 w 427"/>
              <a:gd name="T21" fmla="*/ 2051050 h 1292"/>
              <a:gd name="T22" fmla="*/ 677863 w 427"/>
              <a:gd name="T23" fmla="*/ 400050 h 1292"/>
              <a:gd name="T24" fmla="*/ 609600 w 427"/>
              <a:gd name="T25" fmla="*/ 400050 h 1292"/>
              <a:gd name="T26" fmla="*/ 250825 w 427"/>
              <a:gd name="T27" fmla="*/ 1695450 h 1292"/>
              <a:gd name="T28" fmla="*/ 117475 w 427"/>
              <a:gd name="T29" fmla="*/ 1695450 h 1292"/>
              <a:gd name="T30" fmla="*/ 117475 w 427"/>
              <a:gd name="T31" fmla="*/ 1562100 h 1292"/>
              <a:gd name="T32" fmla="*/ 250825 w 427"/>
              <a:gd name="T33" fmla="*/ 1562100 h 1292"/>
              <a:gd name="T34" fmla="*/ 250825 w 427"/>
              <a:gd name="T35" fmla="*/ 1695450 h 1292"/>
              <a:gd name="T36" fmla="*/ 250825 w 427"/>
              <a:gd name="T37" fmla="*/ 1452563 h 1292"/>
              <a:gd name="T38" fmla="*/ 117475 w 427"/>
              <a:gd name="T39" fmla="*/ 1452563 h 1292"/>
              <a:gd name="T40" fmla="*/ 117475 w 427"/>
              <a:gd name="T41" fmla="*/ 1319213 h 1292"/>
              <a:gd name="T42" fmla="*/ 250825 w 427"/>
              <a:gd name="T43" fmla="*/ 1319213 h 1292"/>
              <a:gd name="T44" fmla="*/ 250825 w 427"/>
              <a:gd name="T45" fmla="*/ 1452563 h 1292"/>
              <a:gd name="T46" fmla="*/ 250825 w 427"/>
              <a:gd name="T47" fmla="*/ 1208088 h 1292"/>
              <a:gd name="T48" fmla="*/ 117475 w 427"/>
              <a:gd name="T49" fmla="*/ 1208088 h 1292"/>
              <a:gd name="T50" fmla="*/ 117475 w 427"/>
              <a:gd name="T51" fmla="*/ 1074738 h 1292"/>
              <a:gd name="T52" fmla="*/ 250825 w 427"/>
              <a:gd name="T53" fmla="*/ 1074738 h 1292"/>
              <a:gd name="T54" fmla="*/ 250825 w 427"/>
              <a:gd name="T55" fmla="*/ 1208088 h 1292"/>
              <a:gd name="T56" fmla="*/ 250825 w 427"/>
              <a:gd name="T57" fmla="*/ 963613 h 1292"/>
              <a:gd name="T58" fmla="*/ 117475 w 427"/>
              <a:gd name="T59" fmla="*/ 963613 h 1292"/>
              <a:gd name="T60" fmla="*/ 117475 w 427"/>
              <a:gd name="T61" fmla="*/ 830263 h 1292"/>
              <a:gd name="T62" fmla="*/ 250825 w 427"/>
              <a:gd name="T63" fmla="*/ 830263 h 1292"/>
              <a:gd name="T64" fmla="*/ 250825 w 427"/>
              <a:gd name="T65" fmla="*/ 963613 h 1292"/>
              <a:gd name="T66" fmla="*/ 250825 w 427"/>
              <a:gd name="T67" fmla="*/ 720725 h 1292"/>
              <a:gd name="T68" fmla="*/ 117475 w 427"/>
              <a:gd name="T69" fmla="*/ 720725 h 1292"/>
              <a:gd name="T70" fmla="*/ 117475 w 427"/>
              <a:gd name="T71" fmla="*/ 587375 h 1292"/>
              <a:gd name="T72" fmla="*/ 250825 w 427"/>
              <a:gd name="T73" fmla="*/ 587375 h 1292"/>
              <a:gd name="T74" fmla="*/ 250825 w 427"/>
              <a:gd name="T75" fmla="*/ 720725 h 1292"/>
              <a:gd name="T76" fmla="*/ 563563 w 427"/>
              <a:gd name="T77" fmla="*/ 1695450 h 1292"/>
              <a:gd name="T78" fmla="*/ 430213 w 427"/>
              <a:gd name="T79" fmla="*/ 1695450 h 1292"/>
              <a:gd name="T80" fmla="*/ 430213 w 427"/>
              <a:gd name="T81" fmla="*/ 1562100 h 1292"/>
              <a:gd name="T82" fmla="*/ 563563 w 427"/>
              <a:gd name="T83" fmla="*/ 1562100 h 1292"/>
              <a:gd name="T84" fmla="*/ 563563 w 427"/>
              <a:gd name="T85" fmla="*/ 1695450 h 1292"/>
              <a:gd name="T86" fmla="*/ 563563 w 427"/>
              <a:gd name="T87" fmla="*/ 1452563 h 1292"/>
              <a:gd name="T88" fmla="*/ 430213 w 427"/>
              <a:gd name="T89" fmla="*/ 1452563 h 1292"/>
              <a:gd name="T90" fmla="*/ 430213 w 427"/>
              <a:gd name="T91" fmla="*/ 1319213 h 1292"/>
              <a:gd name="T92" fmla="*/ 563563 w 427"/>
              <a:gd name="T93" fmla="*/ 1319213 h 1292"/>
              <a:gd name="T94" fmla="*/ 563563 w 427"/>
              <a:gd name="T95" fmla="*/ 1452563 h 1292"/>
              <a:gd name="T96" fmla="*/ 563563 w 427"/>
              <a:gd name="T97" fmla="*/ 1208088 h 1292"/>
              <a:gd name="T98" fmla="*/ 430213 w 427"/>
              <a:gd name="T99" fmla="*/ 1208088 h 1292"/>
              <a:gd name="T100" fmla="*/ 430213 w 427"/>
              <a:gd name="T101" fmla="*/ 1074738 h 1292"/>
              <a:gd name="T102" fmla="*/ 563563 w 427"/>
              <a:gd name="T103" fmla="*/ 1074738 h 1292"/>
              <a:gd name="T104" fmla="*/ 563563 w 427"/>
              <a:gd name="T105" fmla="*/ 1208088 h 1292"/>
              <a:gd name="T106" fmla="*/ 563563 w 427"/>
              <a:gd name="T107" fmla="*/ 963613 h 1292"/>
              <a:gd name="T108" fmla="*/ 430213 w 427"/>
              <a:gd name="T109" fmla="*/ 963613 h 1292"/>
              <a:gd name="T110" fmla="*/ 430213 w 427"/>
              <a:gd name="T111" fmla="*/ 830263 h 1292"/>
              <a:gd name="T112" fmla="*/ 563563 w 427"/>
              <a:gd name="T113" fmla="*/ 830263 h 1292"/>
              <a:gd name="T114" fmla="*/ 563563 w 427"/>
              <a:gd name="T115" fmla="*/ 963613 h 1292"/>
              <a:gd name="T116" fmla="*/ 563563 w 427"/>
              <a:gd name="T117" fmla="*/ 720725 h 1292"/>
              <a:gd name="T118" fmla="*/ 430213 w 427"/>
              <a:gd name="T119" fmla="*/ 720725 h 1292"/>
              <a:gd name="T120" fmla="*/ 430213 w 427"/>
              <a:gd name="T121" fmla="*/ 587375 h 1292"/>
              <a:gd name="T122" fmla="*/ 563563 w 427"/>
              <a:gd name="T123" fmla="*/ 587375 h 1292"/>
              <a:gd name="T124" fmla="*/ 563563 w 427"/>
              <a:gd name="T125" fmla="*/ 720725 h 12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7" h="1292">
                <a:moveTo>
                  <a:pt x="384" y="252"/>
                </a:moveTo>
                <a:lnTo>
                  <a:pt x="384" y="0"/>
                </a:lnTo>
                <a:lnTo>
                  <a:pt x="297" y="0"/>
                </a:lnTo>
                <a:lnTo>
                  <a:pt x="297" y="252"/>
                </a:lnTo>
                <a:lnTo>
                  <a:pt x="235" y="252"/>
                </a:lnTo>
                <a:lnTo>
                  <a:pt x="235" y="154"/>
                </a:lnTo>
                <a:lnTo>
                  <a:pt x="148" y="154"/>
                </a:lnTo>
                <a:lnTo>
                  <a:pt x="148" y="252"/>
                </a:lnTo>
                <a:lnTo>
                  <a:pt x="0" y="252"/>
                </a:lnTo>
                <a:lnTo>
                  <a:pt x="0" y="1292"/>
                </a:lnTo>
                <a:lnTo>
                  <a:pt x="427" y="1292"/>
                </a:lnTo>
                <a:lnTo>
                  <a:pt x="427" y="252"/>
                </a:lnTo>
                <a:lnTo>
                  <a:pt x="384" y="252"/>
                </a:lnTo>
                <a:close/>
                <a:moveTo>
                  <a:pt x="158" y="1068"/>
                </a:moveTo>
                <a:lnTo>
                  <a:pt x="74" y="1068"/>
                </a:lnTo>
                <a:lnTo>
                  <a:pt x="74" y="984"/>
                </a:lnTo>
                <a:lnTo>
                  <a:pt x="158" y="984"/>
                </a:lnTo>
                <a:lnTo>
                  <a:pt x="158" y="1068"/>
                </a:lnTo>
                <a:close/>
                <a:moveTo>
                  <a:pt x="158" y="915"/>
                </a:moveTo>
                <a:lnTo>
                  <a:pt x="74" y="915"/>
                </a:lnTo>
                <a:lnTo>
                  <a:pt x="74" y="831"/>
                </a:lnTo>
                <a:lnTo>
                  <a:pt x="158" y="831"/>
                </a:lnTo>
                <a:lnTo>
                  <a:pt x="158" y="915"/>
                </a:lnTo>
                <a:close/>
                <a:moveTo>
                  <a:pt x="158" y="761"/>
                </a:moveTo>
                <a:lnTo>
                  <a:pt x="74" y="761"/>
                </a:lnTo>
                <a:lnTo>
                  <a:pt x="74" y="677"/>
                </a:lnTo>
                <a:lnTo>
                  <a:pt x="158" y="677"/>
                </a:lnTo>
                <a:lnTo>
                  <a:pt x="158" y="761"/>
                </a:lnTo>
                <a:close/>
                <a:moveTo>
                  <a:pt x="158" y="607"/>
                </a:moveTo>
                <a:lnTo>
                  <a:pt x="74" y="607"/>
                </a:lnTo>
                <a:lnTo>
                  <a:pt x="74" y="523"/>
                </a:lnTo>
                <a:lnTo>
                  <a:pt x="158" y="523"/>
                </a:lnTo>
                <a:lnTo>
                  <a:pt x="158" y="607"/>
                </a:lnTo>
                <a:close/>
                <a:moveTo>
                  <a:pt x="158" y="454"/>
                </a:moveTo>
                <a:lnTo>
                  <a:pt x="74" y="454"/>
                </a:lnTo>
                <a:lnTo>
                  <a:pt x="74" y="370"/>
                </a:lnTo>
                <a:lnTo>
                  <a:pt x="158" y="370"/>
                </a:lnTo>
                <a:lnTo>
                  <a:pt x="158" y="454"/>
                </a:lnTo>
                <a:close/>
                <a:moveTo>
                  <a:pt x="355" y="1068"/>
                </a:moveTo>
                <a:lnTo>
                  <a:pt x="271" y="1068"/>
                </a:lnTo>
                <a:lnTo>
                  <a:pt x="271" y="984"/>
                </a:lnTo>
                <a:lnTo>
                  <a:pt x="355" y="984"/>
                </a:lnTo>
                <a:lnTo>
                  <a:pt x="355" y="1068"/>
                </a:lnTo>
                <a:close/>
                <a:moveTo>
                  <a:pt x="355" y="915"/>
                </a:moveTo>
                <a:lnTo>
                  <a:pt x="271" y="915"/>
                </a:lnTo>
                <a:lnTo>
                  <a:pt x="271" y="831"/>
                </a:lnTo>
                <a:lnTo>
                  <a:pt x="355" y="831"/>
                </a:lnTo>
                <a:lnTo>
                  <a:pt x="355" y="915"/>
                </a:lnTo>
                <a:close/>
                <a:moveTo>
                  <a:pt x="355" y="761"/>
                </a:moveTo>
                <a:lnTo>
                  <a:pt x="271" y="761"/>
                </a:lnTo>
                <a:lnTo>
                  <a:pt x="271" y="677"/>
                </a:lnTo>
                <a:lnTo>
                  <a:pt x="355" y="677"/>
                </a:lnTo>
                <a:lnTo>
                  <a:pt x="355" y="761"/>
                </a:lnTo>
                <a:close/>
                <a:moveTo>
                  <a:pt x="355" y="607"/>
                </a:moveTo>
                <a:lnTo>
                  <a:pt x="271" y="607"/>
                </a:lnTo>
                <a:lnTo>
                  <a:pt x="271" y="523"/>
                </a:lnTo>
                <a:lnTo>
                  <a:pt x="355" y="523"/>
                </a:lnTo>
                <a:lnTo>
                  <a:pt x="355" y="607"/>
                </a:lnTo>
                <a:close/>
                <a:moveTo>
                  <a:pt x="355" y="454"/>
                </a:moveTo>
                <a:lnTo>
                  <a:pt x="271" y="454"/>
                </a:lnTo>
                <a:lnTo>
                  <a:pt x="271" y="370"/>
                </a:lnTo>
                <a:lnTo>
                  <a:pt x="355" y="370"/>
                </a:lnTo>
                <a:lnTo>
                  <a:pt x="355" y="454"/>
                </a:lnTo>
                <a:close/>
              </a:path>
            </a:pathLst>
          </a:custGeom>
          <a:solidFill>
            <a:schemeClr val="accent6">
              <a:lumMod val="40000"/>
              <a:lumOff val="60000"/>
            </a:schemeClr>
          </a:solidFill>
          <a:ln>
            <a:noFill/>
          </a:ln>
        </p:spPr>
        <p:txBody>
          <a:bodyPr/>
          <a:lstStyle/>
          <a:p>
            <a:endParaRPr lang="ru-RU"/>
          </a:p>
        </p:txBody>
      </p:sp>
      <p:sp>
        <p:nvSpPr>
          <p:cNvPr id="15" name="Freeform 46"/>
          <p:cNvSpPr>
            <a:spLocks noEditPoints="1"/>
          </p:cNvSpPr>
          <p:nvPr/>
        </p:nvSpPr>
        <p:spPr bwMode="auto">
          <a:xfrm>
            <a:off x="8718549" y="1598613"/>
            <a:ext cx="677863" cy="3213100"/>
          </a:xfrm>
          <a:custGeom>
            <a:avLst/>
            <a:gdLst>
              <a:gd name="T0" fmla="*/ 350838 w 427"/>
              <a:gd name="T1" fmla="*/ 0 h 2024"/>
              <a:gd name="T2" fmla="*/ 0 w 427"/>
              <a:gd name="T3" fmla="*/ 590550 h 2024"/>
              <a:gd name="T4" fmla="*/ 0 w 427"/>
              <a:gd name="T5" fmla="*/ 3213100 h 2024"/>
              <a:gd name="T6" fmla="*/ 677863 w 427"/>
              <a:gd name="T7" fmla="*/ 3213100 h 2024"/>
              <a:gd name="T8" fmla="*/ 677863 w 427"/>
              <a:gd name="T9" fmla="*/ 590550 h 2024"/>
              <a:gd name="T10" fmla="*/ 350838 w 427"/>
              <a:gd name="T11" fmla="*/ 0 h 2024"/>
              <a:gd name="T12" fmla="*/ 206375 w 427"/>
              <a:gd name="T13" fmla="*/ 2735263 h 2024"/>
              <a:gd name="T14" fmla="*/ 114300 w 427"/>
              <a:gd name="T15" fmla="*/ 2735263 h 2024"/>
              <a:gd name="T16" fmla="*/ 114300 w 427"/>
              <a:gd name="T17" fmla="*/ 2343150 h 2024"/>
              <a:gd name="T18" fmla="*/ 206375 w 427"/>
              <a:gd name="T19" fmla="*/ 2343150 h 2024"/>
              <a:gd name="T20" fmla="*/ 206375 w 427"/>
              <a:gd name="T21" fmla="*/ 2735263 h 2024"/>
              <a:gd name="T22" fmla="*/ 206375 w 427"/>
              <a:gd name="T23" fmla="*/ 2220913 h 2024"/>
              <a:gd name="T24" fmla="*/ 114300 w 427"/>
              <a:gd name="T25" fmla="*/ 2220913 h 2024"/>
              <a:gd name="T26" fmla="*/ 114300 w 427"/>
              <a:gd name="T27" fmla="*/ 1828800 h 2024"/>
              <a:gd name="T28" fmla="*/ 206375 w 427"/>
              <a:gd name="T29" fmla="*/ 1828800 h 2024"/>
              <a:gd name="T30" fmla="*/ 206375 w 427"/>
              <a:gd name="T31" fmla="*/ 2220913 h 2024"/>
              <a:gd name="T32" fmla="*/ 206375 w 427"/>
              <a:gd name="T33" fmla="*/ 1196975 h 2024"/>
              <a:gd name="T34" fmla="*/ 114300 w 427"/>
              <a:gd name="T35" fmla="*/ 1196975 h 2024"/>
              <a:gd name="T36" fmla="*/ 114300 w 427"/>
              <a:gd name="T37" fmla="*/ 803275 h 2024"/>
              <a:gd name="T38" fmla="*/ 206375 w 427"/>
              <a:gd name="T39" fmla="*/ 803275 h 2024"/>
              <a:gd name="T40" fmla="*/ 206375 w 427"/>
              <a:gd name="T41" fmla="*/ 1196975 h 2024"/>
              <a:gd name="T42" fmla="*/ 385763 w 427"/>
              <a:gd name="T43" fmla="*/ 2735263 h 2024"/>
              <a:gd name="T44" fmla="*/ 293688 w 427"/>
              <a:gd name="T45" fmla="*/ 2735263 h 2024"/>
              <a:gd name="T46" fmla="*/ 293688 w 427"/>
              <a:gd name="T47" fmla="*/ 2343150 h 2024"/>
              <a:gd name="T48" fmla="*/ 385763 w 427"/>
              <a:gd name="T49" fmla="*/ 2343150 h 2024"/>
              <a:gd name="T50" fmla="*/ 385763 w 427"/>
              <a:gd name="T51" fmla="*/ 2735263 h 2024"/>
              <a:gd name="T52" fmla="*/ 385763 w 427"/>
              <a:gd name="T53" fmla="*/ 2220913 h 2024"/>
              <a:gd name="T54" fmla="*/ 293688 w 427"/>
              <a:gd name="T55" fmla="*/ 2220913 h 2024"/>
              <a:gd name="T56" fmla="*/ 293688 w 427"/>
              <a:gd name="T57" fmla="*/ 1828800 h 2024"/>
              <a:gd name="T58" fmla="*/ 385763 w 427"/>
              <a:gd name="T59" fmla="*/ 1828800 h 2024"/>
              <a:gd name="T60" fmla="*/ 385763 w 427"/>
              <a:gd name="T61" fmla="*/ 2220913 h 2024"/>
              <a:gd name="T62" fmla="*/ 385763 w 427"/>
              <a:gd name="T63" fmla="*/ 1711325 h 2024"/>
              <a:gd name="T64" fmla="*/ 293688 w 427"/>
              <a:gd name="T65" fmla="*/ 1711325 h 2024"/>
              <a:gd name="T66" fmla="*/ 293688 w 427"/>
              <a:gd name="T67" fmla="*/ 1317625 h 2024"/>
              <a:gd name="T68" fmla="*/ 385763 w 427"/>
              <a:gd name="T69" fmla="*/ 1317625 h 2024"/>
              <a:gd name="T70" fmla="*/ 385763 w 427"/>
              <a:gd name="T71" fmla="*/ 1711325 h 2024"/>
              <a:gd name="T72" fmla="*/ 385763 w 427"/>
              <a:gd name="T73" fmla="*/ 1196975 h 2024"/>
              <a:gd name="T74" fmla="*/ 293688 w 427"/>
              <a:gd name="T75" fmla="*/ 1196975 h 2024"/>
              <a:gd name="T76" fmla="*/ 293688 w 427"/>
              <a:gd name="T77" fmla="*/ 803275 h 2024"/>
              <a:gd name="T78" fmla="*/ 385763 w 427"/>
              <a:gd name="T79" fmla="*/ 803275 h 2024"/>
              <a:gd name="T80" fmla="*/ 385763 w 427"/>
              <a:gd name="T81" fmla="*/ 1196975 h 2024"/>
              <a:gd name="T82" fmla="*/ 568325 w 427"/>
              <a:gd name="T83" fmla="*/ 2735263 h 2024"/>
              <a:gd name="T84" fmla="*/ 476250 w 427"/>
              <a:gd name="T85" fmla="*/ 2735263 h 2024"/>
              <a:gd name="T86" fmla="*/ 476250 w 427"/>
              <a:gd name="T87" fmla="*/ 2343150 h 2024"/>
              <a:gd name="T88" fmla="*/ 568325 w 427"/>
              <a:gd name="T89" fmla="*/ 2343150 h 2024"/>
              <a:gd name="T90" fmla="*/ 568325 w 427"/>
              <a:gd name="T91" fmla="*/ 2735263 h 2024"/>
              <a:gd name="T92" fmla="*/ 568325 w 427"/>
              <a:gd name="T93" fmla="*/ 1711325 h 2024"/>
              <a:gd name="T94" fmla="*/ 476250 w 427"/>
              <a:gd name="T95" fmla="*/ 1711325 h 2024"/>
              <a:gd name="T96" fmla="*/ 476250 w 427"/>
              <a:gd name="T97" fmla="*/ 1317625 h 2024"/>
              <a:gd name="T98" fmla="*/ 568325 w 427"/>
              <a:gd name="T99" fmla="*/ 1317625 h 2024"/>
              <a:gd name="T100" fmla="*/ 568325 w 427"/>
              <a:gd name="T101" fmla="*/ 1711325 h 202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27" h="2024">
                <a:moveTo>
                  <a:pt x="221" y="0"/>
                </a:moveTo>
                <a:lnTo>
                  <a:pt x="0" y="372"/>
                </a:lnTo>
                <a:lnTo>
                  <a:pt x="0" y="2024"/>
                </a:lnTo>
                <a:lnTo>
                  <a:pt x="427" y="2024"/>
                </a:lnTo>
                <a:lnTo>
                  <a:pt x="427" y="372"/>
                </a:lnTo>
                <a:lnTo>
                  <a:pt x="221" y="0"/>
                </a:lnTo>
                <a:close/>
                <a:moveTo>
                  <a:pt x="130" y="1723"/>
                </a:moveTo>
                <a:lnTo>
                  <a:pt x="72" y="1723"/>
                </a:lnTo>
                <a:lnTo>
                  <a:pt x="72" y="1476"/>
                </a:lnTo>
                <a:lnTo>
                  <a:pt x="130" y="1476"/>
                </a:lnTo>
                <a:lnTo>
                  <a:pt x="130" y="1723"/>
                </a:lnTo>
                <a:close/>
                <a:moveTo>
                  <a:pt x="130" y="1399"/>
                </a:moveTo>
                <a:lnTo>
                  <a:pt x="72" y="1399"/>
                </a:lnTo>
                <a:lnTo>
                  <a:pt x="72" y="1152"/>
                </a:lnTo>
                <a:lnTo>
                  <a:pt x="130" y="1152"/>
                </a:lnTo>
                <a:lnTo>
                  <a:pt x="130" y="1399"/>
                </a:lnTo>
                <a:close/>
                <a:moveTo>
                  <a:pt x="130" y="754"/>
                </a:moveTo>
                <a:lnTo>
                  <a:pt x="72" y="754"/>
                </a:lnTo>
                <a:lnTo>
                  <a:pt x="72" y="506"/>
                </a:lnTo>
                <a:lnTo>
                  <a:pt x="130" y="506"/>
                </a:lnTo>
                <a:lnTo>
                  <a:pt x="130" y="754"/>
                </a:lnTo>
                <a:close/>
                <a:moveTo>
                  <a:pt x="243" y="1723"/>
                </a:moveTo>
                <a:lnTo>
                  <a:pt x="185" y="1723"/>
                </a:lnTo>
                <a:lnTo>
                  <a:pt x="185" y="1476"/>
                </a:lnTo>
                <a:lnTo>
                  <a:pt x="243" y="1476"/>
                </a:lnTo>
                <a:lnTo>
                  <a:pt x="243" y="1723"/>
                </a:lnTo>
                <a:close/>
                <a:moveTo>
                  <a:pt x="243" y="1399"/>
                </a:moveTo>
                <a:lnTo>
                  <a:pt x="185" y="1399"/>
                </a:lnTo>
                <a:lnTo>
                  <a:pt x="185" y="1152"/>
                </a:lnTo>
                <a:lnTo>
                  <a:pt x="243" y="1152"/>
                </a:lnTo>
                <a:lnTo>
                  <a:pt x="243" y="1399"/>
                </a:lnTo>
                <a:close/>
                <a:moveTo>
                  <a:pt x="243" y="1078"/>
                </a:moveTo>
                <a:lnTo>
                  <a:pt x="185" y="1078"/>
                </a:lnTo>
                <a:lnTo>
                  <a:pt x="185" y="830"/>
                </a:lnTo>
                <a:lnTo>
                  <a:pt x="243" y="830"/>
                </a:lnTo>
                <a:lnTo>
                  <a:pt x="243" y="1078"/>
                </a:lnTo>
                <a:close/>
                <a:moveTo>
                  <a:pt x="243" y="754"/>
                </a:moveTo>
                <a:lnTo>
                  <a:pt x="185" y="754"/>
                </a:lnTo>
                <a:lnTo>
                  <a:pt x="185" y="506"/>
                </a:lnTo>
                <a:lnTo>
                  <a:pt x="243" y="506"/>
                </a:lnTo>
                <a:lnTo>
                  <a:pt x="243" y="754"/>
                </a:lnTo>
                <a:close/>
                <a:moveTo>
                  <a:pt x="358" y="1723"/>
                </a:moveTo>
                <a:lnTo>
                  <a:pt x="300" y="1723"/>
                </a:lnTo>
                <a:lnTo>
                  <a:pt x="300" y="1476"/>
                </a:lnTo>
                <a:lnTo>
                  <a:pt x="358" y="1476"/>
                </a:lnTo>
                <a:lnTo>
                  <a:pt x="358" y="1723"/>
                </a:lnTo>
                <a:close/>
                <a:moveTo>
                  <a:pt x="358" y="1078"/>
                </a:moveTo>
                <a:lnTo>
                  <a:pt x="300" y="1078"/>
                </a:lnTo>
                <a:lnTo>
                  <a:pt x="300" y="830"/>
                </a:lnTo>
                <a:lnTo>
                  <a:pt x="358" y="830"/>
                </a:lnTo>
                <a:lnTo>
                  <a:pt x="358" y="1078"/>
                </a:lnTo>
                <a:close/>
              </a:path>
            </a:pathLst>
          </a:custGeom>
          <a:solidFill>
            <a:schemeClr val="accent6">
              <a:lumMod val="40000"/>
              <a:lumOff val="60000"/>
            </a:schemeClr>
          </a:solidFill>
          <a:ln>
            <a:noFill/>
          </a:ln>
        </p:spPr>
        <p:txBody>
          <a:bodyPr/>
          <a:lstStyle/>
          <a:p>
            <a:endParaRPr lang="ru-RU"/>
          </a:p>
        </p:txBody>
      </p:sp>
      <p:sp>
        <p:nvSpPr>
          <p:cNvPr id="16" name="Freeform 47"/>
          <p:cNvSpPr>
            <a:spLocks noEditPoints="1"/>
          </p:cNvSpPr>
          <p:nvPr/>
        </p:nvSpPr>
        <p:spPr bwMode="auto">
          <a:xfrm>
            <a:off x="9499599" y="2932113"/>
            <a:ext cx="677863" cy="1879600"/>
          </a:xfrm>
          <a:custGeom>
            <a:avLst/>
            <a:gdLst>
              <a:gd name="T0" fmla="*/ 593725 w 427"/>
              <a:gd name="T1" fmla="*/ 487363 h 1184"/>
              <a:gd name="T2" fmla="*/ 593725 w 427"/>
              <a:gd name="T3" fmla="*/ 358775 h 1184"/>
              <a:gd name="T4" fmla="*/ 495300 w 427"/>
              <a:gd name="T5" fmla="*/ 358775 h 1184"/>
              <a:gd name="T6" fmla="*/ 495300 w 427"/>
              <a:gd name="T7" fmla="*/ 0 h 1184"/>
              <a:gd name="T8" fmla="*/ 179388 w 427"/>
              <a:gd name="T9" fmla="*/ 0 h 1184"/>
              <a:gd name="T10" fmla="*/ 179388 w 427"/>
              <a:gd name="T11" fmla="*/ 358775 h 1184"/>
              <a:gd name="T12" fmla="*/ 84138 w 427"/>
              <a:gd name="T13" fmla="*/ 358775 h 1184"/>
              <a:gd name="T14" fmla="*/ 84138 w 427"/>
              <a:gd name="T15" fmla="*/ 487363 h 1184"/>
              <a:gd name="T16" fmla="*/ 0 w 427"/>
              <a:gd name="T17" fmla="*/ 487363 h 1184"/>
              <a:gd name="T18" fmla="*/ 0 w 427"/>
              <a:gd name="T19" fmla="*/ 1879600 h 1184"/>
              <a:gd name="T20" fmla="*/ 677863 w 427"/>
              <a:gd name="T21" fmla="*/ 1879600 h 1184"/>
              <a:gd name="T22" fmla="*/ 677863 w 427"/>
              <a:gd name="T23" fmla="*/ 487363 h 1184"/>
              <a:gd name="T24" fmla="*/ 593725 w 427"/>
              <a:gd name="T25" fmla="*/ 487363 h 1184"/>
              <a:gd name="T26" fmla="*/ 217488 w 427"/>
              <a:gd name="T27" fmla="*/ 1452563 h 1184"/>
              <a:gd name="T28" fmla="*/ 92075 w 427"/>
              <a:gd name="T29" fmla="*/ 1452563 h 1184"/>
              <a:gd name="T30" fmla="*/ 92075 w 427"/>
              <a:gd name="T31" fmla="*/ 1311275 h 1184"/>
              <a:gd name="T32" fmla="*/ 217488 w 427"/>
              <a:gd name="T33" fmla="*/ 1311275 h 1184"/>
              <a:gd name="T34" fmla="*/ 217488 w 427"/>
              <a:gd name="T35" fmla="*/ 1452563 h 1184"/>
              <a:gd name="T36" fmla="*/ 217488 w 427"/>
              <a:gd name="T37" fmla="*/ 1009650 h 1184"/>
              <a:gd name="T38" fmla="*/ 92075 w 427"/>
              <a:gd name="T39" fmla="*/ 1009650 h 1184"/>
              <a:gd name="T40" fmla="*/ 92075 w 427"/>
              <a:gd name="T41" fmla="*/ 868363 h 1184"/>
              <a:gd name="T42" fmla="*/ 217488 w 427"/>
              <a:gd name="T43" fmla="*/ 868363 h 1184"/>
              <a:gd name="T44" fmla="*/ 217488 w 427"/>
              <a:gd name="T45" fmla="*/ 1009650 h 1184"/>
              <a:gd name="T46" fmla="*/ 217488 w 427"/>
              <a:gd name="T47" fmla="*/ 788988 h 1184"/>
              <a:gd name="T48" fmla="*/ 92075 w 427"/>
              <a:gd name="T49" fmla="*/ 788988 h 1184"/>
              <a:gd name="T50" fmla="*/ 92075 w 427"/>
              <a:gd name="T51" fmla="*/ 647700 h 1184"/>
              <a:gd name="T52" fmla="*/ 217488 w 427"/>
              <a:gd name="T53" fmla="*/ 647700 h 1184"/>
              <a:gd name="T54" fmla="*/ 217488 w 427"/>
              <a:gd name="T55" fmla="*/ 788988 h 1184"/>
              <a:gd name="T56" fmla="*/ 400050 w 427"/>
              <a:gd name="T57" fmla="*/ 1230313 h 1184"/>
              <a:gd name="T58" fmla="*/ 277813 w 427"/>
              <a:gd name="T59" fmla="*/ 1230313 h 1184"/>
              <a:gd name="T60" fmla="*/ 277813 w 427"/>
              <a:gd name="T61" fmla="*/ 1090613 h 1184"/>
              <a:gd name="T62" fmla="*/ 400050 w 427"/>
              <a:gd name="T63" fmla="*/ 1090613 h 1184"/>
              <a:gd name="T64" fmla="*/ 400050 w 427"/>
              <a:gd name="T65" fmla="*/ 1230313 h 1184"/>
              <a:gd name="T66" fmla="*/ 400050 w 427"/>
              <a:gd name="T67" fmla="*/ 1009650 h 1184"/>
              <a:gd name="T68" fmla="*/ 277813 w 427"/>
              <a:gd name="T69" fmla="*/ 1009650 h 1184"/>
              <a:gd name="T70" fmla="*/ 277813 w 427"/>
              <a:gd name="T71" fmla="*/ 868363 h 1184"/>
              <a:gd name="T72" fmla="*/ 400050 w 427"/>
              <a:gd name="T73" fmla="*/ 868363 h 1184"/>
              <a:gd name="T74" fmla="*/ 400050 w 427"/>
              <a:gd name="T75" fmla="*/ 1009650 h 1184"/>
              <a:gd name="T76" fmla="*/ 400050 w 427"/>
              <a:gd name="T77" fmla="*/ 788988 h 1184"/>
              <a:gd name="T78" fmla="*/ 277813 w 427"/>
              <a:gd name="T79" fmla="*/ 788988 h 1184"/>
              <a:gd name="T80" fmla="*/ 277813 w 427"/>
              <a:gd name="T81" fmla="*/ 647700 h 1184"/>
              <a:gd name="T82" fmla="*/ 400050 w 427"/>
              <a:gd name="T83" fmla="*/ 647700 h 1184"/>
              <a:gd name="T84" fmla="*/ 400050 w 427"/>
              <a:gd name="T85" fmla="*/ 788988 h 1184"/>
              <a:gd name="T86" fmla="*/ 582613 w 427"/>
              <a:gd name="T87" fmla="*/ 1452563 h 1184"/>
              <a:gd name="T88" fmla="*/ 460375 w 427"/>
              <a:gd name="T89" fmla="*/ 1452563 h 1184"/>
              <a:gd name="T90" fmla="*/ 460375 w 427"/>
              <a:gd name="T91" fmla="*/ 1311275 h 1184"/>
              <a:gd name="T92" fmla="*/ 582613 w 427"/>
              <a:gd name="T93" fmla="*/ 1311275 h 1184"/>
              <a:gd name="T94" fmla="*/ 582613 w 427"/>
              <a:gd name="T95" fmla="*/ 1452563 h 1184"/>
              <a:gd name="T96" fmla="*/ 582613 w 427"/>
              <a:gd name="T97" fmla="*/ 1230313 h 1184"/>
              <a:gd name="T98" fmla="*/ 460375 w 427"/>
              <a:gd name="T99" fmla="*/ 1230313 h 1184"/>
              <a:gd name="T100" fmla="*/ 460375 w 427"/>
              <a:gd name="T101" fmla="*/ 1090613 h 1184"/>
              <a:gd name="T102" fmla="*/ 582613 w 427"/>
              <a:gd name="T103" fmla="*/ 1090613 h 1184"/>
              <a:gd name="T104" fmla="*/ 582613 w 427"/>
              <a:gd name="T105" fmla="*/ 1230313 h 1184"/>
              <a:gd name="T106" fmla="*/ 582613 w 427"/>
              <a:gd name="T107" fmla="*/ 1009650 h 1184"/>
              <a:gd name="T108" fmla="*/ 460375 w 427"/>
              <a:gd name="T109" fmla="*/ 1009650 h 1184"/>
              <a:gd name="T110" fmla="*/ 460375 w 427"/>
              <a:gd name="T111" fmla="*/ 868363 h 1184"/>
              <a:gd name="T112" fmla="*/ 582613 w 427"/>
              <a:gd name="T113" fmla="*/ 868363 h 1184"/>
              <a:gd name="T114" fmla="*/ 582613 w 427"/>
              <a:gd name="T115" fmla="*/ 1009650 h 118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27" h="1184">
                <a:moveTo>
                  <a:pt x="374" y="307"/>
                </a:moveTo>
                <a:lnTo>
                  <a:pt x="374" y="226"/>
                </a:lnTo>
                <a:lnTo>
                  <a:pt x="312" y="226"/>
                </a:lnTo>
                <a:lnTo>
                  <a:pt x="312" y="0"/>
                </a:lnTo>
                <a:lnTo>
                  <a:pt x="113" y="0"/>
                </a:lnTo>
                <a:lnTo>
                  <a:pt x="113" y="226"/>
                </a:lnTo>
                <a:lnTo>
                  <a:pt x="53" y="226"/>
                </a:lnTo>
                <a:lnTo>
                  <a:pt x="53" y="307"/>
                </a:lnTo>
                <a:lnTo>
                  <a:pt x="0" y="307"/>
                </a:lnTo>
                <a:lnTo>
                  <a:pt x="0" y="1184"/>
                </a:lnTo>
                <a:lnTo>
                  <a:pt x="427" y="1184"/>
                </a:lnTo>
                <a:lnTo>
                  <a:pt x="427" y="307"/>
                </a:lnTo>
                <a:lnTo>
                  <a:pt x="374" y="307"/>
                </a:lnTo>
                <a:close/>
                <a:moveTo>
                  <a:pt x="137" y="915"/>
                </a:moveTo>
                <a:lnTo>
                  <a:pt x="58" y="915"/>
                </a:lnTo>
                <a:lnTo>
                  <a:pt x="58" y="826"/>
                </a:lnTo>
                <a:lnTo>
                  <a:pt x="137" y="826"/>
                </a:lnTo>
                <a:lnTo>
                  <a:pt x="137" y="915"/>
                </a:lnTo>
                <a:close/>
                <a:moveTo>
                  <a:pt x="137" y="636"/>
                </a:moveTo>
                <a:lnTo>
                  <a:pt x="58" y="636"/>
                </a:lnTo>
                <a:lnTo>
                  <a:pt x="58" y="547"/>
                </a:lnTo>
                <a:lnTo>
                  <a:pt x="137" y="547"/>
                </a:lnTo>
                <a:lnTo>
                  <a:pt x="137" y="636"/>
                </a:lnTo>
                <a:close/>
                <a:moveTo>
                  <a:pt x="137" y="497"/>
                </a:moveTo>
                <a:lnTo>
                  <a:pt x="58" y="497"/>
                </a:lnTo>
                <a:lnTo>
                  <a:pt x="58" y="408"/>
                </a:lnTo>
                <a:lnTo>
                  <a:pt x="137" y="408"/>
                </a:lnTo>
                <a:lnTo>
                  <a:pt x="137" y="497"/>
                </a:lnTo>
                <a:close/>
                <a:moveTo>
                  <a:pt x="252" y="775"/>
                </a:moveTo>
                <a:lnTo>
                  <a:pt x="175" y="775"/>
                </a:lnTo>
                <a:lnTo>
                  <a:pt x="175" y="687"/>
                </a:lnTo>
                <a:lnTo>
                  <a:pt x="252" y="687"/>
                </a:lnTo>
                <a:lnTo>
                  <a:pt x="252" y="775"/>
                </a:lnTo>
                <a:close/>
                <a:moveTo>
                  <a:pt x="252" y="636"/>
                </a:moveTo>
                <a:lnTo>
                  <a:pt x="175" y="636"/>
                </a:lnTo>
                <a:lnTo>
                  <a:pt x="175" y="547"/>
                </a:lnTo>
                <a:lnTo>
                  <a:pt x="252" y="547"/>
                </a:lnTo>
                <a:lnTo>
                  <a:pt x="252" y="636"/>
                </a:lnTo>
                <a:close/>
                <a:moveTo>
                  <a:pt x="252" y="497"/>
                </a:moveTo>
                <a:lnTo>
                  <a:pt x="175" y="497"/>
                </a:lnTo>
                <a:lnTo>
                  <a:pt x="175" y="408"/>
                </a:lnTo>
                <a:lnTo>
                  <a:pt x="252" y="408"/>
                </a:lnTo>
                <a:lnTo>
                  <a:pt x="252" y="497"/>
                </a:lnTo>
                <a:close/>
                <a:moveTo>
                  <a:pt x="367" y="915"/>
                </a:moveTo>
                <a:lnTo>
                  <a:pt x="290" y="915"/>
                </a:lnTo>
                <a:lnTo>
                  <a:pt x="290" y="826"/>
                </a:lnTo>
                <a:lnTo>
                  <a:pt x="367" y="826"/>
                </a:lnTo>
                <a:lnTo>
                  <a:pt x="367" y="915"/>
                </a:lnTo>
                <a:close/>
                <a:moveTo>
                  <a:pt x="367" y="775"/>
                </a:moveTo>
                <a:lnTo>
                  <a:pt x="290" y="775"/>
                </a:lnTo>
                <a:lnTo>
                  <a:pt x="290" y="687"/>
                </a:lnTo>
                <a:lnTo>
                  <a:pt x="367" y="687"/>
                </a:lnTo>
                <a:lnTo>
                  <a:pt x="367" y="775"/>
                </a:lnTo>
                <a:close/>
                <a:moveTo>
                  <a:pt x="367" y="636"/>
                </a:moveTo>
                <a:lnTo>
                  <a:pt x="290" y="636"/>
                </a:lnTo>
                <a:lnTo>
                  <a:pt x="290" y="547"/>
                </a:lnTo>
                <a:lnTo>
                  <a:pt x="367" y="547"/>
                </a:lnTo>
                <a:lnTo>
                  <a:pt x="367" y="636"/>
                </a:lnTo>
                <a:close/>
              </a:path>
            </a:pathLst>
          </a:custGeom>
          <a:solidFill>
            <a:schemeClr val="accent6">
              <a:lumMod val="40000"/>
              <a:lumOff val="60000"/>
            </a:schemeClr>
          </a:solidFill>
          <a:ln>
            <a:noFill/>
          </a:ln>
        </p:spPr>
        <p:txBody>
          <a:bodyPr/>
          <a:lstStyle/>
          <a:p>
            <a:endParaRPr lang="ru-RU"/>
          </a:p>
        </p:txBody>
      </p:sp>
      <p:sp>
        <p:nvSpPr>
          <p:cNvPr id="17" name="Freeform 48"/>
          <p:cNvSpPr>
            <a:spLocks noEditPoints="1"/>
          </p:cNvSpPr>
          <p:nvPr/>
        </p:nvSpPr>
        <p:spPr bwMode="auto">
          <a:xfrm>
            <a:off x="7165975" y="2401888"/>
            <a:ext cx="677863" cy="2409825"/>
          </a:xfrm>
          <a:custGeom>
            <a:avLst/>
            <a:gdLst>
              <a:gd name="T0" fmla="*/ 419100 w 427"/>
              <a:gd name="T1" fmla="*/ 0 h 1518"/>
              <a:gd name="T2" fmla="*/ 52388 w 427"/>
              <a:gd name="T3" fmla="*/ 119063 h 1518"/>
              <a:gd name="T4" fmla="*/ 0 w 427"/>
              <a:gd name="T5" fmla="*/ 2409825 h 1518"/>
              <a:gd name="T6" fmla="*/ 677863 w 427"/>
              <a:gd name="T7" fmla="*/ 119063 h 1518"/>
              <a:gd name="T8" fmla="*/ 280988 w 427"/>
              <a:gd name="T9" fmla="*/ 1939925 h 1518"/>
              <a:gd name="T10" fmla="*/ 95250 w 427"/>
              <a:gd name="T11" fmla="*/ 1874838 h 1518"/>
              <a:gd name="T12" fmla="*/ 280988 w 427"/>
              <a:gd name="T13" fmla="*/ 1939925 h 1518"/>
              <a:gd name="T14" fmla="*/ 95250 w 427"/>
              <a:gd name="T15" fmla="*/ 1784350 h 1518"/>
              <a:gd name="T16" fmla="*/ 280988 w 427"/>
              <a:gd name="T17" fmla="*/ 1722438 h 1518"/>
              <a:gd name="T18" fmla="*/ 280988 w 427"/>
              <a:gd name="T19" fmla="*/ 1631950 h 1518"/>
              <a:gd name="T20" fmla="*/ 95250 w 427"/>
              <a:gd name="T21" fmla="*/ 1566863 h 1518"/>
              <a:gd name="T22" fmla="*/ 280988 w 427"/>
              <a:gd name="T23" fmla="*/ 1631950 h 1518"/>
              <a:gd name="T24" fmla="*/ 95250 w 427"/>
              <a:gd name="T25" fmla="*/ 1479550 h 1518"/>
              <a:gd name="T26" fmla="*/ 280988 w 427"/>
              <a:gd name="T27" fmla="*/ 1414463 h 1518"/>
              <a:gd name="T28" fmla="*/ 280988 w 427"/>
              <a:gd name="T29" fmla="*/ 1169988 h 1518"/>
              <a:gd name="T30" fmla="*/ 95250 w 427"/>
              <a:gd name="T31" fmla="*/ 1109663 h 1518"/>
              <a:gd name="T32" fmla="*/ 280988 w 427"/>
              <a:gd name="T33" fmla="*/ 1169988 h 1518"/>
              <a:gd name="T34" fmla="*/ 95250 w 427"/>
              <a:gd name="T35" fmla="*/ 1017588 h 1518"/>
              <a:gd name="T36" fmla="*/ 280988 w 427"/>
              <a:gd name="T37" fmla="*/ 952500 h 1518"/>
              <a:gd name="T38" fmla="*/ 280988 w 427"/>
              <a:gd name="T39" fmla="*/ 865188 h 1518"/>
              <a:gd name="T40" fmla="*/ 95250 w 427"/>
              <a:gd name="T41" fmla="*/ 800100 h 1518"/>
              <a:gd name="T42" fmla="*/ 280988 w 427"/>
              <a:gd name="T43" fmla="*/ 865188 h 1518"/>
              <a:gd name="T44" fmla="*/ 95250 w 427"/>
              <a:gd name="T45" fmla="*/ 712788 h 1518"/>
              <a:gd name="T46" fmla="*/ 280988 w 427"/>
              <a:gd name="T47" fmla="*/ 647700 h 1518"/>
              <a:gd name="T48" fmla="*/ 280988 w 427"/>
              <a:gd name="T49" fmla="*/ 404813 h 1518"/>
              <a:gd name="T50" fmla="*/ 95250 w 427"/>
              <a:gd name="T51" fmla="*/ 339725 h 1518"/>
              <a:gd name="T52" fmla="*/ 280988 w 427"/>
              <a:gd name="T53" fmla="*/ 404813 h 1518"/>
              <a:gd name="T54" fmla="*/ 392113 w 427"/>
              <a:gd name="T55" fmla="*/ 2092325 h 1518"/>
              <a:gd name="T56" fmla="*/ 577850 w 427"/>
              <a:gd name="T57" fmla="*/ 2027238 h 1518"/>
              <a:gd name="T58" fmla="*/ 577850 w 427"/>
              <a:gd name="T59" fmla="*/ 1939925 h 1518"/>
              <a:gd name="T60" fmla="*/ 392113 w 427"/>
              <a:gd name="T61" fmla="*/ 1874838 h 1518"/>
              <a:gd name="T62" fmla="*/ 577850 w 427"/>
              <a:gd name="T63" fmla="*/ 1939925 h 1518"/>
              <a:gd name="T64" fmla="*/ 392113 w 427"/>
              <a:gd name="T65" fmla="*/ 1631950 h 1518"/>
              <a:gd name="T66" fmla="*/ 577850 w 427"/>
              <a:gd name="T67" fmla="*/ 1566863 h 1518"/>
              <a:gd name="T68" fmla="*/ 577850 w 427"/>
              <a:gd name="T69" fmla="*/ 1327150 h 1518"/>
              <a:gd name="T70" fmla="*/ 392113 w 427"/>
              <a:gd name="T71" fmla="*/ 1262063 h 1518"/>
              <a:gd name="T72" fmla="*/ 577850 w 427"/>
              <a:gd name="T73" fmla="*/ 1327150 h 1518"/>
              <a:gd name="T74" fmla="*/ 392113 w 427"/>
              <a:gd name="T75" fmla="*/ 1169988 h 1518"/>
              <a:gd name="T76" fmla="*/ 577850 w 427"/>
              <a:gd name="T77" fmla="*/ 1109663 h 1518"/>
              <a:gd name="T78" fmla="*/ 577850 w 427"/>
              <a:gd name="T79" fmla="*/ 865188 h 1518"/>
              <a:gd name="T80" fmla="*/ 392113 w 427"/>
              <a:gd name="T81" fmla="*/ 800100 h 1518"/>
              <a:gd name="T82" fmla="*/ 577850 w 427"/>
              <a:gd name="T83" fmla="*/ 865188 h 1518"/>
              <a:gd name="T84" fmla="*/ 392113 w 427"/>
              <a:gd name="T85" fmla="*/ 557213 h 1518"/>
              <a:gd name="T86" fmla="*/ 577850 w 427"/>
              <a:gd name="T87" fmla="*/ 495300 h 1518"/>
              <a:gd name="T88" fmla="*/ 577850 w 427"/>
              <a:gd name="T89" fmla="*/ 404813 h 1518"/>
              <a:gd name="T90" fmla="*/ 392113 w 427"/>
              <a:gd name="T91" fmla="*/ 339725 h 1518"/>
              <a:gd name="T92" fmla="*/ 577850 w 427"/>
              <a:gd name="T93" fmla="*/ 404813 h 15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7" h="1518">
                <a:moveTo>
                  <a:pt x="264" y="75"/>
                </a:moveTo>
                <a:lnTo>
                  <a:pt x="264" y="0"/>
                </a:lnTo>
                <a:lnTo>
                  <a:pt x="33" y="0"/>
                </a:lnTo>
                <a:lnTo>
                  <a:pt x="33" y="75"/>
                </a:lnTo>
                <a:lnTo>
                  <a:pt x="0" y="75"/>
                </a:lnTo>
                <a:lnTo>
                  <a:pt x="0" y="1518"/>
                </a:lnTo>
                <a:lnTo>
                  <a:pt x="427" y="1518"/>
                </a:lnTo>
                <a:lnTo>
                  <a:pt x="427" y="75"/>
                </a:lnTo>
                <a:lnTo>
                  <a:pt x="264" y="75"/>
                </a:lnTo>
                <a:close/>
                <a:moveTo>
                  <a:pt x="177" y="1222"/>
                </a:moveTo>
                <a:lnTo>
                  <a:pt x="60" y="1222"/>
                </a:lnTo>
                <a:lnTo>
                  <a:pt x="60" y="1181"/>
                </a:lnTo>
                <a:lnTo>
                  <a:pt x="177" y="1181"/>
                </a:lnTo>
                <a:lnTo>
                  <a:pt x="177" y="1222"/>
                </a:lnTo>
                <a:close/>
                <a:moveTo>
                  <a:pt x="177" y="1124"/>
                </a:moveTo>
                <a:lnTo>
                  <a:pt x="60" y="1124"/>
                </a:lnTo>
                <a:lnTo>
                  <a:pt x="60" y="1085"/>
                </a:lnTo>
                <a:lnTo>
                  <a:pt x="177" y="1085"/>
                </a:lnTo>
                <a:lnTo>
                  <a:pt x="177" y="1124"/>
                </a:lnTo>
                <a:close/>
                <a:moveTo>
                  <a:pt x="177" y="1028"/>
                </a:moveTo>
                <a:lnTo>
                  <a:pt x="60" y="1028"/>
                </a:lnTo>
                <a:lnTo>
                  <a:pt x="60" y="987"/>
                </a:lnTo>
                <a:lnTo>
                  <a:pt x="177" y="987"/>
                </a:lnTo>
                <a:lnTo>
                  <a:pt x="177" y="1028"/>
                </a:lnTo>
                <a:close/>
                <a:moveTo>
                  <a:pt x="177" y="932"/>
                </a:moveTo>
                <a:lnTo>
                  <a:pt x="60" y="932"/>
                </a:lnTo>
                <a:lnTo>
                  <a:pt x="60" y="891"/>
                </a:lnTo>
                <a:lnTo>
                  <a:pt x="177" y="891"/>
                </a:lnTo>
                <a:lnTo>
                  <a:pt x="177" y="932"/>
                </a:lnTo>
                <a:close/>
                <a:moveTo>
                  <a:pt x="177" y="737"/>
                </a:moveTo>
                <a:lnTo>
                  <a:pt x="60" y="737"/>
                </a:lnTo>
                <a:lnTo>
                  <a:pt x="60" y="699"/>
                </a:lnTo>
                <a:lnTo>
                  <a:pt x="177" y="699"/>
                </a:lnTo>
                <a:lnTo>
                  <a:pt x="177" y="737"/>
                </a:lnTo>
                <a:close/>
                <a:moveTo>
                  <a:pt x="177" y="641"/>
                </a:moveTo>
                <a:lnTo>
                  <a:pt x="60" y="641"/>
                </a:lnTo>
                <a:lnTo>
                  <a:pt x="60" y="600"/>
                </a:lnTo>
                <a:lnTo>
                  <a:pt x="177" y="600"/>
                </a:lnTo>
                <a:lnTo>
                  <a:pt x="177" y="641"/>
                </a:lnTo>
                <a:close/>
                <a:moveTo>
                  <a:pt x="177" y="545"/>
                </a:moveTo>
                <a:lnTo>
                  <a:pt x="60" y="545"/>
                </a:lnTo>
                <a:lnTo>
                  <a:pt x="60" y="504"/>
                </a:lnTo>
                <a:lnTo>
                  <a:pt x="177" y="504"/>
                </a:lnTo>
                <a:lnTo>
                  <a:pt x="177" y="545"/>
                </a:lnTo>
                <a:close/>
                <a:moveTo>
                  <a:pt x="177" y="449"/>
                </a:moveTo>
                <a:lnTo>
                  <a:pt x="60" y="449"/>
                </a:lnTo>
                <a:lnTo>
                  <a:pt x="60" y="408"/>
                </a:lnTo>
                <a:lnTo>
                  <a:pt x="177" y="408"/>
                </a:lnTo>
                <a:lnTo>
                  <a:pt x="177" y="449"/>
                </a:lnTo>
                <a:close/>
                <a:moveTo>
                  <a:pt x="177" y="255"/>
                </a:moveTo>
                <a:lnTo>
                  <a:pt x="60" y="255"/>
                </a:lnTo>
                <a:lnTo>
                  <a:pt x="60" y="214"/>
                </a:lnTo>
                <a:lnTo>
                  <a:pt x="177" y="214"/>
                </a:lnTo>
                <a:lnTo>
                  <a:pt x="177" y="255"/>
                </a:lnTo>
                <a:close/>
                <a:moveTo>
                  <a:pt x="364" y="1318"/>
                </a:moveTo>
                <a:lnTo>
                  <a:pt x="247" y="1318"/>
                </a:lnTo>
                <a:lnTo>
                  <a:pt x="247" y="1277"/>
                </a:lnTo>
                <a:lnTo>
                  <a:pt x="364" y="1277"/>
                </a:lnTo>
                <a:lnTo>
                  <a:pt x="364" y="1318"/>
                </a:lnTo>
                <a:close/>
                <a:moveTo>
                  <a:pt x="364" y="1222"/>
                </a:moveTo>
                <a:lnTo>
                  <a:pt x="247" y="1222"/>
                </a:lnTo>
                <a:lnTo>
                  <a:pt x="247" y="1181"/>
                </a:lnTo>
                <a:lnTo>
                  <a:pt x="364" y="1181"/>
                </a:lnTo>
                <a:lnTo>
                  <a:pt x="364" y="1222"/>
                </a:lnTo>
                <a:close/>
                <a:moveTo>
                  <a:pt x="364" y="1028"/>
                </a:moveTo>
                <a:lnTo>
                  <a:pt x="247" y="1028"/>
                </a:lnTo>
                <a:lnTo>
                  <a:pt x="247" y="987"/>
                </a:lnTo>
                <a:lnTo>
                  <a:pt x="364" y="987"/>
                </a:lnTo>
                <a:lnTo>
                  <a:pt x="364" y="1028"/>
                </a:lnTo>
                <a:close/>
                <a:moveTo>
                  <a:pt x="364" y="836"/>
                </a:moveTo>
                <a:lnTo>
                  <a:pt x="247" y="836"/>
                </a:lnTo>
                <a:lnTo>
                  <a:pt x="247" y="795"/>
                </a:lnTo>
                <a:lnTo>
                  <a:pt x="364" y="795"/>
                </a:lnTo>
                <a:lnTo>
                  <a:pt x="364" y="836"/>
                </a:lnTo>
                <a:close/>
                <a:moveTo>
                  <a:pt x="364" y="737"/>
                </a:moveTo>
                <a:lnTo>
                  <a:pt x="247" y="737"/>
                </a:lnTo>
                <a:lnTo>
                  <a:pt x="247" y="699"/>
                </a:lnTo>
                <a:lnTo>
                  <a:pt x="364" y="699"/>
                </a:lnTo>
                <a:lnTo>
                  <a:pt x="364" y="737"/>
                </a:lnTo>
                <a:close/>
                <a:moveTo>
                  <a:pt x="364" y="545"/>
                </a:moveTo>
                <a:lnTo>
                  <a:pt x="247" y="545"/>
                </a:lnTo>
                <a:lnTo>
                  <a:pt x="247" y="504"/>
                </a:lnTo>
                <a:lnTo>
                  <a:pt x="364" y="504"/>
                </a:lnTo>
                <a:lnTo>
                  <a:pt x="364" y="545"/>
                </a:lnTo>
                <a:close/>
                <a:moveTo>
                  <a:pt x="364" y="351"/>
                </a:moveTo>
                <a:lnTo>
                  <a:pt x="247" y="351"/>
                </a:lnTo>
                <a:lnTo>
                  <a:pt x="247" y="312"/>
                </a:lnTo>
                <a:lnTo>
                  <a:pt x="364" y="312"/>
                </a:lnTo>
                <a:lnTo>
                  <a:pt x="364" y="351"/>
                </a:lnTo>
                <a:close/>
                <a:moveTo>
                  <a:pt x="364" y="255"/>
                </a:moveTo>
                <a:lnTo>
                  <a:pt x="247" y="255"/>
                </a:lnTo>
                <a:lnTo>
                  <a:pt x="247" y="214"/>
                </a:lnTo>
                <a:lnTo>
                  <a:pt x="364" y="214"/>
                </a:lnTo>
                <a:lnTo>
                  <a:pt x="364" y="255"/>
                </a:lnTo>
                <a:close/>
              </a:path>
            </a:pathLst>
          </a:custGeom>
          <a:solidFill>
            <a:schemeClr val="accent6">
              <a:lumMod val="40000"/>
              <a:lumOff val="60000"/>
            </a:schemeClr>
          </a:solidFill>
          <a:ln>
            <a:noFill/>
          </a:ln>
        </p:spPr>
        <p:txBody>
          <a:bodyPr/>
          <a:lstStyle/>
          <a:p>
            <a:endParaRPr lang="ru-RU"/>
          </a:p>
        </p:txBody>
      </p:sp>
      <p:sp>
        <p:nvSpPr>
          <p:cNvPr id="18" name="Freeform 49"/>
          <p:cNvSpPr>
            <a:spLocks noEditPoints="1"/>
          </p:cNvSpPr>
          <p:nvPr/>
        </p:nvSpPr>
        <p:spPr bwMode="auto">
          <a:xfrm>
            <a:off x="7942263" y="2668588"/>
            <a:ext cx="677863" cy="2143125"/>
          </a:xfrm>
          <a:custGeom>
            <a:avLst/>
            <a:gdLst>
              <a:gd name="T0" fmla="*/ 258763 w 427"/>
              <a:gd name="T1" fmla="*/ 0 h 1350"/>
              <a:gd name="T2" fmla="*/ 122238 w 427"/>
              <a:gd name="T3" fmla="*/ 263525 h 1350"/>
              <a:gd name="T4" fmla="*/ 0 w 427"/>
              <a:gd name="T5" fmla="*/ 2143125 h 1350"/>
              <a:gd name="T6" fmla="*/ 677863 w 427"/>
              <a:gd name="T7" fmla="*/ 263525 h 1350"/>
              <a:gd name="T8" fmla="*/ 168275 w 427"/>
              <a:gd name="T9" fmla="*/ 1692275 h 1350"/>
              <a:gd name="T10" fmla="*/ 76200 w 427"/>
              <a:gd name="T11" fmla="*/ 1601788 h 1350"/>
              <a:gd name="T12" fmla="*/ 168275 w 427"/>
              <a:gd name="T13" fmla="*/ 1692275 h 1350"/>
              <a:gd name="T14" fmla="*/ 76200 w 427"/>
              <a:gd name="T15" fmla="*/ 1506538 h 1350"/>
              <a:gd name="T16" fmla="*/ 168275 w 427"/>
              <a:gd name="T17" fmla="*/ 1414463 h 1350"/>
              <a:gd name="T18" fmla="*/ 168275 w 427"/>
              <a:gd name="T19" fmla="*/ 1316038 h 1350"/>
              <a:gd name="T20" fmla="*/ 76200 w 427"/>
              <a:gd name="T21" fmla="*/ 1223963 h 1350"/>
              <a:gd name="T22" fmla="*/ 168275 w 427"/>
              <a:gd name="T23" fmla="*/ 1316038 h 1350"/>
              <a:gd name="T24" fmla="*/ 76200 w 427"/>
              <a:gd name="T25" fmla="*/ 1128713 h 1350"/>
              <a:gd name="T26" fmla="*/ 168275 w 427"/>
              <a:gd name="T27" fmla="*/ 1036638 h 1350"/>
              <a:gd name="T28" fmla="*/ 168275 w 427"/>
              <a:gd name="T29" fmla="*/ 941388 h 1350"/>
              <a:gd name="T30" fmla="*/ 76200 w 427"/>
              <a:gd name="T31" fmla="*/ 850900 h 1350"/>
              <a:gd name="T32" fmla="*/ 168275 w 427"/>
              <a:gd name="T33" fmla="*/ 941388 h 1350"/>
              <a:gd name="T34" fmla="*/ 76200 w 427"/>
              <a:gd name="T35" fmla="*/ 750888 h 1350"/>
              <a:gd name="T36" fmla="*/ 168275 w 427"/>
              <a:gd name="T37" fmla="*/ 660400 h 1350"/>
              <a:gd name="T38" fmla="*/ 312738 w 427"/>
              <a:gd name="T39" fmla="*/ 1506538 h 1350"/>
              <a:gd name="T40" fmla="*/ 220663 w 427"/>
              <a:gd name="T41" fmla="*/ 1414463 h 1350"/>
              <a:gd name="T42" fmla="*/ 312738 w 427"/>
              <a:gd name="T43" fmla="*/ 1506538 h 1350"/>
              <a:gd name="T44" fmla="*/ 220663 w 427"/>
              <a:gd name="T45" fmla="*/ 1316038 h 1350"/>
              <a:gd name="T46" fmla="*/ 312738 w 427"/>
              <a:gd name="T47" fmla="*/ 1223963 h 1350"/>
              <a:gd name="T48" fmla="*/ 312738 w 427"/>
              <a:gd name="T49" fmla="*/ 941388 h 1350"/>
              <a:gd name="T50" fmla="*/ 220663 w 427"/>
              <a:gd name="T51" fmla="*/ 850900 h 1350"/>
              <a:gd name="T52" fmla="*/ 312738 w 427"/>
              <a:gd name="T53" fmla="*/ 941388 h 1350"/>
              <a:gd name="T54" fmla="*/ 220663 w 427"/>
              <a:gd name="T55" fmla="*/ 750888 h 1350"/>
              <a:gd name="T56" fmla="*/ 312738 w 427"/>
              <a:gd name="T57" fmla="*/ 660400 h 1350"/>
              <a:gd name="T58" fmla="*/ 312738 w 427"/>
              <a:gd name="T59" fmla="*/ 565150 h 1350"/>
              <a:gd name="T60" fmla="*/ 220663 w 427"/>
              <a:gd name="T61" fmla="*/ 473075 h 1350"/>
              <a:gd name="T62" fmla="*/ 312738 w 427"/>
              <a:gd name="T63" fmla="*/ 565150 h 1350"/>
              <a:gd name="T64" fmla="*/ 365125 w 427"/>
              <a:gd name="T65" fmla="*/ 1692275 h 1350"/>
              <a:gd name="T66" fmla="*/ 457200 w 427"/>
              <a:gd name="T67" fmla="*/ 1601788 h 1350"/>
              <a:gd name="T68" fmla="*/ 457200 w 427"/>
              <a:gd name="T69" fmla="*/ 1506538 h 1350"/>
              <a:gd name="T70" fmla="*/ 365125 w 427"/>
              <a:gd name="T71" fmla="*/ 1414463 h 1350"/>
              <a:gd name="T72" fmla="*/ 457200 w 427"/>
              <a:gd name="T73" fmla="*/ 1506538 h 1350"/>
              <a:gd name="T74" fmla="*/ 365125 w 427"/>
              <a:gd name="T75" fmla="*/ 1128713 h 1350"/>
              <a:gd name="T76" fmla="*/ 457200 w 427"/>
              <a:gd name="T77" fmla="*/ 1036638 h 1350"/>
              <a:gd name="T78" fmla="*/ 457200 w 427"/>
              <a:gd name="T79" fmla="*/ 941388 h 1350"/>
              <a:gd name="T80" fmla="*/ 365125 w 427"/>
              <a:gd name="T81" fmla="*/ 850900 h 1350"/>
              <a:gd name="T82" fmla="*/ 457200 w 427"/>
              <a:gd name="T83" fmla="*/ 941388 h 1350"/>
              <a:gd name="T84" fmla="*/ 365125 w 427"/>
              <a:gd name="T85" fmla="*/ 750888 h 1350"/>
              <a:gd name="T86" fmla="*/ 457200 w 427"/>
              <a:gd name="T87" fmla="*/ 660400 h 1350"/>
              <a:gd name="T88" fmla="*/ 457200 w 427"/>
              <a:gd name="T89" fmla="*/ 565150 h 1350"/>
              <a:gd name="T90" fmla="*/ 365125 w 427"/>
              <a:gd name="T91" fmla="*/ 473075 h 1350"/>
              <a:gd name="T92" fmla="*/ 457200 w 427"/>
              <a:gd name="T93" fmla="*/ 565150 h 1350"/>
              <a:gd name="T94" fmla="*/ 511175 w 427"/>
              <a:gd name="T95" fmla="*/ 1692275 h 1350"/>
              <a:gd name="T96" fmla="*/ 601663 w 427"/>
              <a:gd name="T97" fmla="*/ 1601788 h 1350"/>
              <a:gd name="T98" fmla="*/ 601663 w 427"/>
              <a:gd name="T99" fmla="*/ 1506538 h 1350"/>
              <a:gd name="T100" fmla="*/ 511175 w 427"/>
              <a:gd name="T101" fmla="*/ 1414463 h 1350"/>
              <a:gd name="T102" fmla="*/ 601663 w 427"/>
              <a:gd name="T103" fmla="*/ 1506538 h 1350"/>
              <a:gd name="T104" fmla="*/ 511175 w 427"/>
              <a:gd name="T105" fmla="*/ 1316038 h 1350"/>
              <a:gd name="T106" fmla="*/ 601663 w 427"/>
              <a:gd name="T107" fmla="*/ 1223963 h 1350"/>
              <a:gd name="T108" fmla="*/ 601663 w 427"/>
              <a:gd name="T109" fmla="*/ 1128713 h 1350"/>
              <a:gd name="T110" fmla="*/ 511175 w 427"/>
              <a:gd name="T111" fmla="*/ 1036638 h 1350"/>
              <a:gd name="T112" fmla="*/ 601663 w 427"/>
              <a:gd name="T113" fmla="*/ 1128713 h 1350"/>
              <a:gd name="T114" fmla="*/ 511175 w 427"/>
              <a:gd name="T115" fmla="*/ 750888 h 1350"/>
              <a:gd name="T116" fmla="*/ 601663 w 427"/>
              <a:gd name="T117" fmla="*/ 660400 h 13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27" h="1350">
                <a:moveTo>
                  <a:pt x="163" y="166"/>
                </a:moveTo>
                <a:lnTo>
                  <a:pt x="163" y="0"/>
                </a:lnTo>
                <a:lnTo>
                  <a:pt x="77" y="0"/>
                </a:lnTo>
                <a:lnTo>
                  <a:pt x="77" y="166"/>
                </a:lnTo>
                <a:lnTo>
                  <a:pt x="0" y="166"/>
                </a:lnTo>
                <a:lnTo>
                  <a:pt x="0" y="1350"/>
                </a:lnTo>
                <a:lnTo>
                  <a:pt x="427" y="1350"/>
                </a:lnTo>
                <a:lnTo>
                  <a:pt x="427" y="166"/>
                </a:lnTo>
                <a:lnTo>
                  <a:pt x="163" y="166"/>
                </a:lnTo>
                <a:close/>
                <a:moveTo>
                  <a:pt x="106" y="1066"/>
                </a:moveTo>
                <a:lnTo>
                  <a:pt x="48" y="1066"/>
                </a:lnTo>
                <a:lnTo>
                  <a:pt x="48" y="1009"/>
                </a:lnTo>
                <a:lnTo>
                  <a:pt x="106" y="1009"/>
                </a:lnTo>
                <a:lnTo>
                  <a:pt x="106" y="1066"/>
                </a:lnTo>
                <a:close/>
                <a:moveTo>
                  <a:pt x="106" y="949"/>
                </a:moveTo>
                <a:lnTo>
                  <a:pt x="48" y="949"/>
                </a:lnTo>
                <a:lnTo>
                  <a:pt x="48" y="891"/>
                </a:lnTo>
                <a:lnTo>
                  <a:pt x="106" y="891"/>
                </a:lnTo>
                <a:lnTo>
                  <a:pt x="106" y="949"/>
                </a:lnTo>
                <a:close/>
                <a:moveTo>
                  <a:pt x="106" y="829"/>
                </a:moveTo>
                <a:lnTo>
                  <a:pt x="48" y="829"/>
                </a:lnTo>
                <a:lnTo>
                  <a:pt x="48" y="771"/>
                </a:lnTo>
                <a:lnTo>
                  <a:pt x="106" y="771"/>
                </a:lnTo>
                <a:lnTo>
                  <a:pt x="106" y="829"/>
                </a:lnTo>
                <a:close/>
                <a:moveTo>
                  <a:pt x="106" y="711"/>
                </a:moveTo>
                <a:lnTo>
                  <a:pt x="48" y="711"/>
                </a:lnTo>
                <a:lnTo>
                  <a:pt x="48" y="653"/>
                </a:lnTo>
                <a:lnTo>
                  <a:pt x="106" y="653"/>
                </a:lnTo>
                <a:lnTo>
                  <a:pt x="106" y="711"/>
                </a:lnTo>
                <a:close/>
                <a:moveTo>
                  <a:pt x="106" y="593"/>
                </a:moveTo>
                <a:lnTo>
                  <a:pt x="48" y="593"/>
                </a:lnTo>
                <a:lnTo>
                  <a:pt x="48" y="536"/>
                </a:lnTo>
                <a:lnTo>
                  <a:pt x="106" y="536"/>
                </a:lnTo>
                <a:lnTo>
                  <a:pt x="106" y="593"/>
                </a:lnTo>
                <a:close/>
                <a:moveTo>
                  <a:pt x="106" y="473"/>
                </a:moveTo>
                <a:lnTo>
                  <a:pt x="48" y="473"/>
                </a:lnTo>
                <a:lnTo>
                  <a:pt x="48" y="416"/>
                </a:lnTo>
                <a:lnTo>
                  <a:pt x="106" y="416"/>
                </a:lnTo>
                <a:lnTo>
                  <a:pt x="106" y="473"/>
                </a:lnTo>
                <a:close/>
                <a:moveTo>
                  <a:pt x="197" y="949"/>
                </a:moveTo>
                <a:lnTo>
                  <a:pt x="139" y="949"/>
                </a:lnTo>
                <a:lnTo>
                  <a:pt x="139" y="891"/>
                </a:lnTo>
                <a:lnTo>
                  <a:pt x="197" y="891"/>
                </a:lnTo>
                <a:lnTo>
                  <a:pt x="197" y="949"/>
                </a:lnTo>
                <a:close/>
                <a:moveTo>
                  <a:pt x="197" y="829"/>
                </a:moveTo>
                <a:lnTo>
                  <a:pt x="139" y="829"/>
                </a:lnTo>
                <a:lnTo>
                  <a:pt x="139" y="771"/>
                </a:lnTo>
                <a:lnTo>
                  <a:pt x="197" y="771"/>
                </a:lnTo>
                <a:lnTo>
                  <a:pt x="197" y="829"/>
                </a:lnTo>
                <a:close/>
                <a:moveTo>
                  <a:pt x="197" y="593"/>
                </a:moveTo>
                <a:lnTo>
                  <a:pt x="139" y="593"/>
                </a:lnTo>
                <a:lnTo>
                  <a:pt x="139" y="536"/>
                </a:lnTo>
                <a:lnTo>
                  <a:pt x="197" y="536"/>
                </a:lnTo>
                <a:lnTo>
                  <a:pt x="197" y="593"/>
                </a:lnTo>
                <a:close/>
                <a:moveTo>
                  <a:pt x="197" y="473"/>
                </a:moveTo>
                <a:lnTo>
                  <a:pt x="139" y="473"/>
                </a:lnTo>
                <a:lnTo>
                  <a:pt x="139" y="416"/>
                </a:lnTo>
                <a:lnTo>
                  <a:pt x="197" y="416"/>
                </a:lnTo>
                <a:lnTo>
                  <a:pt x="197" y="473"/>
                </a:lnTo>
                <a:close/>
                <a:moveTo>
                  <a:pt x="197" y="356"/>
                </a:moveTo>
                <a:lnTo>
                  <a:pt x="139" y="356"/>
                </a:lnTo>
                <a:lnTo>
                  <a:pt x="139" y="298"/>
                </a:lnTo>
                <a:lnTo>
                  <a:pt x="197" y="298"/>
                </a:lnTo>
                <a:lnTo>
                  <a:pt x="197" y="356"/>
                </a:lnTo>
                <a:close/>
                <a:moveTo>
                  <a:pt x="288" y="1066"/>
                </a:moveTo>
                <a:lnTo>
                  <a:pt x="230" y="1066"/>
                </a:lnTo>
                <a:lnTo>
                  <a:pt x="230" y="1009"/>
                </a:lnTo>
                <a:lnTo>
                  <a:pt x="288" y="1009"/>
                </a:lnTo>
                <a:lnTo>
                  <a:pt x="288" y="1066"/>
                </a:lnTo>
                <a:close/>
                <a:moveTo>
                  <a:pt x="288" y="949"/>
                </a:moveTo>
                <a:lnTo>
                  <a:pt x="230" y="949"/>
                </a:lnTo>
                <a:lnTo>
                  <a:pt x="230" y="891"/>
                </a:lnTo>
                <a:lnTo>
                  <a:pt x="288" y="891"/>
                </a:lnTo>
                <a:lnTo>
                  <a:pt x="288" y="949"/>
                </a:lnTo>
                <a:close/>
                <a:moveTo>
                  <a:pt x="288" y="711"/>
                </a:moveTo>
                <a:lnTo>
                  <a:pt x="230" y="711"/>
                </a:lnTo>
                <a:lnTo>
                  <a:pt x="230" y="653"/>
                </a:lnTo>
                <a:lnTo>
                  <a:pt x="288" y="653"/>
                </a:lnTo>
                <a:lnTo>
                  <a:pt x="288" y="711"/>
                </a:lnTo>
                <a:close/>
                <a:moveTo>
                  <a:pt x="288" y="593"/>
                </a:moveTo>
                <a:lnTo>
                  <a:pt x="230" y="593"/>
                </a:lnTo>
                <a:lnTo>
                  <a:pt x="230" y="536"/>
                </a:lnTo>
                <a:lnTo>
                  <a:pt x="288" y="536"/>
                </a:lnTo>
                <a:lnTo>
                  <a:pt x="288" y="593"/>
                </a:lnTo>
                <a:close/>
                <a:moveTo>
                  <a:pt x="288" y="473"/>
                </a:moveTo>
                <a:lnTo>
                  <a:pt x="230" y="473"/>
                </a:lnTo>
                <a:lnTo>
                  <a:pt x="230" y="416"/>
                </a:lnTo>
                <a:lnTo>
                  <a:pt x="288" y="416"/>
                </a:lnTo>
                <a:lnTo>
                  <a:pt x="288" y="473"/>
                </a:lnTo>
                <a:close/>
                <a:moveTo>
                  <a:pt x="288" y="356"/>
                </a:moveTo>
                <a:lnTo>
                  <a:pt x="230" y="356"/>
                </a:lnTo>
                <a:lnTo>
                  <a:pt x="230" y="298"/>
                </a:lnTo>
                <a:lnTo>
                  <a:pt x="288" y="298"/>
                </a:lnTo>
                <a:lnTo>
                  <a:pt x="288" y="356"/>
                </a:lnTo>
                <a:close/>
                <a:moveTo>
                  <a:pt x="379" y="1066"/>
                </a:moveTo>
                <a:lnTo>
                  <a:pt x="322" y="1066"/>
                </a:lnTo>
                <a:lnTo>
                  <a:pt x="322" y="1009"/>
                </a:lnTo>
                <a:lnTo>
                  <a:pt x="379" y="1009"/>
                </a:lnTo>
                <a:lnTo>
                  <a:pt x="379" y="1066"/>
                </a:lnTo>
                <a:close/>
                <a:moveTo>
                  <a:pt x="379" y="949"/>
                </a:moveTo>
                <a:lnTo>
                  <a:pt x="322" y="949"/>
                </a:lnTo>
                <a:lnTo>
                  <a:pt x="322" y="891"/>
                </a:lnTo>
                <a:lnTo>
                  <a:pt x="379" y="891"/>
                </a:lnTo>
                <a:lnTo>
                  <a:pt x="379" y="949"/>
                </a:lnTo>
                <a:close/>
                <a:moveTo>
                  <a:pt x="379" y="829"/>
                </a:moveTo>
                <a:lnTo>
                  <a:pt x="322" y="829"/>
                </a:lnTo>
                <a:lnTo>
                  <a:pt x="322" y="771"/>
                </a:lnTo>
                <a:lnTo>
                  <a:pt x="379" y="771"/>
                </a:lnTo>
                <a:lnTo>
                  <a:pt x="379" y="829"/>
                </a:lnTo>
                <a:close/>
                <a:moveTo>
                  <a:pt x="379" y="711"/>
                </a:moveTo>
                <a:lnTo>
                  <a:pt x="322" y="711"/>
                </a:lnTo>
                <a:lnTo>
                  <a:pt x="322" y="653"/>
                </a:lnTo>
                <a:lnTo>
                  <a:pt x="379" y="653"/>
                </a:lnTo>
                <a:lnTo>
                  <a:pt x="379" y="711"/>
                </a:lnTo>
                <a:close/>
                <a:moveTo>
                  <a:pt x="379" y="473"/>
                </a:moveTo>
                <a:lnTo>
                  <a:pt x="322" y="473"/>
                </a:lnTo>
                <a:lnTo>
                  <a:pt x="322" y="416"/>
                </a:lnTo>
                <a:lnTo>
                  <a:pt x="379" y="416"/>
                </a:lnTo>
                <a:lnTo>
                  <a:pt x="379" y="473"/>
                </a:lnTo>
                <a:close/>
              </a:path>
            </a:pathLst>
          </a:custGeom>
          <a:solidFill>
            <a:schemeClr val="accent6">
              <a:lumMod val="40000"/>
              <a:lumOff val="60000"/>
            </a:schemeClr>
          </a:solidFill>
          <a:ln>
            <a:noFill/>
          </a:ln>
        </p:spPr>
        <p:txBody>
          <a:bodyPr/>
          <a:lstStyle/>
          <a:p>
            <a:endParaRPr lang="ru-RU"/>
          </a:p>
        </p:txBody>
      </p:sp>
      <p:sp>
        <p:nvSpPr>
          <p:cNvPr id="19" name="Freeform 50"/>
          <p:cNvSpPr>
            <a:spLocks noEditPoints="1"/>
          </p:cNvSpPr>
          <p:nvPr/>
        </p:nvSpPr>
        <p:spPr bwMode="auto">
          <a:xfrm>
            <a:off x="6384925" y="3179763"/>
            <a:ext cx="677863" cy="1631950"/>
          </a:xfrm>
          <a:custGeom>
            <a:avLst/>
            <a:gdLst>
              <a:gd name="T0" fmla="*/ 574675 w 427"/>
              <a:gd name="T1" fmla="*/ 285750 h 1028"/>
              <a:gd name="T2" fmla="*/ 574675 w 427"/>
              <a:gd name="T3" fmla="*/ 0 h 1028"/>
              <a:gd name="T4" fmla="*/ 103188 w 427"/>
              <a:gd name="T5" fmla="*/ 149225 h 1028"/>
              <a:gd name="T6" fmla="*/ 103188 w 427"/>
              <a:gd name="T7" fmla="*/ 285750 h 1028"/>
              <a:gd name="T8" fmla="*/ 0 w 427"/>
              <a:gd name="T9" fmla="*/ 285750 h 1028"/>
              <a:gd name="T10" fmla="*/ 0 w 427"/>
              <a:gd name="T11" fmla="*/ 1631950 h 1028"/>
              <a:gd name="T12" fmla="*/ 677863 w 427"/>
              <a:gd name="T13" fmla="*/ 1631950 h 1028"/>
              <a:gd name="T14" fmla="*/ 677863 w 427"/>
              <a:gd name="T15" fmla="*/ 285750 h 1028"/>
              <a:gd name="T16" fmla="*/ 574675 w 427"/>
              <a:gd name="T17" fmla="*/ 285750 h 1028"/>
              <a:gd name="T18" fmla="*/ 266700 w 427"/>
              <a:gd name="T19" fmla="*/ 1147763 h 1028"/>
              <a:gd name="T20" fmla="*/ 125413 w 427"/>
              <a:gd name="T21" fmla="*/ 1147763 h 1028"/>
              <a:gd name="T22" fmla="*/ 125413 w 427"/>
              <a:gd name="T23" fmla="*/ 1009650 h 1028"/>
              <a:gd name="T24" fmla="*/ 266700 w 427"/>
              <a:gd name="T25" fmla="*/ 1009650 h 1028"/>
              <a:gd name="T26" fmla="*/ 266700 w 427"/>
              <a:gd name="T27" fmla="*/ 1147763 h 1028"/>
              <a:gd name="T28" fmla="*/ 266700 w 427"/>
              <a:gd name="T29" fmla="*/ 868363 h 1028"/>
              <a:gd name="T30" fmla="*/ 125413 w 427"/>
              <a:gd name="T31" fmla="*/ 868363 h 1028"/>
              <a:gd name="T32" fmla="*/ 125413 w 427"/>
              <a:gd name="T33" fmla="*/ 731838 h 1028"/>
              <a:gd name="T34" fmla="*/ 266700 w 427"/>
              <a:gd name="T35" fmla="*/ 731838 h 1028"/>
              <a:gd name="T36" fmla="*/ 266700 w 427"/>
              <a:gd name="T37" fmla="*/ 868363 h 1028"/>
              <a:gd name="T38" fmla="*/ 266700 w 427"/>
              <a:gd name="T39" fmla="*/ 590550 h 1028"/>
              <a:gd name="T40" fmla="*/ 125413 w 427"/>
              <a:gd name="T41" fmla="*/ 590550 h 1028"/>
              <a:gd name="T42" fmla="*/ 125413 w 427"/>
              <a:gd name="T43" fmla="*/ 454025 h 1028"/>
              <a:gd name="T44" fmla="*/ 266700 w 427"/>
              <a:gd name="T45" fmla="*/ 454025 h 1028"/>
              <a:gd name="T46" fmla="*/ 266700 w 427"/>
              <a:gd name="T47" fmla="*/ 590550 h 1028"/>
              <a:gd name="T48" fmla="*/ 552450 w 427"/>
              <a:gd name="T49" fmla="*/ 1147763 h 1028"/>
              <a:gd name="T50" fmla="*/ 415925 w 427"/>
              <a:gd name="T51" fmla="*/ 1147763 h 1028"/>
              <a:gd name="T52" fmla="*/ 415925 w 427"/>
              <a:gd name="T53" fmla="*/ 1009650 h 1028"/>
              <a:gd name="T54" fmla="*/ 552450 w 427"/>
              <a:gd name="T55" fmla="*/ 1009650 h 1028"/>
              <a:gd name="T56" fmla="*/ 552450 w 427"/>
              <a:gd name="T57" fmla="*/ 1147763 h 1028"/>
              <a:gd name="T58" fmla="*/ 552450 w 427"/>
              <a:gd name="T59" fmla="*/ 868363 h 1028"/>
              <a:gd name="T60" fmla="*/ 415925 w 427"/>
              <a:gd name="T61" fmla="*/ 868363 h 1028"/>
              <a:gd name="T62" fmla="*/ 415925 w 427"/>
              <a:gd name="T63" fmla="*/ 731838 h 1028"/>
              <a:gd name="T64" fmla="*/ 552450 w 427"/>
              <a:gd name="T65" fmla="*/ 731838 h 1028"/>
              <a:gd name="T66" fmla="*/ 552450 w 427"/>
              <a:gd name="T67" fmla="*/ 868363 h 1028"/>
              <a:gd name="T68" fmla="*/ 552450 w 427"/>
              <a:gd name="T69" fmla="*/ 590550 h 1028"/>
              <a:gd name="T70" fmla="*/ 415925 w 427"/>
              <a:gd name="T71" fmla="*/ 590550 h 1028"/>
              <a:gd name="T72" fmla="*/ 415925 w 427"/>
              <a:gd name="T73" fmla="*/ 454025 h 1028"/>
              <a:gd name="T74" fmla="*/ 552450 w 427"/>
              <a:gd name="T75" fmla="*/ 454025 h 1028"/>
              <a:gd name="T76" fmla="*/ 552450 w 427"/>
              <a:gd name="T77" fmla="*/ 590550 h 10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27" h="1028">
                <a:moveTo>
                  <a:pt x="362" y="180"/>
                </a:moveTo>
                <a:lnTo>
                  <a:pt x="362" y="0"/>
                </a:lnTo>
                <a:lnTo>
                  <a:pt x="65" y="94"/>
                </a:lnTo>
                <a:lnTo>
                  <a:pt x="65" y="180"/>
                </a:lnTo>
                <a:lnTo>
                  <a:pt x="0" y="180"/>
                </a:lnTo>
                <a:lnTo>
                  <a:pt x="0" y="1028"/>
                </a:lnTo>
                <a:lnTo>
                  <a:pt x="427" y="1028"/>
                </a:lnTo>
                <a:lnTo>
                  <a:pt x="427" y="180"/>
                </a:lnTo>
                <a:lnTo>
                  <a:pt x="362" y="180"/>
                </a:lnTo>
                <a:close/>
                <a:moveTo>
                  <a:pt x="168" y="723"/>
                </a:moveTo>
                <a:lnTo>
                  <a:pt x="79" y="723"/>
                </a:lnTo>
                <a:lnTo>
                  <a:pt x="79" y="636"/>
                </a:lnTo>
                <a:lnTo>
                  <a:pt x="168" y="636"/>
                </a:lnTo>
                <a:lnTo>
                  <a:pt x="168" y="723"/>
                </a:lnTo>
                <a:close/>
                <a:moveTo>
                  <a:pt x="168" y="547"/>
                </a:moveTo>
                <a:lnTo>
                  <a:pt x="79" y="547"/>
                </a:lnTo>
                <a:lnTo>
                  <a:pt x="79" y="461"/>
                </a:lnTo>
                <a:lnTo>
                  <a:pt x="168" y="461"/>
                </a:lnTo>
                <a:lnTo>
                  <a:pt x="168" y="547"/>
                </a:lnTo>
                <a:close/>
                <a:moveTo>
                  <a:pt x="168" y="372"/>
                </a:moveTo>
                <a:lnTo>
                  <a:pt x="79" y="372"/>
                </a:lnTo>
                <a:lnTo>
                  <a:pt x="79" y="286"/>
                </a:lnTo>
                <a:lnTo>
                  <a:pt x="168" y="286"/>
                </a:lnTo>
                <a:lnTo>
                  <a:pt x="168" y="372"/>
                </a:lnTo>
                <a:close/>
                <a:moveTo>
                  <a:pt x="348" y="723"/>
                </a:moveTo>
                <a:lnTo>
                  <a:pt x="262" y="723"/>
                </a:lnTo>
                <a:lnTo>
                  <a:pt x="262" y="636"/>
                </a:lnTo>
                <a:lnTo>
                  <a:pt x="348" y="636"/>
                </a:lnTo>
                <a:lnTo>
                  <a:pt x="348" y="723"/>
                </a:lnTo>
                <a:close/>
                <a:moveTo>
                  <a:pt x="348" y="547"/>
                </a:moveTo>
                <a:lnTo>
                  <a:pt x="262" y="547"/>
                </a:lnTo>
                <a:lnTo>
                  <a:pt x="262" y="461"/>
                </a:lnTo>
                <a:lnTo>
                  <a:pt x="348" y="461"/>
                </a:lnTo>
                <a:lnTo>
                  <a:pt x="348" y="547"/>
                </a:lnTo>
                <a:close/>
                <a:moveTo>
                  <a:pt x="348" y="372"/>
                </a:moveTo>
                <a:lnTo>
                  <a:pt x="262" y="372"/>
                </a:lnTo>
                <a:lnTo>
                  <a:pt x="262" y="286"/>
                </a:lnTo>
                <a:lnTo>
                  <a:pt x="348" y="286"/>
                </a:lnTo>
                <a:lnTo>
                  <a:pt x="348" y="372"/>
                </a:lnTo>
                <a:close/>
              </a:path>
            </a:pathLst>
          </a:custGeom>
          <a:solidFill>
            <a:schemeClr val="accent6">
              <a:lumMod val="40000"/>
              <a:lumOff val="60000"/>
            </a:schemeClr>
          </a:solidFill>
          <a:ln>
            <a:noFill/>
          </a:ln>
        </p:spPr>
        <p:txBody>
          <a:bodyPr/>
          <a:lstStyle/>
          <a:p>
            <a:endParaRPr lang="ru-RU"/>
          </a:p>
        </p:txBody>
      </p:sp>
      <p:sp>
        <p:nvSpPr>
          <p:cNvPr id="20" name="Freeform 51"/>
          <p:cNvSpPr>
            <a:spLocks noEditPoints="1"/>
          </p:cNvSpPr>
          <p:nvPr/>
        </p:nvSpPr>
        <p:spPr bwMode="auto">
          <a:xfrm>
            <a:off x="3175" y="4227513"/>
            <a:ext cx="12185650" cy="2633662"/>
          </a:xfrm>
          <a:custGeom>
            <a:avLst/>
            <a:gdLst>
              <a:gd name="T0" fmla="*/ 11736304 w 3200"/>
              <a:gd name="T1" fmla="*/ 331590 h 691"/>
              <a:gd name="T2" fmla="*/ 11168910 w 3200"/>
              <a:gd name="T3" fmla="*/ 255362 h 691"/>
              <a:gd name="T4" fmla="*/ 10837612 w 3200"/>
              <a:gd name="T5" fmla="*/ 148644 h 691"/>
              <a:gd name="T6" fmla="*/ 10411115 w 3200"/>
              <a:gd name="T7" fmla="*/ 95284 h 691"/>
              <a:gd name="T8" fmla="*/ 9858952 w 3200"/>
              <a:gd name="T9" fmla="*/ 392572 h 691"/>
              <a:gd name="T10" fmla="*/ 9668552 w 3200"/>
              <a:gd name="T11" fmla="*/ 266796 h 691"/>
              <a:gd name="T12" fmla="*/ 8918373 w 3200"/>
              <a:gd name="T13" fmla="*/ 331590 h 691"/>
              <a:gd name="T14" fmla="*/ 8293858 w 3200"/>
              <a:gd name="T15" fmla="*/ 202003 h 691"/>
              <a:gd name="T16" fmla="*/ 7859744 w 3200"/>
              <a:gd name="T17" fmla="*/ 384949 h 691"/>
              <a:gd name="T18" fmla="*/ 7109565 w 3200"/>
              <a:gd name="T19" fmla="*/ 320156 h 691"/>
              <a:gd name="T20" fmla="*/ 6625947 w 3200"/>
              <a:gd name="T21" fmla="*/ 362081 h 691"/>
              <a:gd name="T22" fmla="*/ 6096633 w 3200"/>
              <a:gd name="T23" fmla="*/ 434497 h 691"/>
              <a:gd name="T24" fmla="*/ 5613015 w 3200"/>
              <a:gd name="T25" fmla="*/ 228683 h 691"/>
              <a:gd name="T26" fmla="*/ 5003733 w 3200"/>
              <a:gd name="T27" fmla="*/ 91473 h 691"/>
              <a:gd name="T28" fmla="*/ 4744787 w 3200"/>
              <a:gd name="T29" fmla="*/ 480234 h 691"/>
              <a:gd name="T30" fmla="*/ 4154545 w 3200"/>
              <a:gd name="T31" fmla="*/ 388761 h 691"/>
              <a:gd name="T32" fmla="*/ 3735663 w 3200"/>
              <a:gd name="T33" fmla="*/ 346835 h 691"/>
              <a:gd name="T34" fmla="*/ 3088301 w 3200"/>
              <a:gd name="T35" fmla="*/ 480234 h 691"/>
              <a:gd name="T36" fmla="*/ 2680843 w 3200"/>
              <a:gd name="T37" fmla="*/ 232494 h 691"/>
              <a:gd name="T38" fmla="*/ 2429514 w 3200"/>
              <a:gd name="T39" fmla="*/ 190569 h 691"/>
              <a:gd name="T40" fmla="*/ 1858312 w 3200"/>
              <a:gd name="T41" fmla="*/ 339213 h 691"/>
              <a:gd name="T42" fmla="*/ 1580326 w 3200"/>
              <a:gd name="T43" fmla="*/ 255362 h 691"/>
              <a:gd name="T44" fmla="*/ 868228 w 3200"/>
              <a:gd name="T45" fmla="*/ 525970 h 691"/>
              <a:gd name="T46" fmla="*/ 498850 w 3200"/>
              <a:gd name="T47" fmla="*/ 537404 h 691"/>
              <a:gd name="T48" fmla="*/ 7715040 w 3200"/>
              <a:gd name="T49" fmla="*/ 537404 h 691"/>
              <a:gd name="T50" fmla="*/ 8350978 w 3200"/>
              <a:gd name="T51" fmla="*/ 472611 h 691"/>
              <a:gd name="T52" fmla="*/ 8050145 w 3200"/>
              <a:gd name="T53" fmla="*/ 506913 h 691"/>
              <a:gd name="T54" fmla="*/ 9885609 w 3200"/>
              <a:gd name="T55" fmla="*/ 518347 h 691"/>
              <a:gd name="T56" fmla="*/ 10521547 w 3200"/>
              <a:gd name="T57" fmla="*/ 518347 h 691"/>
              <a:gd name="T58" fmla="*/ 11641104 w 3200"/>
              <a:gd name="T59" fmla="*/ 499290 h 691"/>
              <a:gd name="T60" fmla="*/ 11100366 w 3200"/>
              <a:gd name="T61" fmla="*/ 529782 h 691"/>
              <a:gd name="T62" fmla="*/ 11713456 w 3200"/>
              <a:gd name="T63" fmla="*/ 365892 h 691"/>
              <a:gd name="T64" fmla="*/ 11325038 w 3200"/>
              <a:gd name="T65" fmla="*/ 358270 h 691"/>
              <a:gd name="T66" fmla="*/ 10814764 w 3200"/>
              <a:gd name="T67" fmla="*/ 480234 h 691"/>
              <a:gd name="T68" fmla="*/ 10266410 w 3200"/>
              <a:gd name="T69" fmla="*/ 350647 h 691"/>
              <a:gd name="T70" fmla="*/ 10076009 w 3200"/>
              <a:gd name="T71" fmla="*/ 506913 h 691"/>
              <a:gd name="T72" fmla="*/ 9874185 w 3200"/>
              <a:gd name="T73" fmla="*/ 499290 h 691"/>
              <a:gd name="T74" fmla="*/ 9497191 w 3200"/>
              <a:gd name="T75" fmla="*/ 396383 h 691"/>
              <a:gd name="T76" fmla="*/ 8956453 w 3200"/>
              <a:gd name="T77" fmla="*/ 377326 h 691"/>
              <a:gd name="T78" fmla="*/ 8587075 w 3200"/>
              <a:gd name="T79" fmla="*/ 411629 h 691"/>
              <a:gd name="T80" fmla="*/ 8225314 w 3200"/>
              <a:gd name="T81" fmla="*/ 289665 h 691"/>
              <a:gd name="T82" fmla="*/ 7863552 w 3200"/>
              <a:gd name="T83" fmla="*/ 404006 h 691"/>
              <a:gd name="T84" fmla="*/ 7098141 w 3200"/>
              <a:gd name="T85" fmla="*/ 327778 h 691"/>
              <a:gd name="T86" fmla="*/ 7128605 w 3200"/>
              <a:gd name="T87" fmla="*/ 537404 h 691"/>
              <a:gd name="T88" fmla="*/ 3777552 w 3200"/>
              <a:gd name="T89" fmla="*/ 537404 h 691"/>
              <a:gd name="T90" fmla="*/ 3983184 w 3200"/>
              <a:gd name="T91" fmla="*/ 468799 h 691"/>
              <a:gd name="T92" fmla="*/ 5605399 w 3200"/>
              <a:gd name="T93" fmla="*/ 518347 h 691"/>
              <a:gd name="T94" fmla="*/ 6549787 w 3200"/>
              <a:gd name="T95" fmla="*/ 537404 h 691"/>
              <a:gd name="T96" fmla="*/ 6656411 w 3200"/>
              <a:gd name="T97" fmla="*/ 487856 h 691"/>
              <a:gd name="T98" fmla="*/ 5951928 w 3200"/>
              <a:gd name="T99" fmla="*/ 487856 h 691"/>
              <a:gd name="T100" fmla="*/ 5609207 w 3200"/>
              <a:gd name="T101" fmla="*/ 339213 h 691"/>
              <a:gd name="T102" fmla="*/ 5216981 w 3200"/>
              <a:gd name="T103" fmla="*/ 510725 h 691"/>
              <a:gd name="T104" fmla="*/ 4398258 w 3200"/>
              <a:gd name="T105" fmla="*/ 503102 h 691"/>
              <a:gd name="T106" fmla="*/ 4165969 w 3200"/>
              <a:gd name="T107" fmla="*/ 407817 h 691"/>
              <a:gd name="T108" fmla="*/ 3964144 w 3200"/>
              <a:gd name="T109" fmla="*/ 224871 h 691"/>
              <a:gd name="T110" fmla="*/ 2303849 w 3200"/>
              <a:gd name="T111" fmla="*/ 484045 h 691"/>
              <a:gd name="T112" fmla="*/ 2650379 w 3200"/>
              <a:gd name="T113" fmla="*/ 487856 h 691"/>
              <a:gd name="T114" fmla="*/ 2696075 w 3200"/>
              <a:gd name="T115" fmla="*/ 266796 h 691"/>
              <a:gd name="T116" fmla="*/ 2265769 w 3200"/>
              <a:gd name="T117" fmla="*/ 339213 h 691"/>
              <a:gd name="T118" fmla="*/ 1846888 w 3200"/>
              <a:gd name="T119" fmla="*/ 419252 h 691"/>
              <a:gd name="T120" fmla="*/ 1382310 w 3200"/>
              <a:gd name="T121" fmla="*/ 537404 h 691"/>
              <a:gd name="T122" fmla="*/ 906308 w 3200"/>
              <a:gd name="T123" fmla="*/ 537404 h 6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200" h="691">
                <a:moveTo>
                  <a:pt x="3146" y="141"/>
                </a:moveTo>
                <a:cubicBezTo>
                  <a:pt x="3153" y="128"/>
                  <a:pt x="3166" y="115"/>
                  <a:pt x="3185" y="99"/>
                </a:cubicBezTo>
                <a:cubicBezTo>
                  <a:pt x="3164" y="107"/>
                  <a:pt x="3145" y="123"/>
                  <a:pt x="3131" y="141"/>
                </a:cubicBezTo>
                <a:cubicBezTo>
                  <a:pt x="3121" y="141"/>
                  <a:pt x="3121" y="141"/>
                  <a:pt x="3121" y="141"/>
                </a:cubicBezTo>
                <a:cubicBezTo>
                  <a:pt x="3133" y="102"/>
                  <a:pt x="3176" y="76"/>
                  <a:pt x="3176" y="76"/>
                </a:cubicBezTo>
                <a:cubicBezTo>
                  <a:pt x="3146" y="89"/>
                  <a:pt x="3121" y="110"/>
                  <a:pt x="3103" y="131"/>
                </a:cubicBezTo>
                <a:cubicBezTo>
                  <a:pt x="3101" y="127"/>
                  <a:pt x="3100" y="123"/>
                  <a:pt x="3098" y="119"/>
                </a:cubicBezTo>
                <a:cubicBezTo>
                  <a:pt x="3099" y="119"/>
                  <a:pt x="3100" y="118"/>
                  <a:pt x="3101" y="118"/>
                </a:cubicBezTo>
                <a:cubicBezTo>
                  <a:pt x="3100" y="118"/>
                  <a:pt x="3099" y="118"/>
                  <a:pt x="3098" y="118"/>
                </a:cubicBezTo>
                <a:cubicBezTo>
                  <a:pt x="3094" y="109"/>
                  <a:pt x="3089" y="99"/>
                  <a:pt x="3084" y="91"/>
                </a:cubicBezTo>
                <a:cubicBezTo>
                  <a:pt x="3089" y="87"/>
                  <a:pt x="3095" y="84"/>
                  <a:pt x="3101" y="80"/>
                </a:cubicBezTo>
                <a:cubicBezTo>
                  <a:pt x="3095" y="82"/>
                  <a:pt x="3088" y="84"/>
                  <a:pt x="3082" y="87"/>
                </a:cubicBezTo>
                <a:cubicBezTo>
                  <a:pt x="3074" y="73"/>
                  <a:pt x="3065" y="62"/>
                  <a:pt x="3055" y="54"/>
                </a:cubicBezTo>
                <a:cubicBezTo>
                  <a:pt x="3063" y="65"/>
                  <a:pt x="3069" y="77"/>
                  <a:pt x="3074" y="90"/>
                </a:cubicBezTo>
                <a:cubicBezTo>
                  <a:pt x="3068" y="93"/>
                  <a:pt x="3062" y="97"/>
                  <a:pt x="3056" y="101"/>
                </a:cubicBezTo>
                <a:cubicBezTo>
                  <a:pt x="3038" y="86"/>
                  <a:pt x="3018" y="72"/>
                  <a:pt x="2994" y="62"/>
                </a:cubicBezTo>
                <a:cubicBezTo>
                  <a:pt x="2994" y="62"/>
                  <a:pt x="2998" y="64"/>
                  <a:pt x="3005" y="69"/>
                </a:cubicBezTo>
                <a:cubicBezTo>
                  <a:pt x="3002" y="70"/>
                  <a:pt x="3000" y="70"/>
                  <a:pt x="2998" y="71"/>
                </a:cubicBezTo>
                <a:cubicBezTo>
                  <a:pt x="2992" y="63"/>
                  <a:pt x="2986" y="56"/>
                  <a:pt x="2980" y="50"/>
                </a:cubicBezTo>
                <a:cubicBezTo>
                  <a:pt x="2985" y="57"/>
                  <a:pt x="2989" y="65"/>
                  <a:pt x="2992" y="73"/>
                </a:cubicBezTo>
                <a:cubicBezTo>
                  <a:pt x="2983" y="77"/>
                  <a:pt x="2975" y="82"/>
                  <a:pt x="2967" y="88"/>
                </a:cubicBezTo>
                <a:cubicBezTo>
                  <a:pt x="2957" y="80"/>
                  <a:pt x="2946" y="73"/>
                  <a:pt x="2934" y="67"/>
                </a:cubicBezTo>
                <a:cubicBezTo>
                  <a:pt x="2936" y="65"/>
                  <a:pt x="2937" y="63"/>
                  <a:pt x="2938" y="61"/>
                </a:cubicBezTo>
                <a:cubicBezTo>
                  <a:pt x="2936" y="62"/>
                  <a:pt x="2934" y="64"/>
                  <a:pt x="2933" y="67"/>
                </a:cubicBezTo>
                <a:cubicBezTo>
                  <a:pt x="2925" y="63"/>
                  <a:pt x="2917" y="60"/>
                  <a:pt x="2909" y="58"/>
                </a:cubicBezTo>
                <a:cubicBezTo>
                  <a:pt x="2916" y="63"/>
                  <a:pt x="2923" y="67"/>
                  <a:pt x="2929" y="71"/>
                </a:cubicBezTo>
                <a:cubicBezTo>
                  <a:pt x="2916" y="90"/>
                  <a:pt x="2906" y="118"/>
                  <a:pt x="2900" y="141"/>
                </a:cubicBezTo>
                <a:cubicBezTo>
                  <a:pt x="2894" y="141"/>
                  <a:pt x="2894" y="141"/>
                  <a:pt x="2894" y="141"/>
                </a:cubicBezTo>
                <a:cubicBezTo>
                  <a:pt x="2888" y="134"/>
                  <a:pt x="2882" y="128"/>
                  <a:pt x="2875" y="122"/>
                </a:cubicBezTo>
                <a:cubicBezTo>
                  <a:pt x="2886" y="108"/>
                  <a:pt x="2896" y="102"/>
                  <a:pt x="2896" y="102"/>
                </a:cubicBezTo>
                <a:cubicBezTo>
                  <a:pt x="2884" y="104"/>
                  <a:pt x="2873" y="108"/>
                  <a:pt x="2863" y="112"/>
                </a:cubicBezTo>
                <a:cubicBezTo>
                  <a:pt x="2859" y="109"/>
                  <a:pt x="2855" y="106"/>
                  <a:pt x="2851" y="104"/>
                </a:cubicBezTo>
                <a:cubicBezTo>
                  <a:pt x="2872" y="69"/>
                  <a:pt x="2902" y="47"/>
                  <a:pt x="2902" y="47"/>
                </a:cubicBezTo>
                <a:cubicBezTo>
                  <a:pt x="2877" y="60"/>
                  <a:pt x="2856" y="78"/>
                  <a:pt x="2837" y="97"/>
                </a:cubicBezTo>
                <a:cubicBezTo>
                  <a:pt x="2833" y="95"/>
                  <a:pt x="2829" y="94"/>
                  <a:pt x="2824" y="93"/>
                </a:cubicBezTo>
                <a:cubicBezTo>
                  <a:pt x="2829" y="73"/>
                  <a:pt x="2836" y="55"/>
                  <a:pt x="2846" y="39"/>
                </a:cubicBezTo>
                <a:cubicBezTo>
                  <a:pt x="2827" y="57"/>
                  <a:pt x="2812" y="91"/>
                  <a:pt x="2801" y="123"/>
                </a:cubicBezTo>
                <a:cubicBezTo>
                  <a:pt x="2790" y="108"/>
                  <a:pt x="2776" y="92"/>
                  <a:pt x="2759" y="79"/>
                </a:cubicBezTo>
                <a:cubicBezTo>
                  <a:pt x="2772" y="65"/>
                  <a:pt x="2789" y="51"/>
                  <a:pt x="2814" y="34"/>
                </a:cubicBezTo>
                <a:cubicBezTo>
                  <a:pt x="2790" y="40"/>
                  <a:pt x="2767" y="55"/>
                  <a:pt x="2748" y="72"/>
                </a:cubicBezTo>
                <a:cubicBezTo>
                  <a:pt x="2743" y="69"/>
                  <a:pt x="2738" y="66"/>
                  <a:pt x="2733" y="63"/>
                </a:cubicBezTo>
                <a:cubicBezTo>
                  <a:pt x="2733" y="63"/>
                  <a:pt x="2738" y="67"/>
                  <a:pt x="2746" y="74"/>
                </a:cubicBezTo>
                <a:cubicBezTo>
                  <a:pt x="2740" y="79"/>
                  <a:pt x="2734" y="84"/>
                  <a:pt x="2729" y="90"/>
                </a:cubicBezTo>
                <a:cubicBezTo>
                  <a:pt x="2727" y="89"/>
                  <a:pt x="2726" y="88"/>
                  <a:pt x="2725" y="88"/>
                </a:cubicBezTo>
                <a:cubicBezTo>
                  <a:pt x="2726" y="89"/>
                  <a:pt x="2727" y="90"/>
                  <a:pt x="2728" y="91"/>
                </a:cubicBezTo>
                <a:cubicBezTo>
                  <a:pt x="2722" y="97"/>
                  <a:pt x="2716" y="104"/>
                  <a:pt x="2711" y="110"/>
                </a:cubicBezTo>
                <a:cubicBezTo>
                  <a:pt x="2710" y="110"/>
                  <a:pt x="2709" y="111"/>
                  <a:pt x="2708" y="112"/>
                </a:cubicBezTo>
                <a:cubicBezTo>
                  <a:pt x="2712" y="81"/>
                  <a:pt x="2719" y="48"/>
                  <a:pt x="2734" y="25"/>
                </a:cubicBezTo>
                <a:cubicBezTo>
                  <a:pt x="2719" y="38"/>
                  <a:pt x="2707" y="64"/>
                  <a:pt x="2698" y="89"/>
                </a:cubicBezTo>
                <a:cubicBezTo>
                  <a:pt x="2689" y="94"/>
                  <a:pt x="2680" y="100"/>
                  <a:pt x="2673" y="106"/>
                </a:cubicBezTo>
                <a:cubicBezTo>
                  <a:pt x="2652" y="86"/>
                  <a:pt x="2626" y="67"/>
                  <a:pt x="2599" y="61"/>
                </a:cubicBezTo>
                <a:cubicBezTo>
                  <a:pt x="2632" y="82"/>
                  <a:pt x="2650" y="99"/>
                  <a:pt x="2661" y="116"/>
                </a:cubicBezTo>
                <a:cubicBezTo>
                  <a:pt x="2658" y="119"/>
                  <a:pt x="2655" y="122"/>
                  <a:pt x="2653" y="125"/>
                </a:cubicBezTo>
                <a:cubicBezTo>
                  <a:pt x="2645" y="121"/>
                  <a:pt x="2637" y="117"/>
                  <a:pt x="2628" y="114"/>
                </a:cubicBezTo>
                <a:cubicBezTo>
                  <a:pt x="2625" y="105"/>
                  <a:pt x="2621" y="97"/>
                  <a:pt x="2616" y="89"/>
                </a:cubicBezTo>
                <a:cubicBezTo>
                  <a:pt x="2618" y="87"/>
                  <a:pt x="2621" y="86"/>
                  <a:pt x="2623" y="84"/>
                </a:cubicBezTo>
                <a:cubicBezTo>
                  <a:pt x="2620" y="85"/>
                  <a:pt x="2618" y="86"/>
                  <a:pt x="2615" y="87"/>
                </a:cubicBezTo>
                <a:cubicBezTo>
                  <a:pt x="2609" y="76"/>
                  <a:pt x="2601" y="66"/>
                  <a:pt x="2594" y="60"/>
                </a:cubicBezTo>
                <a:cubicBezTo>
                  <a:pt x="2600" y="69"/>
                  <a:pt x="2605" y="79"/>
                  <a:pt x="2609" y="90"/>
                </a:cubicBezTo>
                <a:cubicBezTo>
                  <a:pt x="2602" y="94"/>
                  <a:pt x="2595" y="98"/>
                  <a:pt x="2589" y="103"/>
                </a:cubicBezTo>
                <a:cubicBezTo>
                  <a:pt x="2573" y="90"/>
                  <a:pt x="2556" y="77"/>
                  <a:pt x="2536" y="67"/>
                </a:cubicBezTo>
                <a:cubicBezTo>
                  <a:pt x="2536" y="67"/>
                  <a:pt x="2560" y="84"/>
                  <a:pt x="2580" y="111"/>
                </a:cubicBezTo>
                <a:cubicBezTo>
                  <a:pt x="2575" y="116"/>
                  <a:pt x="2569" y="121"/>
                  <a:pt x="2564" y="126"/>
                </a:cubicBezTo>
                <a:cubicBezTo>
                  <a:pt x="2558" y="124"/>
                  <a:pt x="2550" y="122"/>
                  <a:pt x="2542" y="121"/>
                </a:cubicBezTo>
                <a:cubicBezTo>
                  <a:pt x="2542" y="121"/>
                  <a:pt x="2549" y="125"/>
                  <a:pt x="2558" y="134"/>
                </a:cubicBezTo>
                <a:cubicBezTo>
                  <a:pt x="2556" y="136"/>
                  <a:pt x="2554" y="138"/>
                  <a:pt x="2553" y="141"/>
                </a:cubicBezTo>
                <a:cubicBezTo>
                  <a:pt x="2535" y="141"/>
                  <a:pt x="2535" y="141"/>
                  <a:pt x="2535" y="141"/>
                </a:cubicBezTo>
                <a:cubicBezTo>
                  <a:pt x="2533" y="138"/>
                  <a:pt x="2531" y="134"/>
                  <a:pt x="2530" y="131"/>
                </a:cubicBezTo>
                <a:cubicBezTo>
                  <a:pt x="2532" y="130"/>
                  <a:pt x="2535" y="129"/>
                  <a:pt x="2539" y="128"/>
                </a:cubicBezTo>
                <a:cubicBezTo>
                  <a:pt x="2535" y="128"/>
                  <a:pt x="2531" y="128"/>
                  <a:pt x="2528" y="129"/>
                </a:cubicBezTo>
                <a:cubicBezTo>
                  <a:pt x="2521" y="117"/>
                  <a:pt x="2513" y="106"/>
                  <a:pt x="2504" y="95"/>
                </a:cubicBezTo>
                <a:cubicBezTo>
                  <a:pt x="2514" y="87"/>
                  <a:pt x="2525" y="79"/>
                  <a:pt x="2539" y="70"/>
                </a:cubicBezTo>
                <a:cubicBezTo>
                  <a:pt x="2524" y="74"/>
                  <a:pt x="2511" y="80"/>
                  <a:pt x="2498" y="88"/>
                </a:cubicBezTo>
                <a:cubicBezTo>
                  <a:pt x="2486" y="76"/>
                  <a:pt x="2473" y="65"/>
                  <a:pt x="2458" y="57"/>
                </a:cubicBezTo>
                <a:cubicBezTo>
                  <a:pt x="2464" y="53"/>
                  <a:pt x="2470" y="49"/>
                  <a:pt x="2476" y="45"/>
                </a:cubicBezTo>
                <a:cubicBezTo>
                  <a:pt x="2453" y="51"/>
                  <a:pt x="2430" y="63"/>
                  <a:pt x="2410" y="78"/>
                </a:cubicBezTo>
                <a:cubicBezTo>
                  <a:pt x="2401" y="56"/>
                  <a:pt x="2390" y="36"/>
                  <a:pt x="2377" y="25"/>
                </a:cubicBezTo>
                <a:cubicBezTo>
                  <a:pt x="2388" y="42"/>
                  <a:pt x="2395" y="63"/>
                  <a:pt x="2400" y="85"/>
                </a:cubicBezTo>
                <a:cubicBezTo>
                  <a:pt x="2393" y="91"/>
                  <a:pt x="2387" y="97"/>
                  <a:pt x="2380" y="103"/>
                </a:cubicBezTo>
                <a:cubicBezTo>
                  <a:pt x="2373" y="95"/>
                  <a:pt x="2365" y="87"/>
                  <a:pt x="2357" y="80"/>
                </a:cubicBezTo>
                <a:cubicBezTo>
                  <a:pt x="2362" y="63"/>
                  <a:pt x="2369" y="47"/>
                  <a:pt x="2378" y="34"/>
                </a:cubicBezTo>
                <a:cubicBezTo>
                  <a:pt x="2367" y="43"/>
                  <a:pt x="2357" y="57"/>
                  <a:pt x="2349" y="73"/>
                </a:cubicBezTo>
                <a:cubicBezTo>
                  <a:pt x="2328" y="57"/>
                  <a:pt x="2305" y="43"/>
                  <a:pt x="2281" y="37"/>
                </a:cubicBezTo>
                <a:cubicBezTo>
                  <a:pt x="2308" y="55"/>
                  <a:pt x="2327" y="72"/>
                  <a:pt x="2342" y="87"/>
                </a:cubicBezTo>
                <a:cubicBezTo>
                  <a:pt x="2334" y="105"/>
                  <a:pt x="2328" y="124"/>
                  <a:pt x="2323" y="141"/>
                </a:cubicBezTo>
                <a:cubicBezTo>
                  <a:pt x="2311" y="141"/>
                  <a:pt x="2311" y="141"/>
                  <a:pt x="2311" y="141"/>
                </a:cubicBezTo>
                <a:cubicBezTo>
                  <a:pt x="2299" y="128"/>
                  <a:pt x="2285" y="115"/>
                  <a:pt x="2269" y="105"/>
                </a:cubicBezTo>
                <a:cubicBezTo>
                  <a:pt x="2276" y="94"/>
                  <a:pt x="2286" y="82"/>
                  <a:pt x="2302" y="69"/>
                </a:cubicBezTo>
                <a:cubicBezTo>
                  <a:pt x="2286" y="75"/>
                  <a:pt x="2273" y="86"/>
                  <a:pt x="2262" y="99"/>
                </a:cubicBezTo>
                <a:cubicBezTo>
                  <a:pt x="2258" y="97"/>
                  <a:pt x="2254" y="95"/>
                  <a:pt x="2250" y="93"/>
                </a:cubicBezTo>
                <a:cubicBezTo>
                  <a:pt x="2257" y="66"/>
                  <a:pt x="2272" y="38"/>
                  <a:pt x="2306" y="0"/>
                </a:cubicBezTo>
                <a:cubicBezTo>
                  <a:pt x="2273" y="17"/>
                  <a:pt x="2248" y="51"/>
                  <a:pt x="2231" y="83"/>
                </a:cubicBezTo>
                <a:cubicBezTo>
                  <a:pt x="2225" y="81"/>
                  <a:pt x="2220" y="79"/>
                  <a:pt x="2214" y="78"/>
                </a:cubicBezTo>
                <a:cubicBezTo>
                  <a:pt x="2227" y="65"/>
                  <a:pt x="2238" y="58"/>
                  <a:pt x="2238" y="58"/>
                </a:cubicBezTo>
                <a:cubicBezTo>
                  <a:pt x="2225" y="64"/>
                  <a:pt x="2214" y="71"/>
                  <a:pt x="2203" y="79"/>
                </a:cubicBezTo>
                <a:cubicBezTo>
                  <a:pt x="2196" y="70"/>
                  <a:pt x="2187" y="61"/>
                  <a:pt x="2178" y="53"/>
                </a:cubicBezTo>
                <a:cubicBezTo>
                  <a:pt x="2179" y="52"/>
                  <a:pt x="2179" y="51"/>
                  <a:pt x="2180" y="50"/>
                </a:cubicBezTo>
                <a:cubicBezTo>
                  <a:pt x="2179" y="51"/>
                  <a:pt x="2178" y="52"/>
                  <a:pt x="2178" y="52"/>
                </a:cubicBezTo>
                <a:cubicBezTo>
                  <a:pt x="2167" y="43"/>
                  <a:pt x="2155" y="35"/>
                  <a:pt x="2142" y="30"/>
                </a:cubicBezTo>
                <a:cubicBezTo>
                  <a:pt x="2154" y="41"/>
                  <a:pt x="2164" y="50"/>
                  <a:pt x="2171" y="59"/>
                </a:cubicBezTo>
                <a:cubicBezTo>
                  <a:pt x="2168" y="63"/>
                  <a:pt x="2165" y="68"/>
                  <a:pt x="2162" y="73"/>
                </a:cubicBezTo>
                <a:cubicBezTo>
                  <a:pt x="2158" y="71"/>
                  <a:pt x="2155" y="69"/>
                  <a:pt x="2151" y="67"/>
                </a:cubicBezTo>
                <a:cubicBezTo>
                  <a:pt x="2153" y="66"/>
                  <a:pt x="2155" y="65"/>
                  <a:pt x="2158" y="63"/>
                </a:cubicBezTo>
                <a:cubicBezTo>
                  <a:pt x="2137" y="68"/>
                  <a:pt x="2116" y="81"/>
                  <a:pt x="2099" y="96"/>
                </a:cubicBezTo>
                <a:cubicBezTo>
                  <a:pt x="2089" y="87"/>
                  <a:pt x="2077" y="80"/>
                  <a:pt x="2065" y="74"/>
                </a:cubicBezTo>
                <a:cubicBezTo>
                  <a:pt x="2065" y="74"/>
                  <a:pt x="2079" y="83"/>
                  <a:pt x="2094" y="100"/>
                </a:cubicBezTo>
                <a:cubicBezTo>
                  <a:pt x="2089" y="104"/>
                  <a:pt x="2085" y="109"/>
                  <a:pt x="2081" y="113"/>
                </a:cubicBezTo>
                <a:cubicBezTo>
                  <a:pt x="2075" y="108"/>
                  <a:pt x="2070" y="104"/>
                  <a:pt x="2064" y="101"/>
                </a:cubicBezTo>
                <a:cubicBezTo>
                  <a:pt x="2055" y="73"/>
                  <a:pt x="2041" y="41"/>
                  <a:pt x="2024" y="26"/>
                </a:cubicBezTo>
                <a:cubicBezTo>
                  <a:pt x="2040" y="50"/>
                  <a:pt x="2046" y="84"/>
                  <a:pt x="2051" y="116"/>
                </a:cubicBezTo>
                <a:cubicBezTo>
                  <a:pt x="2025" y="85"/>
                  <a:pt x="1987" y="47"/>
                  <a:pt x="1945" y="36"/>
                </a:cubicBezTo>
                <a:cubicBezTo>
                  <a:pt x="1978" y="58"/>
                  <a:pt x="1997" y="77"/>
                  <a:pt x="2010" y="95"/>
                </a:cubicBezTo>
                <a:cubicBezTo>
                  <a:pt x="1995" y="104"/>
                  <a:pt x="1982" y="114"/>
                  <a:pt x="1970" y="126"/>
                </a:cubicBezTo>
                <a:cubicBezTo>
                  <a:pt x="1964" y="126"/>
                  <a:pt x="1957" y="126"/>
                  <a:pt x="1951" y="127"/>
                </a:cubicBezTo>
                <a:cubicBezTo>
                  <a:pt x="1957" y="128"/>
                  <a:pt x="1962" y="129"/>
                  <a:pt x="1966" y="130"/>
                </a:cubicBezTo>
                <a:cubicBezTo>
                  <a:pt x="1963" y="133"/>
                  <a:pt x="1959" y="137"/>
                  <a:pt x="1956" y="141"/>
                </a:cubicBezTo>
                <a:cubicBezTo>
                  <a:pt x="1952" y="141"/>
                  <a:pt x="1952" y="141"/>
                  <a:pt x="1952" y="141"/>
                </a:cubicBezTo>
                <a:cubicBezTo>
                  <a:pt x="1940" y="111"/>
                  <a:pt x="1925" y="81"/>
                  <a:pt x="1906" y="65"/>
                </a:cubicBezTo>
                <a:cubicBezTo>
                  <a:pt x="1921" y="86"/>
                  <a:pt x="1929" y="113"/>
                  <a:pt x="1935" y="140"/>
                </a:cubicBezTo>
                <a:cubicBezTo>
                  <a:pt x="1916" y="119"/>
                  <a:pt x="1894" y="99"/>
                  <a:pt x="1867" y="84"/>
                </a:cubicBezTo>
                <a:cubicBezTo>
                  <a:pt x="1876" y="75"/>
                  <a:pt x="1888" y="66"/>
                  <a:pt x="1902" y="57"/>
                </a:cubicBezTo>
                <a:cubicBezTo>
                  <a:pt x="1886" y="61"/>
                  <a:pt x="1872" y="69"/>
                  <a:pt x="1858" y="79"/>
                </a:cubicBezTo>
                <a:cubicBezTo>
                  <a:pt x="1855" y="77"/>
                  <a:pt x="1851" y="75"/>
                  <a:pt x="1847" y="73"/>
                </a:cubicBezTo>
                <a:cubicBezTo>
                  <a:pt x="1847" y="73"/>
                  <a:pt x="1851" y="75"/>
                  <a:pt x="1857" y="80"/>
                </a:cubicBezTo>
                <a:cubicBezTo>
                  <a:pt x="1839" y="94"/>
                  <a:pt x="1823" y="111"/>
                  <a:pt x="1811" y="126"/>
                </a:cubicBezTo>
                <a:cubicBezTo>
                  <a:pt x="1814" y="98"/>
                  <a:pt x="1820" y="69"/>
                  <a:pt x="1834" y="49"/>
                </a:cubicBezTo>
                <a:cubicBezTo>
                  <a:pt x="1815" y="65"/>
                  <a:pt x="1801" y="105"/>
                  <a:pt x="1794" y="132"/>
                </a:cubicBezTo>
                <a:cubicBezTo>
                  <a:pt x="1782" y="120"/>
                  <a:pt x="1768" y="106"/>
                  <a:pt x="1752" y="95"/>
                </a:cubicBezTo>
                <a:cubicBezTo>
                  <a:pt x="1768" y="79"/>
                  <a:pt x="1783" y="70"/>
                  <a:pt x="1783" y="70"/>
                </a:cubicBezTo>
                <a:cubicBezTo>
                  <a:pt x="1770" y="76"/>
                  <a:pt x="1757" y="83"/>
                  <a:pt x="1745" y="91"/>
                </a:cubicBezTo>
                <a:cubicBezTo>
                  <a:pt x="1737" y="86"/>
                  <a:pt x="1727" y="82"/>
                  <a:pt x="1718" y="80"/>
                </a:cubicBezTo>
                <a:cubicBezTo>
                  <a:pt x="1726" y="85"/>
                  <a:pt x="1733" y="90"/>
                  <a:pt x="1740" y="95"/>
                </a:cubicBezTo>
                <a:cubicBezTo>
                  <a:pt x="1722" y="108"/>
                  <a:pt x="1707" y="122"/>
                  <a:pt x="1694" y="136"/>
                </a:cubicBezTo>
                <a:cubicBezTo>
                  <a:pt x="1699" y="109"/>
                  <a:pt x="1708" y="83"/>
                  <a:pt x="1723" y="63"/>
                </a:cubicBezTo>
                <a:cubicBezTo>
                  <a:pt x="1703" y="78"/>
                  <a:pt x="1687" y="109"/>
                  <a:pt x="1676" y="138"/>
                </a:cubicBezTo>
                <a:cubicBezTo>
                  <a:pt x="1675" y="138"/>
                  <a:pt x="1674" y="138"/>
                  <a:pt x="1673" y="138"/>
                </a:cubicBezTo>
                <a:cubicBezTo>
                  <a:pt x="1662" y="125"/>
                  <a:pt x="1648" y="113"/>
                  <a:pt x="1632" y="102"/>
                </a:cubicBezTo>
                <a:cubicBezTo>
                  <a:pt x="1645" y="84"/>
                  <a:pt x="1664" y="66"/>
                  <a:pt x="1693" y="46"/>
                </a:cubicBezTo>
                <a:cubicBezTo>
                  <a:pt x="1666" y="53"/>
                  <a:pt x="1641" y="72"/>
                  <a:pt x="1619" y="94"/>
                </a:cubicBezTo>
                <a:cubicBezTo>
                  <a:pt x="1614" y="90"/>
                  <a:pt x="1608" y="87"/>
                  <a:pt x="1602" y="85"/>
                </a:cubicBezTo>
                <a:cubicBezTo>
                  <a:pt x="1602" y="85"/>
                  <a:pt x="1609" y="89"/>
                  <a:pt x="1617" y="96"/>
                </a:cubicBezTo>
                <a:cubicBezTo>
                  <a:pt x="1612" y="101"/>
                  <a:pt x="1607" y="106"/>
                  <a:pt x="1603" y="112"/>
                </a:cubicBezTo>
                <a:cubicBezTo>
                  <a:pt x="1600" y="110"/>
                  <a:pt x="1597" y="109"/>
                  <a:pt x="1593" y="108"/>
                </a:cubicBezTo>
                <a:cubicBezTo>
                  <a:pt x="1596" y="110"/>
                  <a:pt x="1599" y="112"/>
                  <a:pt x="1601" y="114"/>
                </a:cubicBezTo>
                <a:cubicBezTo>
                  <a:pt x="1597" y="119"/>
                  <a:pt x="1593" y="124"/>
                  <a:pt x="1590" y="128"/>
                </a:cubicBezTo>
                <a:cubicBezTo>
                  <a:pt x="1594" y="95"/>
                  <a:pt x="1600" y="61"/>
                  <a:pt x="1616" y="36"/>
                </a:cubicBezTo>
                <a:cubicBezTo>
                  <a:pt x="1600" y="50"/>
                  <a:pt x="1588" y="78"/>
                  <a:pt x="1579" y="105"/>
                </a:cubicBezTo>
                <a:cubicBezTo>
                  <a:pt x="1572" y="110"/>
                  <a:pt x="1564" y="116"/>
                  <a:pt x="1558" y="122"/>
                </a:cubicBezTo>
                <a:cubicBezTo>
                  <a:pt x="1554" y="118"/>
                  <a:pt x="1550" y="114"/>
                  <a:pt x="1546" y="111"/>
                </a:cubicBezTo>
                <a:cubicBezTo>
                  <a:pt x="1562" y="89"/>
                  <a:pt x="1582" y="76"/>
                  <a:pt x="1582" y="76"/>
                </a:cubicBezTo>
                <a:cubicBezTo>
                  <a:pt x="1566" y="83"/>
                  <a:pt x="1552" y="93"/>
                  <a:pt x="1539" y="104"/>
                </a:cubicBezTo>
                <a:cubicBezTo>
                  <a:pt x="1523" y="90"/>
                  <a:pt x="1504" y="78"/>
                  <a:pt x="1485" y="74"/>
                </a:cubicBezTo>
                <a:cubicBezTo>
                  <a:pt x="1506" y="88"/>
                  <a:pt x="1520" y="100"/>
                  <a:pt x="1531" y="112"/>
                </a:cubicBezTo>
                <a:cubicBezTo>
                  <a:pt x="1526" y="118"/>
                  <a:pt x="1520" y="123"/>
                  <a:pt x="1516" y="129"/>
                </a:cubicBezTo>
                <a:cubicBezTo>
                  <a:pt x="1514" y="128"/>
                  <a:pt x="1511" y="127"/>
                  <a:pt x="1509" y="127"/>
                </a:cubicBezTo>
                <a:cubicBezTo>
                  <a:pt x="1500" y="102"/>
                  <a:pt x="1488" y="77"/>
                  <a:pt x="1474" y="60"/>
                </a:cubicBezTo>
                <a:cubicBezTo>
                  <a:pt x="1476" y="58"/>
                  <a:pt x="1479" y="56"/>
                  <a:pt x="1482" y="53"/>
                </a:cubicBezTo>
                <a:cubicBezTo>
                  <a:pt x="1478" y="55"/>
                  <a:pt x="1475" y="56"/>
                  <a:pt x="1471" y="58"/>
                </a:cubicBezTo>
                <a:cubicBezTo>
                  <a:pt x="1470" y="56"/>
                  <a:pt x="1468" y="54"/>
                  <a:pt x="1466" y="53"/>
                </a:cubicBezTo>
                <a:cubicBezTo>
                  <a:pt x="1467" y="55"/>
                  <a:pt x="1469" y="57"/>
                  <a:pt x="1470" y="59"/>
                </a:cubicBezTo>
                <a:cubicBezTo>
                  <a:pt x="1459" y="64"/>
                  <a:pt x="1449" y="71"/>
                  <a:pt x="1440" y="80"/>
                </a:cubicBezTo>
                <a:cubicBezTo>
                  <a:pt x="1430" y="72"/>
                  <a:pt x="1419" y="66"/>
                  <a:pt x="1408" y="61"/>
                </a:cubicBezTo>
                <a:cubicBezTo>
                  <a:pt x="1408" y="61"/>
                  <a:pt x="1421" y="69"/>
                  <a:pt x="1435" y="84"/>
                </a:cubicBezTo>
                <a:cubicBezTo>
                  <a:pt x="1422" y="97"/>
                  <a:pt x="1411" y="111"/>
                  <a:pt x="1401" y="125"/>
                </a:cubicBezTo>
                <a:cubicBezTo>
                  <a:pt x="1400" y="122"/>
                  <a:pt x="1398" y="118"/>
                  <a:pt x="1396" y="115"/>
                </a:cubicBezTo>
                <a:cubicBezTo>
                  <a:pt x="1402" y="111"/>
                  <a:pt x="1409" y="106"/>
                  <a:pt x="1417" y="102"/>
                </a:cubicBezTo>
                <a:cubicBezTo>
                  <a:pt x="1409" y="103"/>
                  <a:pt x="1401" y="106"/>
                  <a:pt x="1393" y="109"/>
                </a:cubicBezTo>
                <a:cubicBezTo>
                  <a:pt x="1375" y="77"/>
                  <a:pt x="1349" y="42"/>
                  <a:pt x="1314" y="24"/>
                </a:cubicBezTo>
                <a:cubicBezTo>
                  <a:pt x="1352" y="64"/>
                  <a:pt x="1367" y="93"/>
                  <a:pt x="1372" y="120"/>
                </a:cubicBezTo>
                <a:cubicBezTo>
                  <a:pt x="1369" y="121"/>
                  <a:pt x="1366" y="123"/>
                  <a:pt x="1363" y="125"/>
                </a:cubicBezTo>
                <a:cubicBezTo>
                  <a:pt x="1351" y="111"/>
                  <a:pt x="1336" y="97"/>
                  <a:pt x="1318" y="91"/>
                </a:cubicBezTo>
                <a:cubicBezTo>
                  <a:pt x="1337" y="106"/>
                  <a:pt x="1348" y="119"/>
                  <a:pt x="1355" y="131"/>
                </a:cubicBezTo>
                <a:cubicBezTo>
                  <a:pt x="1350" y="134"/>
                  <a:pt x="1346" y="137"/>
                  <a:pt x="1342" y="141"/>
                </a:cubicBezTo>
                <a:cubicBezTo>
                  <a:pt x="1297" y="141"/>
                  <a:pt x="1297" y="141"/>
                  <a:pt x="1297" y="141"/>
                </a:cubicBezTo>
                <a:cubicBezTo>
                  <a:pt x="1293" y="131"/>
                  <a:pt x="1289" y="120"/>
                  <a:pt x="1284" y="111"/>
                </a:cubicBezTo>
                <a:cubicBezTo>
                  <a:pt x="1299" y="95"/>
                  <a:pt x="1318" y="79"/>
                  <a:pt x="1343" y="61"/>
                </a:cubicBezTo>
                <a:cubicBezTo>
                  <a:pt x="1320" y="67"/>
                  <a:pt x="1298" y="80"/>
                  <a:pt x="1278" y="97"/>
                </a:cubicBezTo>
                <a:cubicBezTo>
                  <a:pt x="1269" y="81"/>
                  <a:pt x="1259" y="67"/>
                  <a:pt x="1249" y="58"/>
                </a:cubicBezTo>
                <a:cubicBezTo>
                  <a:pt x="1258" y="71"/>
                  <a:pt x="1265" y="87"/>
                  <a:pt x="1270" y="104"/>
                </a:cubicBezTo>
                <a:cubicBezTo>
                  <a:pt x="1261" y="111"/>
                  <a:pt x="1253" y="119"/>
                  <a:pt x="1246" y="126"/>
                </a:cubicBezTo>
                <a:cubicBezTo>
                  <a:pt x="1239" y="120"/>
                  <a:pt x="1233" y="115"/>
                  <a:pt x="1226" y="109"/>
                </a:cubicBezTo>
                <a:cubicBezTo>
                  <a:pt x="1231" y="87"/>
                  <a:pt x="1238" y="66"/>
                  <a:pt x="1249" y="49"/>
                </a:cubicBezTo>
                <a:cubicBezTo>
                  <a:pt x="1236" y="61"/>
                  <a:pt x="1225" y="80"/>
                  <a:pt x="1216" y="102"/>
                </a:cubicBezTo>
                <a:cubicBezTo>
                  <a:pt x="1197" y="88"/>
                  <a:pt x="1177" y="77"/>
                  <a:pt x="1156" y="71"/>
                </a:cubicBezTo>
                <a:cubicBezTo>
                  <a:pt x="1165" y="56"/>
                  <a:pt x="1176" y="40"/>
                  <a:pt x="1191" y="21"/>
                </a:cubicBezTo>
                <a:cubicBezTo>
                  <a:pt x="1160" y="39"/>
                  <a:pt x="1137" y="74"/>
                  <a:pt x="1120" y="107"/>
                </a:cubicBezTo>
                <a:cubicBezTo>
                  <a:pt x="1115" y="104"/>
                  <a:pt x="1109" y="102"/>
                  <a:pt x="1103" y="99"/>
                </a:cubicBezTo>
                <a:cubicBezTo>
                  <a:pt x="1103" y="99"/>
                  <a:pt x="1103" y="99"/>
                  <a:pt x="1103" y="99"/>
                </a:cubicBezTo>
                <a:cubicBezTo>
                  <a:pt x="1103" y="99"/>
                  <a:pt x="1103" y="99"/>
                  <a:pt x="1103" y="99"/>
                </a:cubicBezTo>
                <a:cubicBezTo>
                  <a:pt x="1098" y="97"/>
                  <a:pt x="1093" y="96"/>
                  <a:pt x="1088" y="95"/>
                </a:cubicBezTo>
                <a:cubicBezTo>
                  <a:pt x="1091" y="97"/>
                  <a:pt x="1094" y="99"/>
                  <a:pt x="1097" y="101"/>
                </a:cubicBezTo>
                <a:cubicBezTo>
                  <a:pt x="1095" y="101"/>
                  <a:pt x="1093" y="101"/>
                  <a:pt x="1091" y="102"/>
                </a:cubicBezTo>
                <a:cubicBezTo>
                  <a:pt x="1085" y="94"/>
                  <a:pt x="1079" y="87"/>
                  <a:pt x="1072" y="80"/>
                </a:cubicBezTo>
                <a:cubicBezTo>
                  <a:pt x="1091" y="58"/>
                  <a:pt x="1110" y="45"/>
                  <a:pt x="1110" y="45"/>
                </a:cubicBezTo>
                <a:cubicBezTo>
                  <a:pt x="1094" y="53"/>
                  <a:pt x="1079" y="63"/>
                  <a:pt x="1066" y="74"/>
                </a:cubicBezTo>
                <a:cubicBezTo>
                  <a:pt x="1058" y="67"/>
                  <a:pt x="1050" y="61"/>
                  <a:pt x="1042" y="56"/>
                </a:cubicBezTo>
                <a:cubicBezTo>
                  <a:pt x="1045" y="50"/>
                  <a:pt x="1048" y="43"/>
                  <a:pt x="1052" y="38"/>
                </a:cubicBezTo>
                <a:cubicBezTo>
                  <a:pt x="1047" y="42"/>
                  <a:pt x="1042" y="48"/>
                  <a:pt x="1038" y="54"/>
                </a:cubicBezTo>
                <a:cubicBezTo>
                  <a:pt x="1037" y="54"/>
                  <a:pt x="1036" y="53"/>
                  <a:pt x="1035" y="53"/>
                </a:cubicBezTo>
                <a:cubicBezTo>
                  <a:pt x="1035" y="54"/>
                  <a:pt x="1036" y="54"/>
                  <a:pt x="1037" y="55"/>
                </a:cubicBezTo>
                <a:cubicBezTo>
                  <a:pt x="1025" y="73"/>
                  <a:pt x="1015" y="97"/>
                  <a:pt x="1007" y="120"/>
                </a:cubicBezTo>
                <a:cubicBezTo>
                  <a:pt x="1001" y="112"/>
                  <a:pt x="994" y="103"/>
                  <a:pt x="986" y="95"/>
                </a:cubicBezTo>
                <a:cubicBezTo>
                  <a:pt x="992" y="90"/>
                  <a:pt x="1000" y="85"/>
                  <a:pt x="1009" y="80"/>
                </a:cubicBezTo>
                <a:cubicBezTo>
                  <a:pt x="999" y="82"/>
                  <a:pt x="990" y="86"/>
                  <a:pt x="981" y="91"/>
                </a:cubicBezTo>
                <a:cubicBezTo>
                  <a:pt x="968" y="79"/>
                  <a:pt x="954" y="69"/>
                  <a:pt x="938" y="61"/>
                </a:cubicBezTo>
                <a:cubicBezTo>
                  <a:pt x="938" y="61"/>
                  <a:pt x="957" y="74"/>
                  <a:pt x="972" y="95"/>
                </a:cubicBezTo>
                <a:cubicBezTo>
                  <a:pt x="967" y="98"/>
                  <a:pt x="963" y="101"/>
                  <a:pt x="958" y="104"/>
                </a:cubicBezTo>
                <a:cubicBezTo>
                  <a:pt x="949" y="96"/>
                  <a:pt x="940" y="90"/>
                  <a:pt x="930" y="85"/>
                </a:cubicBezTo>
                <a:cubicBezTo>
                  <a:pt x="939" y="94"/>
                  <a:pt x="946" y="102"/>
                  <a:pt x="952" y="109"/>
                </a:cubicBezTo>
                <a:cubicBezTo>
                  <a:pt x="940" y="118"/>
                  <a:pt x="929" y="129"/>
                  <a:pt x="919" y="139"/>
                </a:cubicBezTo>
                <a:cubicBezTo>
                  <a:pt x="911" y="108"/>
                  <a:pt x="894" y="63"/>
                  <a:pt x="872" y="44"/>
                </a:cubicBezTo>
                <a:cubicBezTo>
                  <a:pt x="888" y="68"/>
                  <a:pt x="895" y="101"/>
                  <a:pt x="899" y="132"/>
                </a:cubicBezTo>
                <a:cubicBezTo>
                  <a:pt x="873" y="101"/>
                  <a:pt x="834" y="64"/>
                  <a:pt x="791" y="54"/>
                </a:cubicBezTo>
                <a:cubicBezTo>
                  <a:pt x="843" y="87"/>
                  <a:pt x="863" y="113"/>
                  <a:pt x="875" y="141"/>
                </a:cubicBezTo>
                <a:cubicBezTo>
                  <a:pt x="782" y="141"/>
                  <a:pt x="782" y="141"/>
                  <a:pt x="782" y="141"/>
                </a:cubicBezTo>
                <a:cubicBezTo>
                  <a:pt x="790" y="136"/>
                  <a:pt x="799" y="131"/>
                  <a:pt x="811" y="126"/>
                </a:cubicBezTo>
                <a:cubicBezTo>
                  <a:pt x="797" y="127"/>
                  <a:pt x="782" y="133"/>
                  <a:pt x="769" y="141"/>
                </a:cubicBezTo>
                <a:cubicBezTo>
                  <a:pt x="756" y="141"/>
                  <a:pt x="756" y="141"/>
                  <a:pt x="756" y="141"/>
                </a:cubicBezTo>
                <a:cubicBezTo>
                  <a:pt x="765" y="123"/>
                  <a:pt x="780" y="106"/>
                  <a:pt x="811" y="85"/>
                </a:cubicBezTo>
                <a:cubicBezTo>
                  <a:pt x="782" y="91"/>
                  <a:pt x="756" y="117"/>
                  <a:pt x="738" y="139"/>
                </a:cubicBezTo>
                <a:cubicBezTo>
                  <a:pt x="736" y="132"/>
                  <a:pt x="734" y="125"/>
                  <a:pt x="732" y="118"/>
                </a:cubicBezTo>
                <a:cubicBezTo>
                  <a:pt x="735" y="117"/>
                  <a:pt x="738" y="116"/>
                  <a:pt x="742" y="116"/>
                </a:cubicBezTo>
                <a:cubicBezTo>
                  <a:pt x="738" y="115"/>
                  <a:pt x="735" y="115"/>
                  <a:pt x="731" y="115"/>
                </a:cubicBezTo>
                <a:cubicBezTo>
                  <a:pt x="726" y="98"/>
                  <a:pt x="719" y="81"/>
                  <a:pt x="711" y="67"/>
                </a:cubicBezTo>
                <a:cubicBezTo>
                  <a:pt x="721" y="59"/>
                  <a:pt x="733" y="50"/>
                  <a:pt x="748" y="41"/>
                </a:cubicBezTo>
                <a:cubicBezTo>
                  <a:pt x="733" y="44"/>
                  <a:pt x="719" y="51"/>
                  <a:pt x="706" y="60"/>
                </a:cubicBezTo>
                <a:cubicBezTo>
                  <a:pt x="704" y="57"/>
                  <a:pt x="701" y="54"/>
                  <a:pt x="699" y="52"/>
                </a:cubicBezTo>
                <a:cubicBezTo>
                  <a:pt x="701" y="55"/>
                  <a:pt x="702" y="58"/>
                  <a:pt x="704" y="61"/>
                </a:cubicBezTo>
                <a:cubicBezTo>
                  <a:pt x="694" y="68"/>
                  <a:pt x="684" y="76"/>
                  <a:pt x="676" y="84"/>
                </a:cubicBezTo>
                <a:cubicBezTo>
                  <a:pt x="671" y="80"/>
                  <a:pt x="665" y="76"/>
                  <a:pt x="660" y="72"/>
                </a:cubicBezTo>
                <a:cubicBezTo>
                  <a:pt x="664" y="58"/>
                  <a:pt x="669" y="44"/>
                  <a:pt x="677" y="33"/>
                </a:cubicBezTo>
                <a:cubicBezTo>
                  <a:pt x="668" y="41"/>
                  <a:pt x="659" y="54"/>
                  <a:pt x="652" y="68"/>
                </a:cubicBezTo>
                <a:cubicBezTo>
                  <a:pt x="646" y="65"/>
                  <a:pt x="640" y="62"/>
                  <a:pt x="633" y="60"/>
                </a:cubicBezTo>
                <a:cubicBezTo>
                  <a:pt x="639" y="65"/>
                  <a:pt x="645" y="69"/>
                  <a:pt x="650" y="73"/>
                </a:cubicBezTo>
                <a:cubicBezTo>
                  <a:pt x="644" y="87"/>
                  <a:pt x="639" y="101"/>
                  <a:pt x="636" y="113"/>
                </a:cubicBezTo>
                <a:cubicBezTo>
                  <a:pt x="633" y="111"/>
                  <a:pt x="630" y="108"/>
                  <a:pt x="627" y="105"/>
                </a:cubicBezTo>
                <a:cubicBezTo>
                  <a:pt x="630" y="103"/>
                  <a:pt x="631" y="102"/>
                  <a:pt x="631" y="102"/>
                </a:cubicBezTo>
                <a:cubicBezTo>
                  <a:pt x="629" y="103"/>
                  <a:pt x="627" y="103"/>
                  <a:pt x="625" y="103"/>
                </a:cubicBezTo>
                <a:cubicBezTo>
                  <a:pt x="618" y="96"/>
                  <a:pt x="609" y="89"/>
                  <a:pt x="600" y="83"/>
                </a:cubicBezTo>
                <a:cubicBezTo>
                  <a:pt x="619" y="62"/>
                  <a:pt x="638" y="50"/>
                  <a:pt x="638" y="50"/>
                </a:cubicBezTo>
                <a:cubicBezTo>
                  <a:pt x="621" y="58"/>
                  <a:pt x="606" y="67"/>
                  <a:pt x="593" y="78"/>
                </a:cubicBezTo>
                <a:cubicBezTo>
                  <a:pt x="584" y="73"/>
                  <a:pt x="575" y="68"/>
                  <a:pt x="566" y="66"/>
                </a:cubicBezTo>
                <a:cubicBezTo>
                  <a:pt x="569" y="58"/>
                  <a:pt x="574" y="50"/>
                  <a:pt x="578" y="43"/>
                </a:cubicBezTo>
                <a:cubicBezTo>
                  <a:pt x="572" y="48"/>
                  <a:pt x="566" y="56"/>
                  <a:pt x="560" y="64"/>
                </a:cubicBezTo>
                <a:cubicBezTo>
                  <a:pt x="559" y="64"/>
                  <a:pt x="558" y="64"/>
                  <a:pt x="558" y="63"/>
                </a:cubicBezTo>
                <a:cubicBezTo>
                  <a:pt x="558" y="64"/>
                  <a:pt x="559" y="64"/>
                  <a:pt x="560" y="65"/>
                </a:cubicBezTo>
                <a:cubicBezTo>
                  <a:pt x="549" y="81"/>
                  <a:pt x="539" y="102"/>
                  <a:pt x="532" y="122"/>
                </a:cubicBezTo>
                <a:cubicBezTo>
                  <a:pt x="523" y="112"/>
                  <a:pt x="514" y="102"/>
                  <a:pt x="502" y="92"/>
                </a:cubicBezTo>
                <a:cubicBezTo>
                  <a:pt x="514" y="82"/>
                  <a:pt x="527" y="72"/>
                  <a:pt x="545" y="60"/>
                </a:cubicBezTo>
                <a:cubicBezTo>
                  <a:pt x="527" y="65"/>
                  <a:pt x="509" y="74"/>
                  <a:pt x="494" y="85"/>
                </a:cubicBezTo>
                <a:cubicBezTo>
                  <a:pt x="484" y="78"/>
                  <a:pt x="473" y="71"/>
                  <a:pt x="461" y="65"/>
                </a:cubicBezTo>
                <a:cubicBezTo>
                  <a:pt x="461" y="65"/>
                  <a:pt x="474" y="74"/>
                  <a:pt x="488" y="89"/>
                </a:cubicBezTo>
                <a:cubicBezTo>
                  <a:pt x="483" y="93"/>
                  <a:pt x="478" y="97"/>
                  <a:pt x="474" y="101"/>
                </a:cubicBezTo>
                <a:cubicBezTo>
                  <a:pt x="467" y="96"/>
                  <a:pt x="460" y="92"/>
                  <a:pt x="452" y="89"/>
                </a:cubicBezTo>
                <a:cubicBezTo>
                  <a:pt x="459" y="95"/>
                  <a:pt x="464" y="100"/>
                  <a:pt x="469" y="105"/>
                </a:cubicBezTo>
                <a:cubicBezTo>
                  <a:pt x="457" y="116"/>
                  <a:pt x="447" y="128"/>
                  <a:pt x="438" y="139"/>
                </a:cubicBezTo>
                <a:cubicBezTo>
                  <a:pt x="442" y="108"/>
                  <a:pt x="448" y="74"/>
                  <a:pt x="465" y="51"/>
                </a:cubicBezTo>
                <a:cubicBezTo>
                  <a:pt x="444" y="69"/>
                  <a:pt x="428" y="110"/>
                  <a:pt x="419" y="141"/>
                </a:cubicBezTo>
                <a:cubicBezTo>
                  <a:pt x="412" y="141"/>
                  <a:pt x="412" y="141"/>
                  <a:pt x="412" y="141"/>
                </a:cubicBezTo>
                <a:cubicBezTo>
                  <a:pt x="406" y="135"/>
                  <a:pt x="401" y="130"/>
                  <a:pt x="395" y="124"/>
                </a:cubicBezTo>
                <a:cubicBezTo>
                  <a:pt x="402" y="114"/>
                  <a:pt x="411" y="103"/>
                  <a:pt x="423" y="91"/>
                </a:cubicBezTo>
                <a:cubicBezTo>
                  <a:pt x="410" y="97"/>
                  <a:pt x="398" y="107"/>
                  <a:pt x="388" y="119"/>
                </a:cubicBezTo>
                <a:cubicBezTo>
                  <a:pt x="384" y="115"/>
                  <a:pt x="380" y="112"/>
                  <a:pt x="376" y="109"/>
                </a:cubicBezTo>
                <a:cubicBezTo>
                  <a:pt x="392" y="83"/>
                  <a:pt x="415" y="67"/>
                  <a:pt x="415" y="67"/>
                </a:cubicBezTo>
                <a:cubicBezTo>
                  <a:pt x="396" y="76"/>
                  <a:pt x="380" y="89"/>
                  <a:pt x="367" y="103"/>
                </a:cubicBezTo>
                <a:cubicBezTo>
                  <a:pt x="356" y="96"/>
                  <a:pt x="344" y="91"/>
                  <a:pt x="332" y="88"/>
                </a:cubicBezTo>
                <a:cubicBezTo>
                  <a:pt x="323" y="69"/>
                  <a:pt x="314" y="53"/>
                  <a:pt x="302" y="43"/>
                </a:cubicBezTo>
                <a:cubicBezTo>
                  <a:pt x="316" y="65"/>
                  <a:pt x="324" y="93"/>
                  <a:pt x="329" y="122"/>
                </a:cubicBezTo>
                <a:cubicBezTo>
                  <a:pt x="308" y="95"/>
                  <a:pt x="280" y="68"/>
                  <a:pt x="246" y="51"/>
                </a:cubicBezTo>
                <a:cubicBezTo>
                  <a:pt x="246" y="51"/>
                  <a:pt x="289" y="82"/>
                  <a:pt x="308" y="129"/>
                </a:cubicBezTo>
                <a:cubicBezTo>
                  <a:pt x="295" y="120"/>
                  <a:pt x="279" y="112"/>
                  <a:pt x="260" y="107"/>
                </a:cubicBezTo>
                <a:cubicBezTo>
                  <a:pt x="262" y="105"/>
                  <a:pt x="264" y="103"/>
                  <a:pt x="266" y="100"/>
                </a:cubicBezTo>
                <a:cubicBezTo>
                  <a:pt x="263" y="102"/>
                  <a:pt x="259" y="104"/>
                  <a:pt x="256" y="106"/>
                </a:cubicBezTo>
                <a:cubicBezTo>
                  <a:pt x="255" y="106"/>
                  <a:pt x="253" y="106"/>
                  <a:pt x="252" y="106"/>
                </a:cubicBezTo>
                <a:cubicBezTo>
                  <a:pt x="252" y="106"/>
                  <a:pt x="253" y="106"/>
                  <a:pt x="255" y="107"/>
                </a:cubicBezTo>
                <a:cubicBezTo>
                  <a:pt x="244" y="116"/>
                  <a:pt x="235" y="127"/>
                  <a:pt x="228" y="138"/>
                </a:cubicBezTo>
                <a:cubicBezTo>
                  <a:pt x="226" y="134"/>
                  <a:pt x="224" y="129"/>
                  <a:pt x="222" y="125"/>
                </a:cubicBezTo>
                <a:cubicBezTo>
                  <a:pt x="234" y="115"/>
                  <a:pt x="249" y="104"/>
                  <a:pt x="268" y="93"/>
                </a:cubicBezTo>
                <a:cubicBezTo>
                  <a:pt x="250" y="97"/>
                  <a:pt x="233" y="105"/>
                  <a:pt x="216" y="115"/>
                </a:cubicBezTo>
                <a:cubicBezTo>
                  <a:pt x="209" y="103"/>
                  <a:pt x="199" y="92"/>
                  <a:pt x="187" y="85"/>
                </a:cubicBezTo>
                <a:cubicBezTo>
                  <a:pt x="198" y="98"/>
                  <a:pt x="205" y="109"/>
                  <a:pt x="210" y="119"/>
                </a:cubicBezTo>
                <a:cubicBezTo>
                  <a:pt x="206" y="122"/>
                  <a:pt x="203" y="124"/>
                  <a:pt x="199" y="127"/>
                </a:cubicBezTo>
                <a:cubicBezTo>
                  <a:pt x="196" y="124"/>
                  <a:pt x="193" y="122"/>
                  <a:pt x="189" y="120"/>
                </a:cubicBezTo>
                <a:cubicBezTo>
                  <a:pt x="192" y="123"/>
                  <a:pt x="195" y="126"/>
                  <a:pt x="197" y="128"/>
                </a:cubicBezTo>
                <a:cubicBezTo>
                  <a:pt x="192" y="132"/>
                  <a:pt x="187" y="136"/>
                  <a:pt x="182" y="141"/>
                </a:cubicBezTo>
                <a:cubicBezTo>
                  <a:pt x="151" y="141"/>
                  <a:pt x="151" y="141"/>
                  <a:pt x="151" y="141"/>
                </a:cubicBezTo>
                <a:cubicBezTo>
                  <a:pt x="139" y="107"/>
                  <a:pt x="122" y="68"/>
                  <a:pt x="99" y="50"/>
                </a:cubicBezTo>
                <a:cubicBezTo>
                  <a:pt x="117" y="74"/>
                  <a:pt x="125" y="108"/>
                  <a:pt x="131" y="141"/>
                </a:cubicBezTo>
                <a:cubicBezTo>
                  <a:pt x="120" y="141"/>
                  <a:pt x="120" y="141"/>
                  <a:pt x="120" y="141"/>
                </a:cubicBezTo>
                <a:cubicBezTo>
                  <a:pt x="89" y="107"/>
                  <a:pt x="47" y="72"/>
                  <a:pt x="0" y="61"/>
                </a:cubicBezTo>
                <a:cubicBezTo>
                  <a:pt x="48" y="91"/>
                  <a:pt x="73" y="116"/>
                  <a:pt x="90" y="141"/>
                </a:cubicBezTo>
                <a:cubicBezTo>
                  <a:pt x="0" y="141"/>
                  <a:pt x="0" y="141"/>
                  <a:pt x="0" y="141"/>
                </a:cubicBezTo>
                <a:cubicBezTo>
                  <a:pt x="0" y="691"/>
                  <a:pt x="0" y="691"/>
                  <a:pt x="0" y="691"/>
                </a:cubicBezTo>
                <a:cubicBezTo>
                  <a:pt x="3200" y="691"/>
                  <a:pt x="3200" y="691"/>
                  <a:pt x="3200" y="691"/>
                </a:cubicBezTo>
                <a:cubicBezTo>
                  <a:pt x="3200" y="141"/>
                  <a:pt x="3200" y="141"/>
                  <a:pt x="3200" y="141"/>
                </a:cubicBezTo>
                <a:lnTo>
                  <a:pt x="3146" y="141"/>
                </a:lnTo>
                <a:close/>
                <a:moveTo>
                  <a:pt x="2010" y="134"/>
                </a:moveTo>
                <a:cubicBezTo>
                  <a:pt x="2014" y="129"/>
                  <a:pt x="2019" y="124"/>
                  <a:pt x="2024" y="119"/>
                </a:cubicBezTo>
                <a:cubicBezTo>
                  <a:pt x="2027" y="126"/>
                  <a:pt x="2030" y="133"/>
                  <a:pt x="2032" y="141"/>
                </a:cubicBezTo>
                <a:cubicBezTo>
                  <a:pt x="2026" y="141"/>
                  <a:pt x="2026" y="141"/>
                  <a:pt x="2026" y="141"/>
                </a:cubicBezTo>
                <a:cubicBezTo>
                  <a:pt x="2021" y="138"/>
                  <a:pt x="2015" y="136"/>
                  <a:pt x="2010" y="134"/>
                </a:cubicBezTo>
                <a:close/>
                <a:moveTo>
                  <a:pt x="2156" y="110"/>
                </a:moveTo>
                <a:cubicBezTo>
                  <a:pt x="2158" y="100"/>
                  <a:pt x="2161" y="90"/>
                  <a:pt x="2165" y="81"/>
                </a:cubicBezTo>
                <a:cubicBezTo>
                  <a:pt x="2171" y="87"/>
                  <a:pt x="2176" y="93"/>
                  <a:pt x="2180" y="99"/>
                </a:cubicBezTo>
                <a:cubicBezTo>
                  <a:pt x="2170" y="108"/>
                  <a:pt x="2161" y="118"/>
                  <a:pt x="2152" y="128"/>
                </a:cubicBezTo>
                <a:cubicBezTo>
                  <a:pt x="2153" y="122"/>
                  <a:pt x="2155" y="116"/>
                  <a:pt x="2156" y="111"/>
                </a:cubicBezTo>
                <a:cubicBezTo>
                  <a:pt x="2157" y="110"/>
                  <a:pt x="2157" y="110"/>
                  <a:pt x="2158" y="110"/>
                </a:cubicBezTo>
                <a:cubicBezTo>
                  <a:pt x="2157" y="110"/>
                  <a:pt x="2157" y="110"/>
                  <a:pt x="2156" y="110"/>
                </a:cubicBezTo>
                <a:close/>
                <a:moveTo>
                  <a:pt x="2193" y="124"/>
                </a:moveTo>
                <a:cubicBezTo>
                  <a:pt x="2186" y="127"/>
                  <a:pt x="2180" y="131"/>
                  <a:pt x="2174" y="135"/>
                </a:cubicBezTo>
                <a:cubicBezTo>
                  <a:pt x="2178" y="126"/>
                  <a:pt x="2182" y="118"/>
                  <a:pt x="2187" y="110"/>
                </a:cubicBezTo>
                <a:cubicBezTo>
                  <a:pt x="2190" y="115"/>
                  <a:pt x="2191" y="119"/>
                  <a:pt x="2193" y="124"/>
                </a:cubicBezTo>
                <a:close/>
                <a:moveTo>
                  <a:pt x="2193" y="101"/>
                </a:moveTo>
                <a:cubicBezTo>
                  <a:pt x="2194" y="100"/>
                  <a:pt x="2195" y="99"/>
                  <a:pt x="2197" y="97"/>
                </a:cubicBezTo>
                <a:cubicBezTo>
                  <a:pt x="2199" y="103"/>
                  <a:pt x="2201" y="108"/>
                  <a:pt x="2202" y="113"/>
                </a:cubicBezTo>
                <a:cubicBezTo>
                  <a:pt x="2199" y="109"/>
                  <a:pt x="2197" y="105"/>
                  <a:pt x="2193" y="101"/>
                </a:cubicBezTo>
                <a:close/>
                <a:moveTo>
                  <a:pt x="2134" y="132"/>
                </a:moveTo>
                <a:cubicBezTo>
                  <a:pt x="2132" y="129"/>
                  <a:pt x="2130" y="127"/>
                  <a:pt x="2127" y="124"/>
                </a:cubicBezTo>
                <a:cubicBezTo>
                  <a:pt x="2131" y="122"/>
                  <a:pt x="2135" y="119"/>
                  <a:pt x="2140" y="117"/>
                </a:cubicBezTo>
                <a:cubicBezTo>
                  <a:pt x="2138" y="122"/>
                  <a:pt x="2136" y="127"/>
                  <a:pt x="2134" y="132"/>
                </a:cubicBezTo>
                <a:close/>
                <a:moveTo>
                  <a:pt x="2117" y="141"/>
                </a:moveTo>
                <a:cubicBezTo>
                  <a:pt x="2106" y="141"/>
                  <a:pt x="2106" y="141"/>
                  <a:pt x="2106" y="141"/>
                </a:cubicBezTo>
                <a:cubicBezTo>
                  <a:pt x="2106" y="140"/>
                  <a:pt x="2106" y="140"/>
                  <a:pt x="2106" y="140"/>
                </a:cubicBezTo>
                <a:cubicBezTo>
                  <a:pt x="2108" y="137"/>
                  <a:pt x="2111" y="135"/>
                  <a:pt x="2114" y="133"/>
                </a:cubicBezTo>
                <a:cubicBezTo>
                  <a:pt x="2115" y="135"/>
                  <a:pt x="2116" y="138"/>
                  <a:pt x="2117" y="141"/>
                </a:cubicBezTo>
                <a:close/>
                <a:moveTo>
                  <a:pt x="2086" y="141"/>
                </a:moveTo>
                <a:cubicBezTo>
                  <a:pt x="2085" y="141"/>
                  <a:pt x="2085" y="141"/>
                  <a:pt x="2085" y="141"/>
                </a:cubicBezTo>
                <a:cubicBezTo>
                  <a:pt x="2086" y="138"/>
                  <a:pt x="2087" y="135"/>
                  <a:pt x="2088" y="133"/>
                </a:cubicBezTo>
                <a:cubicBezTo>
                  <a:pt x="2089" y="134"/>
                  <a:pt x="2090" y="136"/>
                  <a:pt x="2091" y="137"/>
                </a:cubicBezTo>
                <a:cubicBezTo>
                  <a:pt x="2089" y="138"/>
                  <a:pt x="2087" y="139"/>
                  <a:pt x="2086" y="141"/>
                </a:cubicBezTo>
                <a:close/>
                <a:moveTo>
                  <a:pt x="2470" y="130"/>
                </a:moveTo>
                <a:cubicBezTo>
                  <a:pt x="2474" y="134"/>
                  <a:pt x="2477" y="137"/>
                  <a:pt x="2480" y="141"/>
                </a:cubicBezTo>
                <a:cubicBezTo>
                  <a:pt x="2463" y="141"/>
                  <a:pt x="2463" y="141"/>
                  <a:pt x="2463" y="141"/>
                </a:cubicBezTo>
                <a:cubicBezTo>
                  <a:pt x="2465" y="137"/>
                  <a:pt x="2467" y="134"/>
                  <a:pt x="2470" y="130"/>
                </a:cubicBezTo>
                <a:close/>
                <a:moveTo>
                  <a:pt x="2592" y="140"/>
                </a:moveTo>
                <a:cubicBezTo>
                  <a:pt x="2594" y="139"/>
                  <a:pt x="2595" y="137"/>
                  <a:pt x="2596" y="136"/>
                </a:cubicBezTo>
                <a:cubicBezTo>
                  <a:pt x="2597" y="138"/>
                  <a:pt x="2597" y="139"/>
                  <a:pt x="2598" y="141"/>
                </a:cubicBezTo>
                <a:cubicBezTo>
                  <a:pt x="2594" y="141"/>
                  <a:pt x="2594" y="141"/>
                  <a:pt x="2594" y="141"/>
                </a:cubicBezTo>
                <a:cubicBezTo>
                  <a:pt x="2593" y="140"/>
                  <a:pt x="2593" y="140"/>
                  <a:pt x="2592" y="140"/>
                </a:cubicBezTo>
                <a:close/>
                <a:moveTo>
                  <a:pt x="2725" y="141"/>
                </a:moveTo>
                <a:cubicBezTo>
                  <a:pt x="2729" y="128"/>
                  <a:pt x="2734" y="116"/>
                  <a:pt x="2741" y="104"/>
                </a:cubicBezTo>
                <a:cubicBezTo>
                  <a:pt x="2748" y="113"/>
                  <a:pt x="2754" y="121"/>
                  <a:pt x="2759" y="129"/>
                </a:cubicBezTo>
                <a:cubicBezTo>
                  <a:pt x="2747" y="132"/>
                  <a:pt x="2736" y="136"/>
                  <a:pt x="2726" y="141"/>
                </a:cubicBezTo>
                <a:lnTo>
                  <a:pt x="2725" y="141"/>
                </a:lnTo>
                <a:close/>
                <a:moveTo>
                  <a:pt x="2763" y="136"/>
                </a:moveTo>
                <a:cubicBezTo>
                  <a:pt x="2763" y="137"/>
                  <a:pt x="2764" y="139"/>
                  <a:pt x="2765" y="141"/>
                </a:cubicBezTo>
                <a:cubicBezTo>
                  <a:pt x="2752" y="141"/>
                  <a:pt x="2752" y="141"/>
                  <a:pt x="2752" y="141"/>
                </a:cubicBezTo>
                <a:cubicBezTo>
                  <a:pt x="2756" y="139"/>
                  <a:pt x="2759" y="137"/>
                  <a:pt x="2763" y="136"/>
                </a:cubicBezTo>
                <a:close/>
                <a:moveTo>
                  <a:pt x="2786" y="141"/>
                </a:moveTo>
                <a:cubicBezTo>
                  <a:pt x="2779" y="141"/>
                  <a:pt x="2779" y="141"/>
                  <a:pt x="2779" y="141"/>
                </a:cubicBezTo>
                <a:cubicBezTo>
                  <a:pt x="2778" y="138"/>
                  <a:pt x="2776" y="135"/>
                  <a:pt x="2774" y="132"/>
                </a:cubicBezTo>
                <a:cubicBezTo>
                  <a:pt x="2776" y="131"/>
                  <a:pt x="2780" y="130"/>
                  <a:pt x="2783" y="129"/>
                </a:cubicBezTo>
                <a:cubicBezTo>
                  <a:pt x="2784" y="133"/>
                  <a:pt x="2785" y="137"/>
                  <a:pt x="2786" y="141"/>
                </a:cubicBezTo>
                <a:close/>
                <a:moveTo>
                  <a:pt x="2987" y="141"/>
                </a:moveTo>
                <a:cubicBezTo>
                  <a:pt x="2976" y="141"/>
                  <a:pt x="2976" y="141"/>
                  <a:pt x="2976" y="141"/>
                </a:cubicBezTo>
                <a:cubicBezTo>
                  <a:pt x="2965" y="137"/>
                  <a:pt x="2954" y="134"/>
                  <a:pt x="2943" y="132"/>
                </a:cubicBezTo>
                <a:cubicBezTo>
                  <a:pt x="2948" y="122"/>
                  <a:pt x="2955" y="113"/>
                  <a:pt x="2965" y="102"/>
                </a:cubicBezTo>
                <a:cubicBezTo>
                  <a:pt x="2976" y="115"/>
                  <a:pt x="2982" y="127"/>
                  <a:pt x="2987" y="141"/>
                </a:cubicBezTo>
                <a:close/>
                <a:moveTo>
                  <a:pt x="3059" y="130"/>
                </a:moveTo>
                <a:cubicBezTo>
                  <a:pt x="3059" y="130"/>
                  <a:pt x="3058" y="130"/>
                  <a:pt x="3057" y="131"/>
                </a:cubicBezTo>
                <a:cubicBezTo>
                  <a:pt x="3053" y="129"/>
                  <a:pt x="3050" y="127"/>
                  <a:pt x="3046" y="125"/>
                </a:cubicBezTo>
                <a:cubicBezTo>
                  <a:pt x="3048" y="122"/>
                  <a:pt x="3050" y="120"/>
                  <a:pt x="3052" y="117"/>
                </a:cubicBezTo>
                <a:cubicBezTo>
                  <a:pt x="3055" y="121"/>
                  <a:pt x="3057" y="125"/>
                  <a:pt x="3059" y="130"/>
                </a:cubicBezTo>
                <a:close/>
                <a:moveTo>
                  <a:pt x="3022" y="129"/>
                </a:moveTo>
                <a:cubicBezTo>
                  <a:pt x="3022" y="129"/>
                  <a:pt x="3022" y="129"/>
                  <a:pt x="3022" y="129"/>
                </a:cubicBezTo>
                <a:cubicBezTo>
                  <a:pt x="3022" y="129"/>
                  <a:pt x="3022" y="129"/>
                  <a:pt x="3022" y="129"/>
                </a:cubicBezTo>
                <a:cubicBezTo>
                  <a:pt x="3022" y="129"/>
                  <a:pt x="3022" y="129"/>
                  <a:pt x="3022" y="129"/>
                </a:cubicBezTo>
                <a:close/>
                <a:moveTo>
                  <a:pt x="2953" y="141"/>
                </a:moveTo>
                <a:cubicBezTo>
                  <a:pt x="2938" y="141"/>
                  <a:pt x="2938" y="141"/>
                  <a:pt x="2938" y="141"/>
                </a:cubicBezTo>
                <a:cubicBezTo>
                  <a:pt x="2939" y="139"/>
                  <a:pt x="2940" y="138"/>
                  <a:pt x="2940" y="137"/>
                </a:cubicBezTo>
                <a:cubicBezTo>
                  <a:pt x="2945" y="138"/>
                  <a:pt x="2949" y="139"/>
                  <a:pt x="2953" y="141"/>
                </a:cubicBezTo>
                <a:close/>
                <a:moveTo>
                  <a:pt x="2915" y="139"/>
                </a:moveTo>
                <a:cubicBezTo>
                  <a:pt x="2916" y="137"/>
                  <a:pt x="2916" y="134"/>
                  <a:pt x="2916" y="132"/>
                </a:cubicBezTo>
                <a:cubicBezTo>
                  <a:pt x="2918" y="132"/>
                  <a:pt x="2919" y="133"/>
                  <a:pt x="2920" y="133"/>
                </a:cubicBezTo>
                <a:cubicBezTo>
                  <a:pt x="2919" y="135"/>
                  <a:pt x="2917" y="137"/>
                  <a:pt x="2915" y="139"/>
                </a:cubicBezTo>
                <a:close/>
                <a:moveTo>
                  <a:pt x="3084" y="127"/>
                </a:moveTo>
                <a:cubicBezTo>
                  <a:pt x="3084" y="126"/>
                  <a:pt x="3083" y="126"/>
                  <a:pt x="3083" y="125"/>
                </a:cubicBezTo>
                <a:cubicBezTo>
                  <a:pt x="3083" y="125"/>
                  <a:pt x="3083" y="125"/>
                  <a:pt x="3084" y="125"/>
                </a:cubicBezTo>
                <a:cubicBezTo>
                  <a:pt x="3084" y="125"/>
                  <a:pt x="3084" y="126"/>
                  <a:pt x="3084" y="127"/>
                </a:cubicBezTo>
                <a:close/>
                <a:moveTo>
                  <a:pt x="3076" y="96"/>
                </a:moveTo>
                <a:cubicBezTo>
                  <a:pt x="3079" y="104"/>
                  <a:pt x="3081" y="112"/>
                  <a:pt x="3083" y="121"/>
                </a:cubicBezTo>
                <a:cubicBezTo>
                  <a:pt x="3082" y="121"/>
                  <a:pt x="3080" y="121"/>
                  <a:pt x="3079" y="122"/>
                </a:cubicBezTo>
                <a:cubicBezTo>
                  <a:pt x="3074" y="117"/>
                  <a:pt x="3069" y="111"/>
                  <a:pt x="3063" y="106"/>
                </a:cubicBezTo>
                <a:cubicBezTo>
                  <a:pt x="3067" y="103"/>
                  <a:pt x="3071" y="100"/>
                  <a:pt x="3076" y="96"/>
                </a:cubicBezTo>
                <a:close/>
                <a:moveTo>
                  <a:pt x="3005" y="69"/>
                </a:moveTo>
                <a:cubicBezTo>
                  <a:pt x="3015" y="77"/>
                  <a:pt x="3032" y="90"/>
                  <a:pt x="3046" y="108"/>
                </a:cubicBezTo>
                <a:cubicBezTo>
                  <a:pt x="3041" y="112"/>
                  <a:pt x="3037" y="116"/>
                  <a:pt x="3033" y="119"/>
                </a:cubicBezTo>
                <a:cubicBezTo>
                  <a:pt x="3028" y="118"/>
                  <a:pt x="3023" y="116"/>
                  <a:pt x="3018" y="115"/>
                </a:cubicBezTo>
                <a:cubicBezTo>
                  <a:pt x="3013" y="101"/>
                  <a:pt x="3007" y="86"/>
                  <a:pt x="2999" y="73"/>
                </a:cubicBezTo>
                <a:cubicBezTo>
                  <a:pt x="3001" y="72"/>
                  <a:pt x="3003" y="71"/>
                  <a:pt x="3005" y="69"/>
                </a:cubicBezTo>
                <a:close/>
                <a:moveTo>
                  <a:pt x="2994" y="77"/>
                </a:moveTo>
                <a:cubicBezTo>
                  <a:pt x="2998" y="88"/>
                  <a:pt x="3000" y="100"/>
                  <a:pt x="3002" y="112"/>
                </a:cubicBezTo>
                <a:cubicBezTo>
                  <a:pt x="3002" y="112"/>
                  <a:pt x="3001" y="112"/>
                  <a:pt x="3001" y="112"/>
                </a:cubicBezTo>
                <a:cubicBezTo>
                  <a:pt x="3001" y="112"/>
                  <a:pt x="3001" y="112"/>
                  <a:pt x="3003" y="113"/>
                </a:cubicBezTo>
                <a:cubicBezTo>
                  <a:pt x="3003" y="116"/>
                  <a:pt x="3004" y="120"/>
                  <a:pt x="3004" y="123"/>
                </a:cubicBezTo>
                <a:cubicBezTo>
                  <a:pt x="2996" y="114"/>
                  <a:pt x="2985" y="103"/>
                  <a:pt x="2974" y="94"/>
                </a:cubicBezTo>
                <a:cubicBezTo>
                  <a:pt x="2980" y="88"/>
                  <a:pt x="2986" y="83"/>
                  <a:pt x="2994" y="77"/>
                </a:cubicBezTo>
                <a:close/>
                <a:moveTo>
                  <a:pt x="2958" y="95"/>
                </a:moveTo>
                <a:cubicBezTo>
                  <a:pt x="2944" y="106"/>
                  <a:pt x="2932" y="119"/>
                  <a:pt x="2922" y="131"/>
                </a:cubicBezTo>
                <a:cubicBezTo>
                  <a:pt x="2920" y="131"/>
                  <a:pt x="2918" y="131"/>
                  <a:pt x="2916" y="132"/>
                </a:cubicBezTo>
                <a:cubicBezTo>
                  <a:pt x="2919" y="111"/>
                  <a:pt x="2924" y="90"/>
                  <a:pt x="2931" y="73"/>
                </a:cubicBezTo>
                <a:cubicBezTo>
                  <a:pt x="2942" y="81"/>
                  <a:pt x="2951" y="88"/>
                  <a:pt x="2958" y="95"/>
                </a:cubicBezTo>
                <a:close/>
                <a:moveTo>
                  <a:pt x="2876" y="141"/>
                </a:moveTo>
                <a:cubicBezTo>
                  <a:pt x="2864" y="141"/>
                  <a:pt x="2864" y="141"/>
                  <a:pt x="2864" y="141"/>
                </a:cubicBezTo>
                <a:cubicBezTo>
                  <a:pt x="2866" y="137"/>
                  <a:pt x="2868" y="134"/>
                  <a:pt x="2869" y="131"/>
                </a:cubicBezTo>
                <a:cubicBezTo>
                  <a:pt x="2872" y="134"/>
                  <a:pt x="2874" y="137"/>
                  <a:pt x="2876" y="141"/>
                </a:cubicBezTo>
                <a:close/>
                <a:moveTo>
                  <a:pt x="2855" y="116"/>
                </a:moveTo>
                <a:cubicBezTo>
                  <a:pt x="2850" y="119"/>
                  <a:pt x="2845" y="122"/>
                  <a:pt x="2840" y="126"/>
                </a:cubicBezTo>
                <a:cubicBezTo>
                  <a:pt x="2842" y="120"/>
                  <a:pt x="2845" y="115"/>
                  <a:pt x="2848" y="110"/>
                </a:cubicBezTo>
                <a:cubicBezTo>
                  <a:pt x="2850" y="112"/>
                  <a:pt x="2853" y="114"/>
                  <a:pt x="2855" y="116"/>
                </a:cubicBezTo>
                <a:close/>
                <a:moveTo>
                  <a:pt x="2835" y="100"/>
                </a:moveTo>
                <a:cubicBezTo>
                  <a:pt x="2829" y="106"/>
                  <a:pt x="2824" y="112"/>
                  <a:pt x="2819" y="119"/>
                </a:cubicBezTo>
                <a:cubicBezTo>
                  <a:pt x="2820" y="110"/>
                  <a:pt x="2822" y="101"/>
                  <a:pt x="2824" y="93"/>
                </a:cubicBezTo>
                <a:cubicBezTo>
                  <a:pt x="2828" y="95"/>
                  <a:pt x="2832" y="98"/>
                  <a:pt x="2835" y="100"/>
                </a:cubicBezTo>
                <a:close/>
                <a:moveTo>
                  <a:pt x="2755" y="84"/>
                </a:moveTo>
                <a:cubicBezTo>
                  <a:pt x="2765" y="94"/>
                  <a:pt x="2775" y="108"/>
                  <a:pt x="2781" y="124"/>
                </a:cubicBezTo>
                <a:cubicBezTo>
                  <a:pt x="2777" y="125"/>
                  <a:pt x="2773" y="125"/>
                  <a:pt x="2769" y="126"/>
                </a:cubicBezTo>
                <a:cubicBezTo>
                  <a:pt x="2762" y="116"/>
                  <a:pt x="2753" y="107"/>
                  <a:pt x="2744" y="99"/>
                </a:cubicBezTo>
                <a:cubicBezTo>
                  <a:pt x="2747" y="94"/>
                  <a:pt x="2751" y="89"/>
                  <a:pt x="2755" y="84"/>
                </a:cubicBezTo>
                <a:close/>
                <a:moveTo>
                  <a:pt x="2696" y="92"/>
                </a:moveTo>
                <a:cubicBezTo>
                  <a:pt x="2693" y="103"/>
                  <a:pt x="2690" y="113"/>
                  <a:pt x="2687" y="122"/>
                </a:cubicBezTo>
                <a:cubicBezTo>
                  <a:pt x="2684" y="118"/>
                  <a:pt x="2681" y="115"/>
                  <a:pt x="2678" y="112"/>
                </a:cubicBezTo>
                <a:cubicBezTo>
                  <a:pt x="2684" y="104"/>
                  <a:pt x="2691" y="97"/>
                  <a:pt x="2696" y="92"/>
                </a:cubicBezTo>
                <a:close/>
                <a:moveTo>
                  <a:pt x="2667" y="126"/>
                </a:moveTo>
                <a:cubicBezTo>
                  <a:pt x="2670" y="131"/>
                  <a:pt x="2672" y="135"/>
                  <a:pt x="2674" y="139"/>
                </a:cubicBezTo>
                <a:cubicBezTo>
                  <a:pt x="2670" y="137"/>
                  <a:pt x="2667" y="135"/>
                  <a:pt x="2664" y="133"/>
                </a:cubicBezTo>
                <a:cubicBezTo>
                  <a:pt x="2665" y="131"/>
                  <a:pt x="2666" y="128"/>
                  <a:pt x="2667" y="126"/>
                </a:cubicBezTo>
                <a:close/>
                <a:moveTo>
                  <a:pt x="2646" y="133"/>
                </a:moveTo>
                <a:cubicBezTo>
                  <a:pt x="2644" y="135"/>
                  <a:pt x="2642" y="138"/>
                  <a:pt x="2640" y="141"/>
                </a:cubicBezTo>
                <a:cubicBezTo>
                  <a:pt x="2639" y="141"/>
                  <a:pt x="2639" y="141"/>
                  <a:pt x="2639" y="141"/>
                </a:cubicBezTo>
                <a:cubicBezTo>
                  <a:pt x="2636" y="135"/>
                  <a:pt x="2634" y="129"/>
                  <a:pt x="2632" y="123"/>
                </a:cubicBezTo>
                <a:cubicBezTo>
                  <a:pt x="2637" y="126"/>
                  <a:pt x="2642" y="129"/>
                  <a:pt x="2646" y="133"/>
                </a:cubicBezTo>
                <a:close/>
                <a:moveTo>
                  <a:pt x="2610" y="95"/>
                </a:moveTo>
                <a:cubicBezTo>
                  <a:pt x="2612" y="99"/>
                  <a:pt x="2613" y="105"/>
                  <a:pt x="2615" y="110"/>
                </a:cubicBezTo>
                <a:cubicBezTo>
                  <a:pt x="2610" y="108"/>
                  <a:pt x="2604" y="108"/>
                  <a:pt x="2599" y="108"/>
                </a:cubicBezTo>
                <a:cubicBezTo>
                  <a:pt x="2605" y="110"/>
                  <a:pt x="2611" y="112"/>
                  <a:pt x="2616" y="115"/>
                </a:cubicBezTo>
                <a:cubicBezTo>
                  <a:pt x="2618" y="122"/>
                  <a:pt x="2620" y="130"/>
                  <a:pt x="2621" y="137"/>
                </a:cubicBezTo>
                <a:cubicBezTo>
                  <a:pt x="2617" y="133"/>
                  <a:pt x="2613" y="128"/>
                  <a:pt x="2609" y="124"/>
                </a:cubicBezTo>
                <a:cubicBezTo>
                  <a:pt x="2611" y="122"/>
                  <a:pt x="2612" y="121"/>
                  <a:pt x="2614" y="119"/>
                </a:cubicBezTo>
                <a:cubicBezTo>
                  <a:pt x="2612" y="120"/>
                  <a:pt x="2610" y="121"/>
                  <a:pt x="2608" y="122"/>
                </a:cubicBezTo>
                <a:cubicBezTo>
                  <a:pt x="2604" y="118"/>
                  <a:pt x="2600" y="114"/>
                  <a:pt x="2595" y="109"/>
                </a:cubicBezTo>
                <a:cubicBezTo>
                  <a:pt x="2600" y="105"/>
                  <a:pt x="2605" y="100"/>
                  <a:pt x="2610" y="95"/>
                </a:cubicBezTo>
                <a:close/>
                <a:moveTo>
                  <a:pt x="2586" y="119"/>
                </a:moveTo>
                <a:cubicBezTo>
                  <a:pt x="2589" y="123"/>
                  <a:pt x="2591" y="127"/>
                  <a:pt x="2593" y="131"/>
                </a:cubicBezTo>
                <a:cubicBezTo>
                  <a:pt x="2591" y="133"/>
                  <a:pt x="2589" y="134"/>
                  <a:pt x="2586" y="136"/>
                </a:cubicBezTo>
                <a:cubicBezTo>
                  <a:pt x="2583" y="135"/>
                  <a:pt x="2580" y="133"/>
                  <a:pt x="2577" y="131"/>
                </a:cubicBezTo>
                <a:cubicBezTo>
                  <a:pt x="2580" y="128"/>
                  <a:pt x="2583" y="124"/>
                  <a:pt x="2586" y="119"/>
                </a:cubicBezTo>
                <a:close/>
                <a:moveTo>
                  <a:pt x="2511" y="141"/>
                </a:moveTo>
                <a:cubicBezTo>
                  <a:pt x="2510" y="141"/>
                  <a:pt x="2510" y="141"/>
                  <a:pt x="2510" y="141"/>
                </a:cubicBezTo>
                <a:cubicBezTo>
                  <a:pt x="2510" y="140"/>
                  <a:pt x="2511" y="140"/>
                  <a:pt x="2511" y="140"/>
                </a:cubicBezTo>
                <a:cubicBezTo>
                  <a:pt x="2511" y="140"/>
                  <a:pt x="2511" y="140"/>
                  <a:pt x="2511" y="141"/>
                </a:cubicBezTo>
                <a:close/>
                <a:moveTo>
                  <a:pt x="2509" y="134"/>
                </a:moveTo>
                <a:cubicBezTo>
                  <a:pt x="2503" y="136"/>
                  <a:pt x="2498" y="138"/>
                  <a:pt x="2492" y="141"/>
                </a:cubicBezTo>
                <a:cubicBezTo>
                  <a:pt x="2490" y="141"/>
                  <a:pt x="2490" y="141"/>
                  <a:pt x="2490" y="141"/>
                </a:cubicBezTo>
                <a:cubicBezTo>
                  <a:pt x="2484" y="135"/>
                  <a:pt x="2479" y="131"/>
                  <a:pt x="2472" y="127"/>
                </a:cubicBezTo>
                <a:cubicBezTo>
                  <a:pt x="2478" y="120"/>
                  <a:pt x="2485" y="112"/>
                  <a:pt x="2494" y="104"/>
                </a:cubicBezTo>
                <a:cubicBezTo>
                  <a:pt x="2501" y="114"/>
                  <a:pt x="2505" y="124"/>
                  <a:pt x="2509" y="134"/>
                </a:cubicBezTo>
                <a:close/>
                <a:moveTo>
                  <a:pt x="2457" y="58"/>
                </a:moveTo>
                <a:cubicBezTo>
                  <a:pt x="2470" y="71"/>
                  <a:pt x="2480" y="83"/>
                  <a:pt x="2488" y="94"/>
                </a:cubicBezTo>
                <a:cubicBezTo>
                  <a:pt x="2469" y="108"/>
                  <a:pt x="2451" y="124"/>
                  <a:pt x="2437" y="141"/>
                </a:cubicBezTo>
                <a:cubicBezTo>
                  <a:pt x="2432" y="141"/>
                  <a:pt x="2432" y="141"/>
                  <a:pt x="2432" y="141"/>
                </a:cubicBezTo>
                <a:cubicBezTo>
                  <a:pt x="2428" y="125"/>
                  <a:pt x="2422" y="108"/>
                  <a:pt x="2416" y="92"/>
                </a:cubicBezTo>
                <a:cubicBezTo>
                  <a:pt x="2427" y="81"/>
                  <a:pt x="2440" y="70"/>
                  <a:pt x="2457" y="58"/>
                </a:cubicBezTo>
                <a:close/>
                <a:moveTo>
                  <a:pt x="2404" y="104"/>
                </a:moveTo>
                <a:cubicBezTo>
                  <a:pt x="2406" y="115"/>
                  <a:pt x="2408" y="125"/>
                  <a:pt x="2409" y="136"/>
                </a:cubicBezTo>
                <a:cubicBezTo>
                  <a:pt x="2404" y="130"/>
                  <a:pt x="2399" y="124"/>
                  <a:pt x="2394" y="117"/>
                </a:cubicBezTo>
                <a:cubicBezTo>
                  <a:pt x="2397" y="113"/>
                  <a:pt x="2400" y="109"/>
                  <a:pt x="2404" y="104"/>
                </a:cubicBezTo>
                <a:close/>
                <a:moveTo>
                  <a:pt x="2352" y="99"/>
                </a:moveTo>
                <a:cubicBezTo>
                  <a:pt x="2357" y="105"/>
                  <a:pt x="2362" y="112"/>
                  <a:pt x="2366" y="118"/>
                </a:cubicBezTo>
                <a:cubicBezTo>
                  <a:pt x="2358" y="125"/>
                  <a:pt x="2351" y="133"/>
                  <a:pt x="2345" y="141"/>
                </a:cubicBezTo>
                <a:cubicBezTo>
                  <a:pt x="2345" y="141"/>
                  <a:pt x="2345" y="141"/>
                  <a:pt x="2345" y="141"/>
                </a:cubicBezTo>
                <a:cubicBezTo>
                  <a:pt x="2347" y="127"/>
                  <a:pt x="2349" y="113"/>
                  <a:pt x="2352" y="99"/>
                </a:cubicBezTo>
                <a:close/>
                <a:moveTo>
                  <a:pt x="2286" y="141"/>
                </a:moveTo>
                <a:cubicBezTo>
                  <a:pt x="2256" y="141"/>
                  <a:pt x="2256" y="141"/>
                  <a:pt x="2256" y="141"/>
                </a:cubicBezTo>
                <a:cubicBezTo>
                  <a:pt x="2257" y="132"/>
                  <a:pt x="2259" y="124"/>
                  <a:pt x="2263" y="115"/>
                </a:cubicBezTo>
                <a:cubicBezTo>
                  <a:pt x="2273" y="124"/>
                  <a:pt x="2280" y="132"/>
                  <a:pt x="2286" y="141"/>
                </a:cubicBezTo>
                <a:close/>
                <a:moveTo>
                  <a:pt x="2255" y="108"/>
                </a:moveTo>
                <a:cubicBezTo>
                  <a:pt x="2252" y="112"/>
                  <a:pt x="2249" y="117"/>
                  <a:pt x="2246" y="121"/>
                </a:cubicBezTo>
                <a:cubicBezTo>
                  <a:pt x="2246" y="115"/>
                  <a:pt x="2247" y="109"/>
                  <a:pt x="2248" y="102"/>
                </a:cubicBezTo>
                <a:cubicBezTo>
                  <a:pt x="2251" y="104"/>
                  <a:pt x="2253" y="106"/>
                  <a:pt x="2255" y="108"/>
                </a:cubicBezTo>
                <a:close/>
                <a:moveTo>
                  <a:pt x="2213" y="79"/>
                </a:moveTo>
                <a:cubicBezTo>
                  <a:pt x="2219" y="82"/>
                  <a:pt x="2224" y="85"/>
                  <a:pt x="2229" y="88"/>
                </a:cubicBezTo>
                <a:cubicBezTo>
                  <a:pt x="2226" y="94"/>
                  <a:pt x="2223" y="99"/>
                  <a:pt x="2221" y="104"/>
                </a:cubicBezTo>
                <a:cubicBezTo>
                  <a:pt x="2217" y="98"/>
                  <a:pt x="2212" y="91"/>
                  <a:pt x="2207" y="85"/>
                </a:cubicBezTo>
                <a:cubicBezTo>
                  <a:pt x="2209" y="83"/>
                  <a:pt x="2211" y="81"/>
                  <a:pt x="2213" y="79"/>
                </a:cubicBezTo>
                <a:close/>
                <a:moveTo>
                  <a:pt x="2173" y="61"/>
                </a:moveTo>
                <a:cubicBezTo>
                  <a:pt x="2181" y="71"/>
                  <a:pt x="2187" y="80"/>
                  <a:pt x="2192" y="88"/>
                </a:cubicBezTo>
                <a:cubicBezTo>
                  <a:pt x="2190" y="90"/>
                  <a:pt x="2188" y="91"/>
                  <a:pt x="2186" y="93"/>
                </a:cubicBezTo>
                <a:cubicBezTo>
                  <a:pt x="2180" y="87"/>
                  <a:pt x="2174" y="81"/>
                  <a:pt x="2167" y="76"/>
                </a:cubicBezTo>
                <a:cubicBezTo>
                  <a:pt x="2169" y="71"/>
                  <a:pt x="2171" y="66"/>
                  <a:pt x="2173" y="61"/>
                </a:cubicBezTo>
                <a:close/>
                <a:moveTo>
                  <a:pt x="2151" y="67"/>
                </a:moveTo>
                <a:cubicBezTo>
                  <a:pt x="2154" y="70"/>
                  <a:pt x="2157" y="73"/>
                  <a:pt x="2160" y="76"/>
                </a:cubicBezTo>
                <a:cubicBezTo>
                  <a:pt x="2153" y="86"/>
                  <a:pt x="2147" y="99"/>
                  <a:pt x="2142" y="112"/>
                </a:cubicBezTo>
                <a:cubicBezTo>
                  <a:pt x="2136" y="114"/>
                  <a:pt x="2129" y="116"/>
                  <a:pt x="2123" y="119"/>
                </a:cubicBezTo>
                <a:cubicBezTo>
                  <a:pt x="2118" y="113"/>
                  <a:pt x="2113" y="108"/>
                  <a:pt x="2108" y="103"/>
                </a:cubicBezTo>
                <a:cubicBezTo>
                  <a:pt x="2118" y="92"/>
                  <a:pt x="2132" y="80"/>
                  <a:pt x="2151" y="67"/>
                </a:cubicBezTo>
                <a:close/>
                <a:moveTo>
                  <a:pt x="2110" y="125"/>
                </a:moveTo>
                <a:cubicBezTo>
                  <a:pt x="2106" y="127"/>
                  <a:pt x="2103" y="129"/>
                  <a:pt x="2099" y="132"/>
                </a:cubicBezTo>
                <a:cubicBezTo>
                  <a:pt x="2097" y="129"/>
                  <a:pt x="2095" y="127"/>
                  <a:pt x="2093" y="124"/>
                </a:cubicBezTo>
                <a:cubicBezTo>
                  <a:pt x="2095" y="120"/>
                  <a:pt x="2098" y="115"/>
                  <a:pt x="2102" y="111"/>
                </a:cubicBezTo>
                <a:cubicBezTo>
                  <a:pt x="2105" y="115"/>
                  <a:pt x="2108" y="120"/>
                  <a:pt x="2110" y="125"/>
                </a:cubicBezTo>
                <a:close/>
                <a:moveTo>
                  <a:pt x="2076" y="118"/>
                </a:moveTo>
                <a:cubicBezTo>
                  <a:pt x="2074" y="120"/>
                  <a:pt x="2072" y="122"/>
                  <a:pt x="2070" y="124"/>
                </a:cubicBezTo>
                <a:cubicBezTo>
                  <a:pt x="2069" y="118"/>
                  <a:pt x="2067" y="112"/>
                  <a:pt x="2065" y="106"/>
                </a:cubicBezTo>
                <a:cubicBezTo>
                  <a:pt x="2069" y="110"/>
                  <a:pt x="2073" y="114"/>
                  <a:pt x="2076" y="118"/>
                </a:cubicBezTo>
                <a:close/>
                <a:moveTo>
                  <a:pt x="2012" y="97"/>
                </a:moveTo>
                <a:cubicBezTo>
                  <a:pt x="2016" y="103"/>
                  <a:pt x="2020" y="110"/>
                  <a:pt x="2023" y="116"/>
                </a:cubicBezTo>
                <a:cubicBezTo>
                  <a:pt x="2015" y="120"/>
                  <a:pt x="2008" y="126"/>
                  <a:pt x="2001" y="132"/>
                </a:cubicBezTo>
                <a:cubicBezTo>
                  <a:pt x="1996" y="130"/>
                  <a:pt x="1990" y="128"/>
                  <a:pt x="1984" y="127"/>
                </a:cubicBezTo>
                <a:cubicBezTo>
                  <a:pt x="1993" y="114"/>
                  <a:pt x="2003" y="104"/>
                  <a:pt x="2012" y="97"/>
                </a:cubicBezTo>
                <a:close/>
                <a:moveTo>
                  <a:pt x="1980" y="133"/>
                </a:moveTo>
                <a:cubicBezTo>
                  <a:pt x="1986" y="134"/>
                  <a:pt x="1990" y="136"/>
                  <a:pt x="1995" y="138"/>
                </a:cubicBezTo>
                <a:cubicBezTo>
                  <a:pt x="1994" y="139"/>
                  <a:pt x="1993" y="140"/>
                  <a:pt x="1992" y="141"/>
                </a:cubicBezTo>
                <a:cubicBezTo>
                  <a:pt x="1976" y="141"/>
                  <a:pt x="1976" y="141"/>
                  <a:pt x="1976" y="141"/>
                </a:cubicBezTo>
                <a:cubicBezTo>
                  <a:pt x="1977" y="138"/>
                  <a:pt x="1979" y="135"/>
                  <a:pt x="1980" y="133"/>
                </a:cubicBezTo>
                <a:close/>
                <a:moveTo>
                  <a:pt x="1864" y="86"/>
                </a:moveTo>
                <a:cubicBezTo>
                  <a:pt x="1878" y="98"/>
                  <a:pt x="1897" y="117"/>
                  <a:pt x="1909" y="141"/>
                </a:cubicBezTo>
                <a:cubicBezTo>
                  <a:pt x="1902" y="141"/>
                  <a:pt x="1902" y="141"/>
                  <a:pt x="1902" y="141"/>
                </a:cubicBezTo>
                <a:cubicBezTo>
                  <a:pt x="1899" y="139"/>
                  <a:pt x="1895" y="137"/>
                  <a:pt x="1892" y="136"/>
                </a:cubicBezTo>
                <a:cubicBezTo>
                  <a:pt x="1893" y="135"/>
                  <a:pt x="1895" y="135"/>
                  <a:pt x="1896" y="135"/>
                </a:cubicBezTo>
                <a:cubicBezTo>
                  <a:pt x="1894" y="134"/>
                  <a:pt x="1891" y="134"/>
                  <a:pt x="1888" y="134"/>
                </a:cubicBezTo>
                <a:cubicBezTo>
                  <a:pt x="1878" y="130"/>
                  <a:pt x="1866" y="126"/>
                  <a:pt x="1853" y="124"/>
                </a:cubicBezTo>
                <a:cubicBezTo>
                  <a:pt x="1853" y="124"/>
                  <a:pt x="1859" y="128"/>
                  <a:pt x="1868" y="135"/>
                </a:cubicBezTo>
                <a:cubicBezTo>
                  <a:pt x="1861" y="137"/>
                  <a:pt x="1854" y="138"/>
                  <a:pt x="1848" y="141"/>
                </a:cubicBezTo>
                <a:cubicBezTo>
                  <a:pt x="1829" y="141"/>
                  <a:pt x="1829" y="141"/>
                  <a:pt x="1829" y="141"/>
                </a:cubicBezTo>
                <a:cubicBezTo>
                  <a:pt x="1835" y="122"/>
                  <a:pt x="1844" y="105"/>
                  <a:pt x="1864" y="86"/>
                </a:cubicBezTo>
                <a:close/>
                <a:moveTo>
                  <a:pt x="1872" y="140"/>
                </a:moveTo>
                <a:cubicBezTo>
                  <a:pt x="1872" y="140"/>
                  <a:pt x="1872" y="140"/>
                  <a:pt x="1872" y="141"/>
                </a:cubicBezTo>
                <a:cubicBezTo>
                  <a:pt x="1870" y="141"/>
                  <a:pt x="1870" y="141"/>
                  <a:pt x="1870" y="141"/>
                </a:cubicBezTo>
                <a:cubicBezTo>
                  <a:pt x="1871" y="140"/>
                  <a:pt x="1871" y="140"/>
                  <a:pt x="1872" y="140"/>
                </a:cubicBezTo>
                <a:close/>
                <a:moveTo>
                  <a:pt x="1092" y="140"/>
                </a:moveTo>
                <a:cubicBezTo>
                  <a:pt x="1088" y="134"/>
                  <a:pt x="1084" y="128"/>
                  <a:pt x="1079" y="123"/>
                </a:cubicBezTo>
                <a:cubicBezTo>
                  <a:pt x="1081" y="121"/>
                  <a:pt x="1082" y="119"/>
                  <a:pt x="1084" y="117"/>
                </a:cubicBezTo>
                <a:cubicBezTo>
                  <a:pt x="1087" y="125"/>
                  <a:pt x="1090" y="133"/>
                  <a:pt x="1092" y="140"/>
                </a:cubicBezTo>
                <a:close/>
                <a:moveTo>
                  <a:pt x="1138" y="141"/>
                </a:moveTo>
                <a:cubicBezTo>
                  <a:pt x="1134" y="141"/>
                  <a:pt x="1134" y="141"/>
                  <a:pt x="1134" y="141"/>
                </a:cubicBezTo>
                <a:cubicBezTo>
                  <a:pt x="1135" y="137"/>
                  <a:pt x="1135" y="134"/>
                  <a:pt x="1135" y="131"/>
                </a:cubicBezTo>
                <a:cubicBezTo>
                  <a:pt x="1137" y="133"/>
                  <a:pt x="1139" y="135"/>
                  <a:pt x="1141" y="137"/>
                </a:cubicBezTo>
                <a:cubicBezTo>
                  <a:pt x="1140" y="138"/>
                  <a:pt x="1139" y="139"/>
                  <a:pt x="1138" y="141"/>
                </a:cubicBezTo>
                <a:close/>
                <a:moveTo>
                  <a:pt x="992" y="141"/>
                </a:moveTo>
                <a:cubicBezTo>
                  <a:pt x="987" y="141"/>
                  <a:pt x="987" y="141"/>
                  <a:pt x="987" y="141"/>
                </a:cubicBezTo>
                <a:cubicBezTo>
                  <a:pt x="986" y="139"/>
                  <a:pt x="985" y="137"/>
                  <a:pt x="984" y="136"/>
                </a:cubicBezTo>
                <a:cubicBezTo>
                  <a:pt x="986" y="135"/>
                  <a:pt x="988" y="134"/>
                  <a:pt x="991" y="133"/>
                </a:cubicBezTo>
                <a:cubicBezTo>
                  <a:pt x="991" y="135"/>
                  <a:pt x="992" y="138"/>
                  <a:pt x="992" y="141"/>
                </a:cubicBezTo>
                <a:close/>
                <a:moveTo>
                  <a:pt x="1074" y="131"/>
                </a:moveTo>
                <a:cubicBezTo>
                  <a:pt x="1076" y="134"/>
                  <a:pt x="1078" y="137"/>
                  <a:pt x="1079" y="141"/>
                </a:cubicBezTo>
                <a:cubicBezTo>
                  <a:pt x="1069" y="141"/>
                  <a:pt x="1069" y="141"/>
                  <a:pt x="1069" y="141"/>
                </a:cubicBezTo>
                <a:cubicBezTo>
                  <a:pt x="1071" y="137"/>
                  <a:pt x="1072" y="134"/>
                  <a:pt x="1074" y="131"/>
                </a:cubicBezTo>
                <a:close/>
                <a:moveTo>
                  <a:pt x="1046" y="123"/>
                </a:moveTo>
                <a:cubicBezTo>
                  <a:pt x="1049" y="117"/>
                  <a:pt x="1052" y="111"/>
                  <a:pt x="1055" y="105"/>
                </a:cubicBezTo>
                <a:cubicBezTo>
                  <a:pt x="1058" y="108"/>
                  <a:pt x="1060" y="110"/>
                  <a:pt x="1062" y="113"/>
                </a:cubicBezTo>
                <a:cubicBezTo>
                  <a:pt x="1056" y="116"/>
                  <a:pt x="1051" y="119"/>
                  <a:pt x="1046" y="123"/>
                </a:cubicBezTo>
                <a:close/>
                <a:moveTo>
                  <a:pt x="1420" y="133"/>
                </a:moveTo>
                <a:cubicBezTo>
                  <a:pt x="1422" y="129"/>
                  <a:pt x="1423" y="125"/>
                  <a:pt x="1425" y="121"/>
                </a:cubicBezTo>
                <a:cubicBezTo>
                  <a:pt x="1426" y="122"/>
                  <a:pt x="1427" y="123"/>
                  <a:pt x="1428" y="124"/>
                </a:cubicBezTo>
                <a:cubicBezTo>
                  <a:pt x="1425" y="127"/>
                  <a:pt x="1423" y="130"/>
                  <a:pt x="1420" y="133"/>
                </a:cubicBezTo>
                <a:close/>
                <a:moveTo>
                  <a:pt x="1435" y="132"/>
                </a:moveTo>
                <a:cubicBezTo>
                  <a:pt x="1437" y="135"/>
                  <a:pt x="1439" y="137"/>
                  <a:pt x="1441" y="141"/>
                </a:cubicBezTo>
                <a:cubicBezTo>
                  <a:pt x="1431" y="141"/>
                  <a:pt x="1431" y="141"/>
                  <a:pt x="1431" y="141"/>
                </a:cubicBezTo>
                <a:cubicBezTo>
                  <a:pt x="1432" y="138"/>
                  <a:pt x="1433" y="135"/>
                  <a:pt x="1435" y="132"/>
                </a:cubicBezTo>
                <a:close/>
                <a:moveTo>
                  <a:pt x="1472" y="136"/>
                </a:moveTo>
                <a:cubicBezTo>
                  <a:pt x="1463" y="130"/>
                  <a:pt x="1454" y="125"/>
                  <a:pt x="1442" y="121"/>
                </a:cubicBezTo>
                <a:cubicBezTo>
                  <a:pt x="1446" y="116"/>
                  <a:pt x="1450" y="111"/>
                  <a:pt x="1455" y="106"/>
                </a:cubicBezTo>
                <a:cubicBezTo>
                  <a:pt x="1461" y="115"/>
                  <a:pt x="1467" y="125"/>
                  <a:pt x="1472" y="136"/>
                </a:cubicBezTo>
                <a:close/>
                <a:moveTo>
                  <a:pt x="1494" y="130"/>
                </a:moveTo>
                <a:cubicBezTo>
                  <a:pt x="1492" y="127"/>
                  <a:pt x="1490" y="125"/>
                  <a:pt x="1488" y="123"/>
                </a:cubicBezTo>
                <a:cubicBezTo>
                  <a:pt x="1490" y="124"/>
                  <a:pt x="1491" y="124"/>
                  <a:pt x="1493" y="125"/>
                </a:cubicBezTo>
                <a:cubicBezTo>
                  <a:pt x="1493" y="126"/>
                  <a:pt x="1494" y="128"/>
                  <a:pt x="1494" y="130"/>
                </a:cubicBezTo>
                <a:close/>
                <a:moveTo>
                  <a:pt x="1612" y="141"/>
                </a:moveTo>
                <a:cubicBezTo>
                  <a:pt x="1613" y="137"/>
                  <a:pt x="1615" y="133"/>
                  <a:pt x="1616" y="129"/>
                </a:cubicBezTo>
                <a:cubicBezTo>
                  <a:pt x="1620" y="133"/>
                  <a:pt x="1623" y="137"/>
                  <a:pt x="1626" y="141"/>
                </a:cubicBezTo>
                <a:lnTo>
                  <a:pt x="1612" y="141"/>
                </a:lnTo>
                <a:close/>
                <a:moveTo>
                  <a:pt x="1718" y="141"/>
                </a:moveTo>
                <a:cubicBezTo>
                  <a:pt x="1720" y="135"/>
                  <a:pt x="1724" y="129"/>
                  <a:pt x="1727" y="124"/>
                </a:cubicBezTo>
                <a:cubicBezTo>
                  <a:pt x="1732" y="126"/>
                  <a:pt x="1737" y="128"/>
                  <a:pt x="1741" y="130"/>
                </a:cubicBezTo>
                <a:cubicBezTo>
                  <a:pt x="1733" y="133"/>
                  <a:pt x="1726" y="137"/>
                  <a:pt x="1720" y="141"/>
                </a:cubicBezTo>
                <a:lnTo>
                  <a:pt x="1718" y="141"/>
                </a:lnTo>
                <a:close/>
                <a:moveTo>
                  <a:pt x="1755" y="139"/>
                </a:moveTo>
                <a:cubicBezTo>
                  <a:pt x="1755" y="139"/>
                  <a:pt x="1756" y="140"/>
                  <a:pt x="1757" y="141"/>
                </a:cubicBezTo>
                <a:cubicBezTo>
                  <a:pt x="1753" y="141"/>
                  <a:pt x="1753" y="141"/>
                  <a:pt x="1753" y="141"/>
                </a:cubicBezTo>
                <a:cubicBezTo>
                  <a:pt x="1754" y="140"/>
                  <a:pt x="1754" y="139"/>
                  <a:pt x="1755" y="139"/>
                </a:cubicBezTo>
                <a:close/>
                <a:moveTo>
                  <a:pt x="1760" y="134"/>
                </a:moveTo>
                <a:cubicBezTo>
                  <a:pt x="1764" y="130"/>
                  <a:pt x="1767" y="127"/>
                  <a:pt x="1770" y="125"/>
                </a:cubicBezTo>
                <a:cubicBezTo>
                  <a:pt x="1773" y="130"/>
                  <a:pt x="1776" y="135"/>
                  <a:pt x="1778" y="141"/>
                </a:cubicBezTo>
                <a:cubicBezTo>
                  <a:pt x="1771" y="141"/>
                  <a:pt x="1771" y="141"/>
                  <a:pt x="1771" y="141"/>
                </a:cubicBezTo>
                <a:cubicBezTo>
                  <a:pt x="1768" y="138"/>
                  <a:pt x="1764" y="136"/>
                  <a:pt x="1760" y="134"/>
                </a:cubicBezTo>
                <a:close/>
                <a:moveTo>
                  <a:pt x="1767" y="122"/>
                </a:moveTo>
                <a:cubicBezTo>
                  <a:pt x="1761" y="124"/>
                  <a:pt x="1754" y="126"/>
                  <a:pt x="1748" y="128"/>
                </a:cubicBezTo>
                <a:cubicBezTo>
                  <a:pt x="1742" y="125"/>
                  <a:pt x="1735" y="123"/>
                  <a:pt x="1729" y="122"/>
                </a:cubicBezTo>
                <a:cubicBezTo>
                  <a:pt x="1734" y="114"/>
                  <a:pt x="1740" y="107"/>
                  <a:pt x="1746" y="101"/>
                </a:cubicBezTo>
                <a:cubicBezTo>
                  <a:pt x="1755" y="108"/>
                  <a:pt x="1762" y="115"/>
                  <a:pt x="1767" y="122"/>
                </a:cubicBezTo>
                <a:close/>
                <a:moveTo>
                  <a:pt x="1629" y="107"/>
                </a:moveTo>
                <a:cubicBezTo>
                  <a:pt x="1638" y="115"/>
                  <a:pt x="1647" y="127"/>
                  <a:pt x="1653" y="140"/>
                </a:cubicBezTo>
                <a:cubicBezTo>
                  <a:pt x="1652" y="140"/>
                  <a:pt x="1652" y="140"/>
                  <a:pt x="1651" y="141"/>
                </a:cubicBezTo>
                <a:cubicBezTo>
                  <a:pt x="1639" y="141"/>
                  <a:pt x="1639" y="141"/>
                  <a:pt x="1639" y="141"/>
                </a:cubicBezTo>
                <a:cubicBezTo>
                  <a:pt x="1633" y="134"/>
                  <a:pt x="1627" y="128"/>
                  <a:pt x="1620" y="123"/>
                </a:cubicBezTo>
                <a:cubicBezTo>
                  <a:pt x="1622" y="117"/>
                  <a:pt x="1625" y="112"/>
                  <a:pt x="1629" y="107"/>
                </a:cubicBezTo>
                <a:close/>
                <a:moveTo>
                  <a:pt x="1577" y="113"/>
                </a:moveTo>
                <a:cubicBezTo>
                  <a:pt x="1574" y="121"/>
                  <a:pt x="1572" y="129"/>
                  <a:pt x="1570" y="136"/>
                </a:cubicBezTo>
                <a:cubicBezTo>
                  <a:pt x="1568" y="134"/>
                  <a:pt x="1566" y="131"/>
                  <a:pt x="1563" y="128"/>
                </a:cubicBezTo>
                <a:cubicBezTo>
                  <a:pt x="1567" y="123"/>
                  <a:pt x="1572" y="118"/>
                  <a:pt x="1577" y="113"/>
                </a:cubicBezTo>
                <a:close/>
                <a:moveTo>
                  <a:pt x="1539" y="122"/>
                </a:moveTo>
                <a:cubicBezTo>
                  <a:pt x="1542" y="126"/>
                  <a:pt x="1545" y="130"/>
                  <a:pt x="1547" y="134"/>
                </a:cubicBezTo>
                <a:cubicBezTo>
                  <a:pt x="1545" y="136"/>
                  <a:pt x="1543" y="138"/>
                  <a:pt x="1542" y="141"/>
                </a:cubicBezTo>
                <a:cubicBezTo>
                  <a:pt x="1537" y="141"/>
                  <a:pt x="1537" y="141"/>
                  <a:pt x="1537" y="141"/>
                </a:cubicBezTo>
                <a:cubicBezTo>
                  <a:pt x="1535" y="139"/>
                  <a:pt x="1533" y="138"/>
                  <a:pt x="1532" y="137"/>
                </a:cubicBezTo>
                <a:cubicBezTo>
                  <a:pt x="1534" y="132"/>
                  <a:pt x="1536" y="126"/>
                  <a:pt x="1539" y="122"/>
                </a:cubicBezTo>
                <a:close/>
                <a:moveTo>
                  <a:pt x="1472" y="62"/>
                </a:moveTo>
                <a:cubicBezTo>
                  <a:pt x="1481" y="80"/>
                  <a:pt x="1488" y="101"/>
                  <a:pt x="1492" y="122"/>
                </a:cubicBezTo>
                <a:cubicBezTo>
                  <a:pt x="1491" y="122"/>
                  <a:pt x="1489" y="122"/>
                  <a:pt x="1487" y="122"/>
                </a:cubicBezTo>
                <a:cubicBezTo>
                  <a:pt x="1480" y="114"/>
                  <a:pt x="1472" y="106"/>
                  <a:pt x="1463" y="98"/>
                </a:cubicBezTo>
                <a:cubicBezTo>
                  <a:pt x="1466" y="95"/>
                  <a:pt x="1469" y="92"/>
                  <a:pt x="1473" y="89"/>
                </a:cubicBezTo>
                <a:cubicBezTo>
                  <a:pt x="1469" y="91"/>
                  <a:pt x="1464" y="93"/>
                  <a:pt x="1460" y="95"/>
                </a:cubicBezTo>
                <a:cubicBezTo>
                  <a:pt x="1457" y="92"/>
                  <a:pt x="1452" y="89"/>
                  <a:pt x="1448" y="86"/>
                </a:cubicBezTo>
                <a:cubicBezTo>
                  <a:pt x="1455" y="78"/>
                  <a:pt x="1462" y="70"/>
                  <a:pt x="1472" y="62"/>
                </a:cubicBezTo>
                <a:close/>
                <a:moveTo>
                  <a:pt x="1443" y="92"/>
                </a:moveTo>
                <a:cubicBezTo>
                  <a:pt x="1446" y="95"/>
                  <a:pt x="1448" y="98"/>
                  <a:pt x="1451" y="102"/>
                </a:cubicBezTo>
                <a:cubicBezTo>
                  <a:pt x="1445" y="106"/>
                  <a:pt x="1439" y="112"/>
                  <a:pt x="1433" y="118"/>
                </a:cubicBezTo>
                <a:cubicBezTo>
                  <a:pt x="1431" y="117"/>
                  <a:pt x="1429" y="117"/>
                  <a:pt x="1427" y="116"/>
                </a:cubicBezTo>
                <a:cubicBezTo>
                  <a:pt x="1431" y="108"/>
                  <a:pt x="1436" y="100"/>
                  <a:pt x="1443" y="92"/>
                </a:cubicBezTo>
                <a:close/>
                <a:moveTo>
                  <a:pt x="1374" y="131"/>
                </a:moveTo>
                <a:cubicBezTo>
                  <a:pt x="1375" y="134"/>
                  <a:pt x="1375" y="137"/>
                  <a:pt x="1375" y="141"/>
                </a:cubicBezTo>
                <a:cubicBezTo>
                  <a:pt x="1375" y="141"/>
                  <a:pt x="1375" y="141"/>
                  <a:pt x="1375" y="141"/>
                </a:cubicBezTo>
                <a:cubicBezTo>
                  <a:pt x="1374" y="138"/>
                  <a:pt x="1372" y="136"/>
                  <a:pt x="1370" y="134"/>
                </a:cubicBezTo>
                <a:cubicBezTo>
                  <a:pt x="1372" y="133"/>
                  <a:pt x="1373" y="132"/>
                  <a:pt x="1374" y="131"/>
                </a:cubicBezTo>
                <a:close/>
                <a:moveTo>
                  <a:pt x="1278" y="141"/>
                </a:moveTo>
                <a:cubicBezTo>
                  <a:pt x="1261" y="141"/>
                  <a:pt x="1261" y="141"/>
                  <a:pt x="1261" y="141"/>
                </a:cubicBezTo>
                <a:cubicBezTo>
                  <a:pt x="1265" y="134"/>
                  <a:pt x="1269" y="128"/>
                  <a:pt x="1275" y="122"/>
                </a:cubicBezTo>
                <a:cubicBezTo>
                  <a:pt x="1276" y="128"/>
                  <a:pt x="1277" y="134"/>
                  <a:pt x="1278" y="141"/>
                </a:cubicBezTo>
                <a:close/>
                <a:moveTo>
                  <a:pt x="1232" y="141"/>
                </a:moveTo>
                <a:cubicBezTo>
                  <a:pt x="1220" y="141"/>
                  <a:pt x="1220" y="141"/>
                  <a:pt x="1220" y="141"/>
                </a:cubicBezTo>
                <a:cubicBezTo>
                  <a:pt x="1220" y="136"/>
                  <a:pt x="1221" y="132"/>
                  <a:pt x="1222" y="128"/>
                </a:cubicBezTo>
                <a:cubicBezTo>
                  <a:pt x="1226" y="132"/>
                  <a:pt x="1229" y="136"/>
                  <a:pt x="1232" y="141"/>
                </a:cubicBezTo>
                <a:close/>
                <a:moveTo>
                  <a:pt x="1201" y="141"/>
                </a:moveTo>
                <a:cubicBezTo>
                  <a:pt x="1165" y="141"/>
                  <a:pt x="1165" y="141"/>
                  <a:pt x="1165" y="141"/>
                </a:cubicBezTo>
                <a:cubicBezTo>
                  <a:pt x="1162" y="138"/>
                  <a:pt x="1159" y="135"/>
                  <a:pt x="1155" y="132"/>
                </a:cubicBezTo>
                <a:cubicBezTo>
                  <a:pt x="1162" y="121"/>
                  <a:pt x="1171" y="109"/>
                  <a:pt x="1186" y="95"/>
                </a:cubicBezTo>
                <a:cubicBezTo>
                  <a:pt x="1195" y="102"/>
                  <a:pt x="1203" y="109"/>
                  <a:pt x="1210" y="115"/>
                </a:cubicBezTo>
                <a:cubicBezTo>
                  <a:pt x="1207" y="124"/>
                  <a:pt x="1204" y="132"/>
                  <a:pt x="1201" y="141"/>
                </a:cubicBezTo>
                <a:close/>
                <a:moveTo>
                  <a:pt x="1155" y="73"/>
                </a:moveTo>
                <a:cubicBezTo>
                  <a:pt x="1166" y="80"/>
                  <a:pt x="1176" y="87"/>
                  <a:pt x="1185" y="94"/>
                </a:cubicBezTo>
                <a:cubicBezTo>
                  <a:pt x="1171" y="101"/>
                  <a:pt x="1159" y="113"/>
                  <a:pt x="1148" y="126"/>
                </a:cubicBezTo>
                <a:cubicBezTo>
                  <a:pt x="1145" y="124"/>
                  <a:pt x="1141" y="121"/>
                  <a:pt x="1138" y="118"/>
                </a:cubicBezTo>
                <a:cubicBezTo>
                  <a:pt x="1141" y="104"/>
                  <a:pt x="1146" y="90"/>
                  <a:pt x="1155" y="73"/>
                </a:cubicBezTo>
                <a:close/>
                <a:moveTo>
                  <a:pt x="1099" y="102"/>
                </a:moveTo>
                <a:cubicBezTo>
                  <a:pt x="1105" y="107"/>
                  <a:pt x="1111" y="111"/>
                  <a:pt x="1116" y="115"/>
                </a:cubicBezTo>
                <a:cubicBezTo>
                  <a:pt x="1114" y="120"/>
                  <a:pt x="1112" y="126"/>
                  <a:pt x="1110" y="131"/>
                </a:cubicBezTo>
                <a:cubicBezTo>
                  <a:pt x="1105" y="123"/>
                  <a:pt x="1100" y="115"/>
                  <a:pt x="1094" y="107"/>
                </a:cubicBezTo>
                <a:cubicBezTo>
                  <a:pt x="1096" y="105"/>
                  <a:pt x="1098" y="103"/>
                  <a:pt x="1099" y="102"/>
                </a:cubicBezTo>
                <a:close/>
                <a:moveTo>
                  <a:pt x="1078" y="106"/>
                </a:moveTo>
                <a:cubicBezTo>
                  <a:pt x="1074" y="107"/>
                  <a:pt x="1071" y="109"/>
                  <a:pt x="1068" y="110"/>
                </a:cubicBezTo>
                <a:cubicBezTo>
                  <a:pt x="1065" y="107"/>
                  <a:pt x="1061" y="104"/>
                  <a:pt x="1058" y="101"/>
                </a:cubicBezTo>
                <a:cubicBezTo>
                  <a:pt x="1060" y="97"/>
                  <a:pt x="1063" y="92"/>
                  <a:pt x="1066" y="88"/>
                </a:cubicBezTo>
                <a:cubicBezTo>
                  <a:pt x="1071" y="94"/>
                  <a:pt x="1074" y="100"/>
                  <a:pt x="1078" y="106"/>
                </a:cubicBezTo>
                <a:close/>
                <a:moveTo>
                  <a:pt x="1059" y="80"/>
                </a:moveTo>
                <a:cubicBezTo>
                  <a:pt x="1054" y="84"/>
                  <a:pt x="1050" y="88"/>
                  <a:pt x="1045" y="93"/>
                </a:cubicBezTo>
                <a:cubicBezTo>
                  <a:pt x="1044" y="93"/>
                  <a:pt x="1043" y="92"/>
                  <a:pt x="1043" y="92"/>
                </a:cubicBezTo>
                <a:cubicBezTo>
                  <a:pt x="1043" y="93"/>
                  <a:pt x="1044" y="93"/>
                  <a:pt x="1044" y="94"/>
                </a:cubicBezTo>
                <a:cubicBezTo>
                  <a:pt x="1037" y="101"/>
                  <a:pt x="1031" y="108"/>
                  <a:pt x="1025" y="116"/>
                </a:cubicBezTo>
                <a:cubicBezTo>
                  <a:pt x="1029" y="96"/>
                  <a:pt x="1034" y="76"/>
                  <a:pt x="1041" y="59"/>
                </a:cubicBezTo>
                <a:cubicBezTo>
                  <a:pt x="1048" y="66"/>
                  <a:pt x="1054" y="73"/>
                  <a:pt x="1059" y="80"/>
                </a:cubicBezTo>
                <a:close/>
                <a:moveTo>
                  <a:pt x="989" y="128"/>
                </a:moveTo>
                <a:cubicBezTo>
                  <a:pt x="987" y="129"/>
                  <a:pt x="984" y="130"/>
                  <a:pt x="981" y="131"/>
                </a:cubicBezTo>
                <a:cubicBezTo>
                  <a:pt x="976" y="124"/>
                  <a:pt x="971" y="118"/>
                  <a:pt x="965" y="112"/>
                </a:cubicBezTo>
                <a:cubicBezTo>
                  <a:pt x="969" y="108"/>
                  <a:pt x="973" y="105"/>
                  <a:pt x="977" y="102"/>
                </a:cubicBezTo>
                <a:cubicBezTo>
                  <a:pt x="982" y="110"/>
                  <a:pt x="987" y="119"/>
                  <a:pt x="989" y="128"/>
                </a:cubicBezTo>
                <a:close/>
                <a:moveTo>
                  <a:pt x="970" y="135"/>
                </a:moveTo>
                <a:cubicBezTo>
                  <a:pt x="966" y="137"/>
                  <a:pt x="963" y="139"/>
                  <a:pt x="959" y="141"/>
                </a:cubicBezTo>
                <a:cubicBezTo>
                  <a:pt x="941" y="141"/>
                  <a:pt x="941" y="141"/>
                  <a:pt x="941" y="141"/>
                </a:cubicBezTo>
                <a:cubicBezTo>
                  <a:pt x="946" y="133"/>
                  <a:pt x="952" y="126"/>
                  <a:pt x="959" y="118"/>
                </a:cubicBezTo>
                <a:cubicBezTo>
                  <a:pt x="963" y="124"/>
                  <a:pt x="967" y="130"/>
                  <a:pt x="970" y="135"/>
                </a:cubicBezTo>
                <a:close/>
                <a:moveTo>
                  <a:pt x="605" y="127"/>
                </a:moveTo>
                <a:cubicBezTo>
                  <a:pt x="609" y="131"/>
                  <a:pt x="613" y="136"/>
                  <a:pt x="617" y="141"/>
                </a:cubicBezTo>
                <a:cubicBezTo>
                  <a:pt x="597" y="141"/>
                  <a:pt x="597" y="141"/>
                  <a:pt x="597" y="141"/>
                </a:cubicBezTo>
                <a:cubicBezTo>
                  <a:pt x="599" y="136"/>
                  <a:pt x="602" y="131"/>
                  <a:pt x="605" y="127"/>
                </a:cubicBezTo>
                <a:close/>
                <a:moveTo>
                  <a:pt x="572" y="125"/>
                </a:moveTo>
                <a:cubicBezTo>
                  <a:pt x="575" y="120"/>
                  <a:pt x="577" y="115"/>
                  <a:pt x="580" y="111"/>
                </a:cubicBezTo>
                <a:cubicBezTo>
                  <a:pt x="583" y="112"/>
                  <a:pt x="586" y="114"/>
                  <a:pt x="589" y="115"/>
                </a:cubicBezTo>
                <a:cubicBezTo>
                  <a:pt x="583" y="118"/>
                  <a:pt x="577" y="121"/>
                  <a:pt x="572" y="125"/>
                </a:cubicBezTo>
                <a:close/>
                <a:moveTo>
                  <a:pt x="669" y="130"/>
                </a:moveTo>
                <a:cubicBezTo>
                  <a:pt x="672" y="121"/>
                  <a:pt x="675" y="112"/>
                  <a:pt x="680" y="103"/>
                </a:cubicBezTo>
                <a:cubicBezTo>
                  <a:pt x="685" y="109"/>
                  <a:pt x="689" y="115"/>
                  <a:pt x="692" y="121"/>
                </a:cubicBezTo>
                <a:cubicBezTo>
                  <a:pt x="684" y="124"/>
                  <a:pt x="676" y="127"/>
                  <a:pt x="669" y="130"/>
                </a:cubicBezTo>
                <a:close/>
                <a:moveTo>
                  <a:pt x="696" y="128"/>
                </a:moveTo>
                <a:cubicBezTo>
                  <a:pt x="698" y="132"/>
                  <a:pt x="700" y="136"/>
                  <a:pt x="701" y="141"/>
                </a:cubicBezTo>
                <a:cubicBezTo>
                  <a:pt x="676" y="141"/>
                  <a:pt x="676" y="141"/>
                  <a:pt x="676" y="141"/>
                </a:cubicBezTo>
                <a:cubicBezTo>
                  <a:pt x="682" y="136"/>
                  <a:pt x="688" y="132"/>
                  <a:pt x="696" y="128"/>
                </a:cubicBezTo>
                <a:close/>
                <a:moveTo>
                  <a:pt x="611" y="120"/>
                </a:moveTo>
                <a:cubicBezTo>
                  <a:pt x="612" y="118"/>
                  <a:pt x="614" y="116"/>
                  <a:pt x="616" y="114"/>
                </a:cubicBezTo>
                <a:cubicBezTo>
                  <a:pt x="619" y="119"/>
                  <a:pt x="621" y="123"/>
                  <a:pt x="623" y="128"/>
                </a:cubicBezTo>
                <a:cubicBezTo>
                  <a:pt x="619" y="126"/>
                  <a:pt x="615" y="123"/>
                  <a:pt x="611" y="120"/>
                </a:cubicBezTo>
                <a:close/>
                <a:moveTo>
                  <a:pt x="721" y="132"/>
                </a:moveTo>
                <a:cubicBezTo>
                  <a:pt x="719" y="129"/>
                  <a:pt x="716" y="125"/>
                  <a:pt x="713" y="122"/>
                </a:cubicBezTo>
                <a:cubicBezTo>
                  <a:pt x="715" y="121"/>
                  <a:pt x="717" y="121"/>
                  <a:pt x="720" y="120"/>
                </a:cubicBezTo>
                <a:cubicBezTo>
                  <a:pt x="720" y="124"/>
                  <a:pt x="721" y="128"/>
                  <a:pt x="721" y="132"/>
                </a:cubicBezTo>
                <a:close/>
                <a:moveTo>
                  <a:pt x="708" y="70"/>
                </a:moveTo>
                <a:cubicBezTo>
                  <a:pt x="713" y="84"/>
                  <a:pt x="716" y="100"/>
                  <a:pt x="719" y="116"/>
                </a:cubicBezTo>
                <a:cubicBezTo>
                  <a:pt x="716" y="116"/>
                  <a:pt x="712" y="116"/>
                  <a:pt x="709" y="117"/>
                </a:cubicBezTo>
                <a:cubicBezTo>
                  <a:pt x="702" y="109"/>
                  <a:pt x="695" y="101"/>
                  <a:pt x="687" y="93"/>
                </a:cubicBezTo>
                <a:cubicBezTo>
                  <a:pt x="692" y="86"/>
                  <a:pt x="699" y="78"/>
                  <a:pt x="708" y="70"/>
                </a:cubicBezTo>
                <a:close/>
                <a:moveTo>
                  <a:pt x="669" y="90"/>
                </a:moveTo>
                <a:cubicBezTo>
                  <a:pt x="663" y="96"/>
                  <a:pt x="658" y="102"/>
                  <a:pt x="653" y="107"/>
                </a:cubicBezTo>
                <a:cubicBezTo>
                  <a:pt x="655" y="98"/>
                  <a:pt x="656" y="89"/>
                  <a:pt x="658" y="80"/>
                </a:cubicBezTo>
                <a:cubicBezTo>
                  <a:pt x="662" y="84"/>
                  <a:pt x="666" y="87"/>
                  <a:pt x="669" y="90"/>
                </a:cubicBezTo>
                <a:close/>
                <a:moveTo>
                  <a:pt x="611" y="107"/>
                </a:moveTo>
                <a:cubicBezTo>
                  <a:pt x="606" y="108"/>
                  <a:pt x="601" y="110"/>
                  <a:pt x="596" y="112"/>
                </a:cubicBezTo>
                <a:cubicBezTo>
                  <a:pt x="591" y="110"/>
                  <a:pt x="587" y="108"/>
                  <a:pt x="582" y="107"/>
                </a:cubicBezTo>
                <a:cubicBezTo>
                  <a:pt x="586" y="100"/>
                  <a:pt x="590" y="95"/>
                  <a:pt x="595" y="89"/>
                </a:cubicBezTo>
                <a:cubicBezTo>
                  <a:pt x="601" y="95"/>
                  <a:pt x="607" y="101"/>
                  <a:pt x="611" y="107"/>
                </a:cubicBezTo>
                <a:close/>
                <a:moveTo>
                  <a:pt x="587" y="83"/>
                </a:moveTo>
                <a:cubicBezTo>
                  <a:pt x="579" y="89"/>
                  <a:pt x="572" y="96"/>
                  <a:pt x="565" y="102"/>
                </a:cubicBezTo>
                <a:cubicBezTo>
                  <a:pt x="562" y="102"/>
                  <a:pt x="560" y="102"/>
                  <a:pt x="558" y="102"/>
                </a:cubicBezTo>
                <a:cubicBezTo>
                  <a:pt x="560" y="103"/>
                  <a:pt x="561" y="103"/>
                  <a:pt x="563" y="104"/>
                </a:cubicBezTo>
                <a:cubicBezTo>
                  <a:pt x="559" y="109"/>
                  <a:pt x="554" y="113"/>
                  <a:pt x="550" y="118"/>
                </a:cubicBezTo>
                <a:cubicBezTo>
                  <a:pt x="554" y="100"/>
                  <a:pt x="558" y="83"/>
                  <a:pt x="565" y="68"/>
                </a:cubicBezTo>
                <a:cubicBezTo>
                  <a:pt x="573" y="73"/>
                  <a:pt x="580" y="78"/>
                  <a:pt x="587" y="83"/>
                </a:cubicBezTo>
                <a:close/>
                <a:moveTo>
                  <a:pt x="496" y="98"/>
                </a:moveTo>
                <a:cubicBezTo>
                  <a:pt x="505" y="110"/>
                  <a:pt x="513" y="124"/>
                  <a:pt x="516" y="141"/>
                </a:cubicBezTo>
                <a:cubicBezTo>
                  <a:pt x="510" y="141"/>
                  <a:pt x="510" y="141"/>
                  <a:pt x="510" y="141"/>
                </a:cubicBezTo>
                <a:cubicBezTo>
                  <a:pt x="503" y="130"/>
                  <a:pt x="494" y="120"/>
                  <a:pt x="485" y="110"/>
                </a:cubicBezTo>
                <a:cubicBezTo>
                  <a:pt x="488" y="106"/>
                  <a:pt x="492" y="102"/>
                  <a:pt x="496" y="98"/>
                </a:cubicBezTo>
                <a:close/>
                <a:moveTo>
                  <a:pt x="495" y="141"/>
                </a:moveTo>
                <a:cubicBezTo>
                  <a:pt x="465" y="141"/>
                  <a:pt x="465" y="141"/>
                  <a:pt x="465" y="141"/>
                </a:cubicBezTo>
                <a:cubicBezTo>
                  <a:pt x="469" y="133"/>
                  <a:pt x="474" y="125"/>
                  <a:pt x="480" y="117"/>
                </a:cubicBezTo>
                <a:cubicBezTo>
                  <a:pt x="486" y="125"/>
                  <a:pt x="491" y="133"/>
                  <a:pt x="495" y="141"/>
                </a:cubicBezTo>
                <a:close/>
                <a:moveTo>
                  <a:pt x="391" y="141"/>
                </a:moveTo>
                <a:cubicBezTo>
                  <a:pt x="385" y="141"/>
                  <a:pt x="385" y="141"/>
                  <a:pt x="385" y="141"/>
                </a:cubicBezTo>
                <a:cubicBezTo>
                  <a:pt x="386" y="139"/>
                  <a:pt x="386" y="137"/>
                  <a:pt x="387" y="136"/>
                </a:cubicBezTo>
                <a:cubicBezTo>
                  <a:pt x="388" y="137"/>
                  <a:pt x="390" y="139"/>
                  <a:pt x="391" y="141"/>
                </a:cubicBezTo>
                <a:close/>
                <a:moveTo>
                  <a:pt x="380" y="128"/>
                </a:moveTo>
                <a:cubicBezTo>
                  <a:pt x="377" y="132"/>
                  <a:pt x="374" y="136"/>
                  <a:pt x="371" y="141"/>
                </a:cubicBezTo>
                <a:cubicBezTo>
                  <a:pt x="363" y="141"/>
                  <a:pt x="363" y="141"/>
                  <a:pt x="363" y="141"/>
                </a:cubicBezTo>
                <a:cubicBezTo>
                  <a:pt x="365" y="133"/>
                  <a:pt x="368" y="125"/>
                  <a:pt x="371" y="118"/>
                </a:cubicBezTo>
                <a:cubicBezTo>
                  <a:pt x="374" y="121"/>
                  <a:pt x="378" y="125"/>
                  <a:pt x="380" y="128"/>
                </a:cubicBezTo>
                <a:close/>
                <a:moveTo>
                  <a:pt x="361" y="109"/>
                </a:moveTo>
                <a:cubicBezTo>
                  <a:pt x="356" y="115"/>
                  <a:pt x="351" y="121"/>
                  <a:pt x="347" y="127"/>
                </a:cubicBezTo>
                <a:cubicBezTo>
                  <a:pt x="343" y="114"/>
                  <a:pt x="338" y="102"/>
                  <a:pt x="333" y="90"/>
                </a:cubicBezTo>
                <a:cubicBezTo>
                  <a:pt x="344" y="97"/>
                  <a:pt x="353" y="103"/>
                  <a:pt x="361" y="109"/>
                </a:cubicBezTo>
                <a:close/>
                <a:moveTo>
                  <a:pt x="257" y="109"/>
                </a:moveTo>
                <a:cubicBezTo>
                  <a:pt x="263" y="114"/>
                  <a:pt x="274" y="124"/>
                  <a:pt x="282" y="141"/>
                </a:cubicBezTo>
                <a:cubicBezTo>
                  <a:pt x="245" y="141"/>
                  <a:pt x="245" y="141"/>
                  <a:pt x="245" y="141"/>
                </a:cubicBezTo>
                <a:cubicBezTo>
                  <a:pt x="248" y="134"/>
                  <a:pt x="253" y="128"/>
                  <a:pt x="262" y="119"/>
                </a:cubicBezTo>
                <a:cubicBezTo>
                  <a:pt x="253" y="123"/>
                  <a:pt x="245" y="132"/>
                  <a:pt x="239" y="141"/>
                </a:cubicBezTo>
                <a:cubicBezTo>
                  <a:pt x="238" y="141"/>
                  <a:pt x="238" y="141"/>
                  <a:pt x="238" y="141"/>
                </a:cubicBezTo>
                <a:cubicBezTo>
                  <a:pt x="241" y="131"/>
                  <a:pt x="246" y="121"/>
                  <a:pt x="257" y="109"/>
                </a:cubicBezTo>
                <a:close/>
                <a:moveTo>
                  <a:pt x="216" y="141"/>
                </a:moveTo>
                <a:cubicBezTo>
                  <a:pt x="212" y="141"/>
                  <a:pt x="212" y="141"/>
                  <a:pt x="212" y="141"/>
                </a:cubicBezTo>
                <a:cubicBezTo>
                  <a:pt x="211" y="139"/>
                  <a:pt x="210" y="138"/>
                  <a:pt x="209" y="136"/>
                </a:cubicBezTo>
                <a:cubicBezTo>
                  <a:pt x="210" y="135"/>
                  <a:pt x="212" y="133"/>
                  <a:pt x="214" y="132"/>
                </a:cubicBezTo>
                <a:cubicBezTo>
                  <a:pt x="215" y="135"/>
                  <a:pt x="215" y="138"/>
                  <a:pt x="216" y="141"/>
                </a:cubicBezTo>
                <a:close/>
                <a:moveTo>
                  <a:pt x="205" y="140"/>
                </a:moveTo>
                <a:cubicBezTo>
                  <a:pt x="206" y="140"/>
                  <a:pt x="206" y="140"/>
                  <a:pt x="206" y="141"/>
                </a:cubicBezTo>
                <a:cubicBezTo>
                  <a:pt x="205" y="141"/>
                  <a:pt x="205" y="141"/>
                  <a:pt x="205" y="141"/>
                </a:cubicBezTo>
                <a:cubicBezTo>
                  <a:pt x="205" y="140"/>
                  <a:pt x="205" y="140"/>
                  <a:pt x="205" y="140"/>
                </a:cubicBezTo>
                <a:close/>
              </a:path>
            </a:pathLst>
          </a:custGeom>
          <a:solidFill>
            <a:schemeClr val="accent3"/>
          </a:solidFill>
          <a:ln>
            <a:noFill/>
          </a:ln>
        </p:spPr>
        <p:txBody>
          <a:bodyPr/>
          <a:lstStyle/>
          <a:p>
            <a:endParaRPr lang="ru-RU"/>
          </a:p>
        </p:txBody>
      </p:sp>
      <p:grpSp>
        <p:nvGrpSpPr>
          <p:cNvPr id="48" name="グループ化 47">
            <a:extLst>
              <a:ext uri="{FF2B5EF4-FFF2-40B4-BE49-F238E27FC236}">
                <a16:creationId xmlns:a16="http://schemas.microsoft.com/office/drawing/2014/main" id="{0277C926-D9EE-0145-8D64-4152F4B49BA2}"/>
              </a:ext>
            </a:extLst>
          </p:cNvPr>
          <p:cNvGrpSpPr/>
          <p:nvPr/>
        </p:nvGrpSpPr>
        <p:grpSpPr>
          <a:xfrm>
            <a:off x="9585277" y="5054600"/>
            <a:ext cx="1069975" cy="1074738"/>
            <a:chOff x="5616575" y="5054600"/>
            <a:chExt cx="1069975" cy="1074738"/>
          </a:xfrm>
        </p:grpSpPr>
        <p:sp>
          <p:nvSpPr>
            <p:cNvPr id="24" name="Oval 54"/>
            <p:cNvSpPr>
              <a:spLocks noChangeArrowheads="1"/>
            </p:cNvSpPr>
            <p:nvPr/>
          </p:nvSpPr>
          <p:spPr bwMode="auto">
            <a:xfrm>
              <a:off x="5616575" y="5054600"/>
              <a:ext cx="1069975" cy="1074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28" name="Freeform 57"/>
            <p:cNvSpPr>
              <a:spLocks noEditPoints="1"/>
            </p:cNvSpPr>
            <p:nvPr/>
          </p:nvSpPr>
          <p:spPr bwMode="auto">
            <a:xfrm>
              <a:off x="5970588" y="5307013"/>
              <a:ext cx="360363" cy="571500"/>
            </a:xfrm>
            <a:custGeom>
              <a:avLst/>
              <a:gdLst>
                <a:gd name="T0" fmla="*/ 182078 w 95"/>
                <a:gd name="T1" fmla="*/ 0 h 150"/>
                <a:gd name="T2" fmla="*/ 0 w 95"/>
                <a:gd name="T3" fmla="*/ 388620 h 150"/>
                <a:gd name="T4" fmla="*/ 182078 w 95"/>
                <a:gd name="T5" fmla="*/ 571500 h 150"/>
                <a:gd name="T6" fmla="*/ 360363 w 95"/>
                <a:gd name="T7" fmla="*/ 388620 h 150"/>
                <a:gd name="T8" fmla="*/ 182078 w 95"/>
                <a:gd name="T9" fmla="*/ 0 h 150"/>
                <a:gd name="T10" fmla="*/ 250357 w 95"/>
                <a:gd name="T11" fmla="*/ 491490 h 150"/>
                <a:gd name="T12" fmla="*/ 238978 w 95"/>
                <a:gd name="T13" fmla="*/ 502920 h 150"/>
                <a:gd name="T14" fmla="*/ 220011 w 95"/>
                <a:gd name="T15" fmla="*/ 510540 h 150"/>
                <a:gd name="T16" fmla="*/ 201045 w 95"/>
                <a:gd name="T17" fmla="*/ 518160 h 150"/>
                <a:gd name="T18" fmla="*/ 64486 w 95"/>
                <a:gd name="T19" fmla="*/ 407670 h 150"/>
                <a:gd name="T20" fmla="*/ 45520 w 95"/>
                <a:gd name="T21" fmla="*/ 407670 h 150"/>
                <a:gd name="T22" fmla="*/ 87246 w 95"/>
                <a:gd name="T23" fmla="*/ 335280 h 150"/>
                <a:gd name="T24" fmla="*/ 132765 w 95"/>
                <a:gd name="T25" fmla="*/ 407670 h 150"/>
                <a:gd name="T26" fmla="*/ 110006 w 95"/>
                <a:gd name="T27" fmla="*/ 407670 h 150"/>
                <a:gd name="T28" fmla="*/ 189665 w 95"/>
                <a:gd name="T29" fmla="*/ 499110 h 150"/>
                <a:gd name="T30" fmla="*/ 216218 w 95"/>
                <a:gd name="T31" fmla="*/ 499110 h 150"/>
                <a:gd name="T32" fmla="*/ 257944 w 95"/>
                <a:gd name="T33" fmla="*/ 483870 h 150"/>
                <a:gd name="T34" fmla="*/ 250357 w 95"/>
                <a:gd name="T35" fmla="*/ 491490 h 150"/>
                <a:gd name="T36" fmla="*/ 280704 w 95"/>
                <a:gd name="T37" fmla="*/ 464820 h 150"/>
                <a:gd name="T38" fmla="*/ 238978 w 95"/>
                <a:gd name="T39" fmla="*/ 388620 h 150"/>
                <a:gd name="T40" fmla="*/ 257944 w 95"/>
                <a:gd name="T41" fmla="*/ 388620 h 150"/>
                <a:gd name="T42" fmla="*/ 178285 w 95"/>
                <a:gd name="T43" fmla="*/ 300990 h 150"/>
                <a:gd name="T44" fmla="*/ 151732 w 95"/>
                <a:gd name="T45" fmla="*/ 300990 h 150"/>
                <a:gd name="T46" fmla="*/ 110006 w 95"/>
                <a:gd name="T47" fmla="*/ 316230 h 150"/>
                <a:gd name="T48" fmla="*/ 117592 w 95"/>
                <a:gd name="T49" fmla="*/ 304800 h 150"/>
                <a:gd name="T50" fmla="*/ 128972 w 95"/>
                <a:gd name="T51" fmla="*/ 297180 h 150"/>
                <a:gd name="T52" fmla="*/ 147938 w 95"/>
                <a:gd name="T53" fmla="*/ 285750 h 150"/>
                <a:gd name="T54" fmla="*/ 170698 w 95"/>
                <a:gd name="T55" fmla="*/ 281940 h 150"/>
                <a:gd name="T56" fmla="*/ 303464 w 95"/>
                <a:gd name="T57" fmla="*/ 388620 h 150"/>
                <a:gd name="T58" fmla="*/ 326223 w 95"/>
                <a:gd name="T59" fmla="*/ 388620 h 150"/>
                <a:gd name="T60" fmla="*/ 280704 w 95"/>
                <a:gd name="T61" fmla="*/ 464820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5" h="150">
                  <a:moveTo>
                    <a:pt x="48" y="0"/>
                  </a:moveTo>
                  <a:cubicBezTo>
                    <a:pt x="48" y="0"/>
                    <a:pt x="0" y="76"/>
                    <a:pt x="0" y="102"/>
                  </a:cubicBezTo>
                  <a:cubicBezTo>
                    <a:pt x="0" y="128"/>
                    <a:pt x="21" y="150"/>
                    <a:pt x="48" y="150"/>
                  </a:cubicBezTo>
                  <a:cubicBezTo>
                    <a:pt x="74" y="150"/>
                    <a:pt x="95" y="128"/>
                    <a:pt x="95" y="102"/>
                  </a:cubicBezTo>
                  <a:cubicBezTo>
                    <a:pt x="95" y="76"/>
                    <a:pt x="48" y="0"/>
                    <a:pt x="48" y="0"/>
                  </a:cubicBezTo>
                  <a:close/>
                  <a:moveTo>
                    <a:pt x="66" y="129"/>
                  </a:moveTo>
                  <a:cubicBezTo>
                    <a:pt x="65" y="130"/>
                    <a:pt x="64" y="131"/>
                    <a:pt x="63" y="132"/>
                  </a:cubicBezTo>
                  <a:cubicBezTo>
                    <a:pt x="62" y="133"/>
                    <a:pt x="60" y="134"/>
                    <a:pt x="58" y="134"/>
                  </a:cubicBezTo>
                  <a:cubicBezTo>
                    <a:pt x="57" y="135"/>
                    <a:pt x="55" y="136"/>
                    <a:pt x="53" y="136"/>
                  </a:cubicBezTo>
                  <a:cubicBezTo>
                    <a:pt x="34" y="139"/>
                    <a:pt x="19" y="124"/>
                    <a:pt x="17" y="107"/>
                  </a:cubicBezTo>
                  <a:cubicBezTo>
                    <a:pt x="12" y="107"/>
                    <a:pt x="12" y="107"/>
                    <a:pt x="12" y="107"/>
                  </a:cubicBezTo>
                  <a:cubicBezTo>
                    <a:pt x="23" y="88"/>
                    <a:pt x="23" y="88"/>
                    <a:pt x="23" y="88"/>
                  </a:cubicBezTo>
                  <a:cubicBezTo>
                    <a:pt x="35" y="107"/>
                    <a:pt x="35" y="107"/>
                    <a:pt x="35" y="107"/>
                  </a:cubicBezTo>
                  <a:cubicBezTo>
                    <a:pt x="29" y="107"/>
                    <a:pt x="29" y="107"/>
                    <a:pt x="29" y="107"/>
                  </a:cubicBezTo>
                  <a:cubicBezTo>
                    <a:pt x="29" y="120"/>
                    <a:pt x="38" y="130"/>
                    <a:pt x="50" y="131"/>
                  </a:cubicBezTo>
                  <a:cubicBezTo>
                    <a:pt x="50" y="131"/>
                    <a:pt x="55" y="131"/>
                    <a:pt x="57" y="131"/>
                  </a:cubicBezTo>
                  <a:cubicBezTo>
                    <a:pt x="61" y="130"/>
                    <a:pt x="65" y="129"/>
                    <a:pt x="68" y="127"/>
                  </a:cubicBezTo>
                  <a:cubicBezTo>
                    <a:pt x="67" y="128"/>
                    <a:pt x="67" y="129"/>
                    <a:pt x="66" y="129"/>
                  </a:cubicBezTo>
                  <a:close/>
                  <a:moveTo>
                    <a:pt x="74" y="122"/>
                  </a:moveTo>
                  <a:cubicBezTo>
                    <a:pt x="63" y="102"/>
                    <a:pt x="63" y="102"/>
                    <a:pt x="63" y="102"/>
                  </a:cubicBezTo>
                  <a:cubicBezTo>
                    <a:pt x="68" y="102"/>
                    <a:pt x="68" y="102"/>
                    <a:pt x="68" y="102"/>
                  </a:cubicBezTo>
                  <a:cubicBezTo>
                    <a:pt x="68" y="90"/>
                    <a:pt x="60" y="80"/>
                    <a:pt x="47" y="79"/>
                  </a:cubicBezTo>
                  <a:cubicBezTo>
                    <a:pt x="47" y="79"/>
                    <a:pt x="42" y="79"/>
                    <a:pt x="40" y="79"/>
                  </a:cubicBezTo>
                  <a:cubicBezTo>
                    <a:pt x="36" y="80"/>
                    <a:pt x="33" y="81"/>
                    <a:pt x="29" y="83"/>
                  </a:cubicBezTo>
                  <a:cubicBezTo>
                    <a:pt x="30" y="82"/>
                    <a:pt x="31" y="81"/>
                    <a:pt x="31" y="80"/>
                  </a:cubicBezTo>
                  <a:cubicBezTo>
                    <a:pt x="32" y="80"/>
                    <a:pt x="33" y="79"/>
                    <a:pt x="34" y="78"/>
                  </a:cubicBezTo>
                  <a:cubicBezTo>
                    <a:pt x="36" y="77"/>
                    <a:pt x="37" y="76"/>
                    <a:pt x="39" y="75"/>
                  </a:cubicBezTo>
                  <a:cubicBezTo>
                    <a:pt x="41" y="75"/>
                    <a:pt x="43" y="74"/>
                    <a:pt x="45" y="74"/>
                  </a:cubicBezTo>
                  <a:cubicBezTo>
                    <a:pt x="64" y="70"/>
                    <a:pt x="79" y="85"/>
                    <a:pt x="80" y="102"/>
                  </a:cubicBezTo>
                  <a:cubicBezTo>
                    <a:pt x="86" y="102"/>
                    <a:pt x="86" y="102"/>
                    <a:pt x="86" y="102"/>
                  </a:cubicBezTo>
                  <a:lnTo>
                    <a:pt x="74" y="12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3" name="Rectangle 71"/>
          <p:cNvSpPr>
            <a:spLocks noChangeArrowheads="1"/>
          </p:cNvSpPr>
          <p:nvPr/>
        </p:nvSpPr>
        <p:spPr bwMode="auto">
          <a:xfrm>
            <a:off x="282504" y="1343938"/>
            <a:ext cx="10259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2000" b="1" dirty="0">
                <a:solidFill>
                  <a:schemeClr val="accent3">
                    <a:lumMod val="50000"/>
                  </a:schemeClr>
                </a:solidFill>
                <a:latin typeface="Open Sans" panose="020B0606030504020204" pitchFamily="34" charset="0"/>
              </a:rPr>
              <a:t>はじめに</a:t>
            </a:r>
            <a:endParaRPr lang="ru-RU" altLang="ru-RU" dirty="0">
              <a:solidFill>
                <a:schemeClr val="accent3">
                  <a:lumMod val="50000"/>
                </a:schemeClr>
              </a:solidFill>
              <a:latin typeface="Arial" panose="020B0604020202020204" pitchFamily="34" charset="0"/>
            </a:endParaRPr>
          </a:p>
        </p:txBody>
      </p:sp>
      <p:sp>
        <p:nvSpPr>
          <p:cNvPr id="35" name="Rectangle 72"/>
          <p:cNvSpPr>
            <a:spLocks noChangeArrowheads="1"/>
          </p:cNvSpPr>
          <p:nvPr/>
        </p:nvSpPr>
        <p:spPr bwMode="auto">
          <a:xfrm>
            <a:off x="4001852" y="6191256"/>
            <a:ext cx="19620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bg1"/>
                </a:solidFill>
                <a:latin typeface="Open Sans" panose="020B0606030504020204" pitchFamily="34" charset="0"/>
              </a:rPr>
              <a:t>消費エネルギー計算</a:t>
            </a:r>
            <a:endParaRPr lang="en-US" altLang="ja-JP" sz="1700" b="1" dirty="0">
              <a:solidFill>
                <a:schemeClr val="bg1"/>
              </a:solidFill>
              <a:latin typeface="Open Sans" panose="020B0606030504020204" pitchFamily="34" charset="0"/>
            </a:endParaRPr>
          </a:p>
          <a:p>
            <a:pPr algn="ctr"/>
            <a:r>
              <a:rPr lang="ja-JP" altLang="en-US" sz="1700" b="1" dirty="0">
                <a:solidFill>
                  <a:schemeClr val="bg1"/>
                </a:solidFill>
                <a:latin typeface="Open Sans" panose="020B0606030504020204" pitchFamily="34" charset="0"/>
              </a:rPr>
              <a:t>入力項目の解説</a:t>
            </a:r>
            <a:endParaRPr lang="ru-RU" altLang="ru-RU" dirty="0">
              <a:solidFill>
                <a:schemeClr val="bg1"/>
              </a:solidFill>
              <a:latin typeface="Arial" panose="020B0604020202020204" pitchFamily="34" charset="0"/>
            </a:endParaRPr>
          </a:p>
        </p:txBody>
      </p:sp>
      <p:sp>
        <p:nvSpPr>
          <p:cNvPr id="36" name="Rectangle 73"/>
          <p:cNvSpPr>
            <a:spLocks noChangeArrowheads="1"/>
          </p:cNvSpPr>
          <p:nvPr/>
        </p:nvSpPr>
        <p:spPr bwMode="auto">
          <a:xfrm>
            <a:off x="6811287" y="6191256"/>
            <a:ext cx="17528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bg1"/>
                </a:solidFill>
                <a:latin typeface="Open Sans" panose="020B0606030504020204" pitchFamily="34" charset="0"/>
              </a:rPr>
              <a:t>太陽光発電量計算</a:t>
            </a:r>
            <a:endParaRPr lang="en-US" altLang="ja-JP" sz="1700" b="1" dirty="0">
              <a:solidFill>
                <a:schemeClr val="bg1"/>
              </a:solidFill>
              <a:latin typeface="Open Sans" panose="020B0606030504020204" pitchFamily="34" charset="0"/>
            </a:endParaRPr>
          </a:p>
          <a:p>
            <a:pPr algn="ctr"/>
            <a:r>
              <a:rPr lang="ja-JP" altLang="en-US" sz="1700" b="1" dirty="0">
                <a:solidFill>
                  <a:schemeClr val="bg1"/>
                </a:solidFill>
                <a:latin typeface="Open Sans" panose="020B0606030504020204" pitchFamily="34" charset="0"/>
              </a:rPr>
              <a:t>入力項目の解説</a:t>
            </a:r>
            <a:endParaRPr lang="ru-RU" altLang="ru-RU" dirty="0">
              <a:solidFill>
                <a:schemeClr val="bg1"/>
              </a:solidFill>
              <a:latin typeface="Arial" panose="020B0604020202020204" pitchFamily="34" charset="0"/>
            </a:endParaRPr>
          </a:p>
        </p:txBody>
      </p:sp>
      <p:sp>
        <p:nvSpPr>
          <p:cNvPr id="37" name="Rectangle 74"/>
          <p:cNvSpPr>
            <a:spLocks noChangeArrowheads="1"/>
          </p:cNvSpPr>
          <p:nvPr/>
        </p:nvSpPr>
        <p:spPr bwMode="auto">
          <a:xfrm>
            <a:off x="9581463" y="6190475"/>
            <a:ext cx="109004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bg1"/>
                </a:solidFill>
                <a:latin typeface="Open Sans" panose="020B0606030504020204" pitchFamily="34" charset="0"/>
              </a:rPr>
              <a:t>参考文献等</a:t>
            </a:r>
            <a:endParaRPr lang="ru-RU" altLang="ru-RU" dirty="0">
              <a:solidFill>
                <a:schemeClr val="bg1"/>
              </a:solidFill>
              <a:latin typeface="Arial" panose="020B0604020202020204" pitchFamily="34" charset="0"/>
            </a:endParaRPr>
          </a:p>
        </p:txBody>
      </p:sp>
      <p:sp>
        <p:nvSpPr>
          <p:cNvPr id="38" name="Rectangle 75"/>
          <p:cNvSpPr>
            <a:spLocks noChangeArrowheads="1"/>
          </p:cNvSpPr>
          <p:nvPr/>
        </p:nvSpPr>
        <p:spPr bwMode="auto">
          <a:xfrm>
            <a:off x="1893494" y="6191256"/>
            <a:ext cx="13080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bg1"/>
                </a:solidFill>
                <a:latin typeface="Open Sans" panose="020B0606030504020204" pitchFamily="34" charset="0"/>
              </a:rPr>
              <a:t>利用の注意点</a:t>
            </a:r>
            <a:endParaRPr lang="ru-RU" altLang="ru-RU" dirty="0">
              <a:solidFill>
                <a:schemeClr val="bg1"/>
              </a:solidFill>
              <a:latin typeface="Arial" panose="020B0604020202020204" pitchFamily="34" charset="0"/>
            </a:endParaRPr>
          </a:p>
        </p:txBody>
      </p:sp>
      <p:sp>
        <p:nvSpPr>
          <p:cNvPr id="42" name="Text Placeholder 41"/>
          <p:cNvSpPr>
            <a:spLocks noGrp="1"/>
          </p:cNvSpPr>
          <p:nvPr>
            <p:ph type="body" sz="quarter" idx="10"/>
          </p:nvPr>
        </p:nvSpPr>
        <p:spPr/>
        <p:txBody>
          <a:bodyPr/>
          <a:lstStyle/>
          <a:p>
            <a:r>
              <a:rPr lang="ja-JP" altLang="en-US" dirty="0"/>
              <a:t>はじめに・目次</a:t>
            </a:r>
            <a:endParaRPr lang="ru-RU" dirty="0"/>
          </a:p>
        </p:txBody>
      </p:sp>
      <p:sp>
        <p:nvSpPr>
          <p:cNvPr id="3" name="TextBox 95">
            <a:extLst>
              <a:ext uri="{FF2B5EF4-FFF2-40B4-BE49-F238E27FC236}">
                <a16:creationId xmlns:a16="http://schemas.microsoft.com/office/drawing/2014/main" id="{86BA6D2B-6F81-9A02-D8ED-60B5FC477CEA}"/>
              </a:ext>
            </a:extLst>
          </p:cNvPr>
          <p:cNvSpPr txBox="1">
            <a:spLocks noChangeArrowheads="1"/>
          </p:cNvSpPr>
          <p:nvPr/>
        </p:nvSpPr>
        <p:spPr bwMode="auto">
          <a:xfrm>
            <a:off x="744170" y="1862716"/>
            <a:ext cx="10367332"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3">
                    <a:lumMod val="50000"/>
                  </a:schemeClr>
                </a:solidFill>
                <a:latin typeface="+mn-ea"/>
                <a:cs typeface="Open Sans" panose="020B0606030504020204" pitchFamily="34" charset="0"/>
              </a:rPr>
              <a:t>計画されているお住まいの温熱環境計画や太陽光発電システムから、消費電力や発電量を把握できる計算シート「住まいのエコチェック」を開発いたしました！！</a:t>
            </a:r>
            <a:endParaRPr lang="en-US" altLang="ja-JP" sz="1400" b="1" dirty="0">
              <a:solidFill>
                <a:schemeClr val="accent3">
                  <a:lumMod val="50000"/>
                </a:schemeClr>
              </a:solidFill>
              <a:latin typeface="+mn-ea"/>
              <a:cs typeface="Open Sans" panose="020B0606030504020204" pitchFamily="34" charset="0"/>
            </a:endParaRPr>
          </a:p>
          <a:p>
            <a:pPr eaLnBrk="1" hangingPunct="1"/>
            <a:r>
              <a:rPr lang="ja-JP" altLang="en-US" sz="1400" b="1" dirty="0">
                <a:solidFill>
                  <a:schemeClr val="accent3">
                    <a:lumMod val="50000"/>
                  </a:schemeClr>
                </a:solidFill>
                <a:latin typeface="+mn-ea"/>
                <a:cs typeface="Open Sans" panose="020B0606030504020204" pitchFamily="34" charset="0"/>
              </a:rPr>
              <a:t>家づくりは、</a:t>
            </a:r>
            <a:r>
              <a:rPr lang="en-US" altLang="ja-JP" sz="1400" b="1" dirty="0">
                <a:solidFill>
                  <a:schemeClr val="accent3">
                    <a:lumMod val="50000"/>
                  </a:schemeClr>
                </a:solidFill>
                <a:latin typeface="+mn-ea"/>
                <a:cs typeface="Open Sans" panose="020B0606030504020204" pitchFamily="34" charset="0"/>
              </a:rPr>
              <a:t>UA</a:t>
            </a:r>
            <a:r>
              <a:rPr lang="ja-JP" altLang="en-US" sz="1400" b="1" dirty="0">
                <a:solidFill>
                  <a:schemeClr val="accent3">
                    <a:lumMod val="50000"/>
                  </a:schemeClr>
                </a:solidFill>
                <a:latin typeface="+mn-ea"/>
                <a:cs typeface="Open Sans" panose="020B0606030504020204" pitchFamily="34" charset="0"/>
              </a:rPr>
              <a:t>値や</a:t>
            </a:r>
            <a:r>
              <a:rPr lang="en-US" altLang="ja-JP" sz="1400" b="1" dirty="0">
                <a:solidFill>
                  <a:schemeClr val="accent3">
                    <a:lumMod val="50000"/>
                  </a:schemeClr>
                </a:solidFill>
                <a:latin typeface="+mn-ea"/>
                <a:cs typeface="Open Sans" panose="020B0606030504020204" pitchFamily="34" charset="0"/>
              </a:rPr>
              <a:t>C</a:t>
            </a:r>
            <a:r>
              <a:rPr lang="ja-JP" altLang="en-US" sz="1400" b="1" dirty="0">
                <a:solidFill>
                  <a:schemeClr val="accent3">
                    <a:lumMod val="50000"/>
                  </a:schemeClr>
                </a:solidFill>
                <a:latin typeface="+mn-ea"/>
                <a:cs typeface="Open Sans" panose="020B0606030504020204" pitchFamily="34" charset="0"/>
              </a:rPr>
              <a:t>値、日射遮蔽や外壁色の検討などの温熱環境の検討について、様々な条件を多角的に検討する必要があり、全ての条件を完璧に成立させるためには相当勉強する必要がありますし、計画内容によってどのような効果があるのか、実際に住むまでわからない部分も多いかと思います。</a:t>
            </a:r>
            <a:endParaRPr lang="en-US" altLang="ja-JP" sz="1400" b="1" dirty="0">
              <a:solidFill>
                <a:schemeClr val="accent3">
                  <a:lumMod val="50000"/>
                </a:schemeClr>
              </a:solidFill>
              <a:latin typeface="+mn-ea"/>
              <a:cs typeface="Open Sans" panose="020B0606030504020204" pitchFamily="34" charset="0"/>
            </a:endParaRPr>
          </a:p>
          <a:p>
            <a:pPr eaLnBrk="1" hangingPunct="1"/>
            <a:endParaRPr lang="en-US" altLang="ja-JP" sz="1400" b="1" dirty="0">
              <a:solidFill>
                <a:schemeClr val="accent3">
                  <a:lumMod val="50000"/>
                </a:schemeClr>
              </a:solidFill>
              <a:latin typeface="+mn-ea"/>
              <a:cs typeface="Open Sans" panose="020B0606030504020204" pitchFamily="34" charset="0"/>
            </a:endParaRPr>
          </a:p>
          <a:p>
            <a:r>
              <a:rPr lang="ja-JP" altLang="en-US" sz="1400" b="1" dirty="0">
                <a:solidFill>
                  <a:schemeClr val="accent3">
                    <a:lumMod val="50000"/>
                  </a:schemeClr>
                </a:solidFill>
                <a:latin typeface="+mn-ea"/>
                <a:cs typeface="Open Sans" panose="020B0606030504020204" pitchFamily="34" charset="0"/>
              </a:rPr>
              <a:t>そこで、「住まいのエコチェック」では、温熱環境に関する計画内容や太陽光発電システムの内容が、消費電力や太陽光発電量に与える影響をあらかじめ試算できる仕組みをつくることで、皆様の家づくりの検討の一助とできればと思い、様々な工夫を行っています。</a:t>
            </a:r>
            <a:endParaRPr lang="en-US" altLang="ja-JP" sz="1400" b="1" dirty="0">
              <a:solidFill>
                <a:schemeClr val="accent3">
                  <a:lumMod val="50000"/>
                </a:schemeClr>
              </a:solidFill>
              <a:latin typeface="+mn-ea"/>
              <a:cs typeface="Open Sans" panose="020B0606030504020204" pitchFamily="34" charset="0"/>
            </a:endParaRPr>
          </a:p>
          <a:p>
            <a:endParaRPr lang="en-US" altLang="ja-JP" sz="1400" b="1" dirty="0">
              <a:solidFill>
                <a:schemeClr val="accent3">
                  <a:lumMod val="50000"/>
                </a:schemeClr>
              </a:solidFill>
              <a:latin typeface="+mn-ea"/>
              <a:cs typeface="Open Sans" panose="020B0606030504020204" pitchFamily="34" charset="0"/>
            </a:endParaRPr>
          </a:p>
          <a:p>
            <a:r>
              <a:rPr lang="ja-JP" altLang="en-US" sz="1400" b="1" dirty="0">
                <a:solidFill>
                  <a:schemeClr val="accent3">
                    <a:lumMod val="50000"/>
                  </a:schemeClr>
                </a:solidFill>
                <a:latin typeface="+mn-ea"/>
                <a:cs typeface="Open Sans" panose="020B0606030504020204" pitchFamily="34" charset="0"/>
              </a:rPr>
              <a:t>是非家づくりの参考にご活用ください。</a:t>
            </a:r>
            <a:endParaRPr lang="en-US" altLang="ja-JP" sz="1400" b="1" dirty="0">
              <a:solidFill>
                <a:schemeClr val="accent3">
                  <a:lumMod val="50000"/>
                </a:schemeClr>
              </a:solidFill>
              <a:latin typeface="+mn-ea"/>
              <a:cs typeface="Open Sans" panose="020B0606030504020204" pitchFamily="34" charset="0"/>
            </a:endParaRPr>
          </a:p>
        </p:txBody>
      </p:sp>
      <p:sp>
        <p:nvSpPr>
          <p:cNvPr id="21" name="Rectangle 71">
            <a:extLst>
              <a:ext uri="{FF2B5EF4-FFF2-40B4-BE49-F238E27FC236}">
                <a16:creationId xmlns:a16="http://schemas.microsoft.com/office/drawing/2014/main" id="{90B24A3D-A75B-BE5E-00DD-04C1C48036DB}"/>
              </a:ext>
            </a:extLst>
          </p:cNvPr>
          <p:cNvSpPr>
            <a:spLocks noChangeArrowheads="1"/>
          </p:cNvSpPr>
          <p:nvPr/>
        </p:nvSpPr>
        <p:spPr bwMode="auto">
          <a:xfrm>
            <a:off x="282504" y="4900711"/>
            <a:ext cx="461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b="1" dirty="0">
                <a:solidFill>
                  <a:schemeClr val="bg1"/>
                </a:solidFill>
                <a:latin typeface="Arial" panose="020B0604020202020204" pitchFamily="34" charset="0"/>
              </a:rPr>
              <a:t>目次</a:t>
            </a:r>
            <a:endParaRPr lang="ru-RU" altLang="ru-RU" b="1" dirty="0">
              <a:solidFill>
                <a:schemeClr val="bg1"/>
              </a:solidFill>
              <a:latin typeface="Arial" panose="020B0604020202020204" pitchFamily="34" charset="0"/>
            </a:endParaRPr>
          </a:p>
        </p:txBody>
      </p:sp>
      <p:grpSp>
        <p:nvGrpSpPr>
          <p:cNvPr id="60" name="グループ化 59">
            <a:extLst>
              <a:ext uri="{FF2B5EF4-FFF2-40B4-BE49-F238E27FC236}">
                <a16:creationId xmlns:a16="http://schemas.microsoft.com/office/drawing/2014/main" id="{20BEDE4E-2140-FA98-7800-5FAD22AEE517}"/>
              </a:ext>
            </a:extLst>
          </p:cNvPr>
          <p:cNvGrpSpPr/>
          <p:nvPr/>
        </p:nvGrpSpPr>
        <p:grpSpPr>
          <a:xfrm>
            <a:off x="4449858" y="5054600"/>
            <a:ext cx="1069975" cy="1074738"/>
            <a:chOff x="7713663" y="5054600"/>
            <a:chExt cx="1069975" cy="1074738"/>
          </a:xfrm>
        </p:grpSpPr>
        <p:sp>
          <p:nvSpPr>
            <p:cNvPr id="61" name="Oval 55">
              <a:extLst>
                <a:ext uri="{FF2B5EF4-FFF2-40B4-BE49-F238E27FC236}">
                  <a16:creationId xmlns:a16="http://schemas.microsoft.com/office/drawing/2014/main" id="{D898B113-1F66-A02F-A2C4-A176C6924A83}"/>
                </a:ext>
              </a:extLst>
            </p:cNvPr>
            <p:cNvSpPr>
              <a:spLocks noChangeArrowheads="1"/>
            </p:cNvSpPr>
            <p:nvPr/>
          </p:nvSpPr>
          <p:spPr bwMode="auto">
            <a:xfrm>
              <a:off x="7713663" y="5054600"/>
              <a:ext cx="1069975" cy="1074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62" name="Freeform 60">
              <a:extLst>
                <a:ext uri="{FF2B5EF4-FFF2-40B4-BE49-F238E27FC236}">
                  <a16:creationId xmlns:a16="http://schemas.microsoft.com/office/drawing/2014/main" id="{44639FDB-4E7C-416C-A0C0-3DA9F5858871}"/>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nvGrpSpPr>
          <p:cNvPr id="66" name="グループ化 65">
            <a:extLst>
              <a:ext uri="{FF2B5EF4-FFF2-40B4-BE49-F238E27FC236}">
                <a16:creationId xmlns:a16="http://schemas.microsoft.com/office/drawing/2014/main" id="{2CA14913-1B38-D250-E53B-71865BCECF1C}"/>
              </a:ext>
            </a:extLst>
          </p:cNvPr>
          <p:cNvGrpSpPr/>
          <p:nvPr/>
        </p:nvGrpSpPr>
        <p:grpSpPr>
          <a:xfrm>
            <a:off x="1997819" y="5054600"/>
            <a:ext cx="1073150" cy="1074738"/>
            <a:chOff x="3517900" y="5054600"/>
            <a:chExt cx="1073150" cy="1074738"/>
          </a:xfrm>
        </p:grpSpPr>
        <p:sp>
          <p:nvSpPr>
            <p:cNvPr id="67" name="Oval 53">
              <a:extLst>
                <a:ext uri="{FF2B5EF4-FFF2-40B4-BE49-F238E27FC236}">
                  <a16:creationId xmlns:a16="http://schemas.microsoft.com/office/drawing/2014/main" id="{E1CAA309-A67D-79F2-C68B-E21C4C04BFAE}"/>
                </a:ext>
              </a:extLst>
            </p:cNvPr>
            <p:cNvSpPr>
              <a:spLocks noChangeArrowheads="1"/>
            </p:cNvSpPr>
            <p:nvPr/>
          </p:nvSpPr>
          <p:spPr bwMode="auto">
            <a:xfrm>
              <a:off x="3517900" y="5054600"/>
              <a:ext cx="1073150" cy="1074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68" name="Freeform 59">
              <a:extLst>
                <a:ext uri="{FF2B5EF4-FFF2-40B4-BE49-F238E27FC236}">
                  <a16:creationId xmlns:a16="http://schemas.microsoft.com/office/drawing/2014/main" id="{86A15100-C5F8-1091-171C-56AEF4A00414}"/>
                </a:ext>
              </a:extLst>
            </p:cNvPr>
            <p:cNvSpPr>
              <a:spLocks noEditPoints="1"/>
            </p:cNvSpPr>
            <p:nvPr/>
          </p:nvSpPr>
          <p:spPr bwMode="auto">
            <a:xfrm>
              <a:off x="3768725" y="5272088"/>
              <a:ext cx="571500" cy="636587"/>
            </a:xfrm>
            <a:custGeom>
              <a:avLst/>
              <a:gdLst>
                <a:gd name="T0" fmla="*/ 255270 w 150"/>
                <a:gd name="T1" fmla="*/ 232526 h 167"/>
                <a:gd name="T2" fmla="*/ 316230 w 150"/>
                <a:gd name="T3" fmla="*/ 232526 h 167"/>
                <a:gd name="T4" fmla="*/ 285750 w 150"/>
                <a:gd name="T5" fmla="*/ 240150 h 167"/>
                <a:gd name="T6" fmla="*/ 285750 w 150"/>
                <a:gd name="T7" fmla="*/ 221090 h 167"/>
                <a:gd name="T8" fmla="*/ 285750 w 150"/>
                <a:gd name="T9" fmla="*/ 240150 h 167"/>
                <a:gd name="T10" fmla="*/ 262890 w 150"/>
                <a:gd name="T11" fmla="*/ 110545 h 167"/>
                <a:gd name="T12" fmla="*/ 289560 w 150"/>
                <a:gd name="T13" fmla="*/ 3812 h 167"/>
                <a:gd name="T14" fmla="*/ 297180 w 150"/>
                <a:gd name="T15" fmla="*/ 190595 h 167"/>
                <a:gd name="T16" fmla="*/ 274320 w 150"/>
                <a:gd name="T17" fmla="*/ 190595 h 167"/>
                <a:gd name="T18" fmla="*/ 190500 w 150"/>
                <a:gd name="T19" fmla="*/ 308764 h 167"/>
                <a:gd name="T20" fmla="*/ 87630 w 150"/>
                <a:gd name="T21" fmla="*/ 339259 h 167"/>
                <a:gd name="T22" fmla="*/ 243840 w 150"/>
                <a:gd name="T23" fmla="*/ 240150 h 167"/>
                <a:gd name="T24" fmla="*/ 480060 w 150"/>
                <a:gd name="T25" fmla="*/ 350695 h 167"/>
                <a:gd name="T26" fmla="*/ 316230 w 150"/>
                <a:gd name="T27" fmla="*/ 263021 h 167"/>
                <a:gd name="T28" fmla="*/ 400050 w 150"/>
                <a:gd name="T29" fmla="*/ 274457 h 167"/>
                <a:gd name="T30" fmla="*/ 480060 w 150"/>
                <a:gd name="T31" fmla="*/ 350695 h 167"/>
                <a:gd name="T32" fmla="*/ 308610 w 150"/>
                <a:gd name="T33" fmla="*/ 636587 h 167"/>
                <a:gd name="T34" fmla="*/ 278130 w 150"/>
                <a:gd name="T35" fmla="*/ 274457 h 167"/>
                <a:gd name="T36" fmla="*/ 293370 w 150"/>
                <a:gd name="T37" fmla="*/ 274457 h 167"/>
                <a:gd name="T38" fmla="*/ 426720 w 150"/>
                <a:gd name="T39" fmla="*/ 385002 h 167"/>
                <a:gd name="T40" fmla="*/ 464820 w 150"/>
                <a:gd name="T41" fmla="*/ 385002 h 167"/>
                <a:gd name="T42" fmla="*/ 445770 w 150"/>
                <a:gd name="T43" fmla="*/ 388814 h 167"/>
                <a:gd name="T44" fmla="*/ 445770 w 150"/>
                <a:gd name="T45" fmla="*/ 377378 h 167"/>
                <a:gd name="T46" fmla="*/ 445770 w 150"/>
                <a:gd name="T47" fmla="*/ 388814 h 167"/>
                <a:gd name="T48" fmla="*/ 441960 w 150"/>
                <a:gd name="T49" fmla="*/ 243961 h 167"/>
                <a:gd name="T50" fmla="*/ 457200 w 150"/>
                <a:gd name="T51" fmla="*/ 301140 h 167"/>
                <a:gd name="T52" fmla="*/ 453390 w 150"/>
                <a:gd name="T53" fmla="*/ 350695 h 167"/>
                <a:gd name="T54" fmla="*/ 445770 w 150"/>
                <a:gd name="T55" fmla="*/ 358318 h 167"/>
                <a:gd name="T56" fmla="*/ 434340 w 150"/>
                <a:gd name="T57" fmla="*/ 346883 h 167"/>
                <a:gd name="T58" fmla="*/ 426720 w 150"/>
                <a:gd name="T59" fmla="*/ 404061 h 167"/>
                <a:gd name="T60" fmla="*/ 323850 w 150"/>
                <a:gd name="T61" fmla="*/ 457428 h 167"/>
                <a:gd name="T62" fmla="*/ 373380 w 150"/>
                <a:gd name="T63" fmla="*/ 411685 h 167"/>
                <a:gd name="T64" fmla="*/ 426720 w 150"/>
                <a:gd name="T65" fmla="*/ 404061 h 167"/>
                <a:gd name="T66" fmla="*/ 502920 w 150"/>
                <a:gd name="T67" fmla="*/ 434556 h 167"/>
                <a:gd name="T68" fmla="*/ 468630 w 150"/>
                <a:gd name="T69" fmla="*/ 392626 h 167"/>
                <a:gd name="T70" fmla="*/ 567690 w 150"/>
                <a:gd name="T71" fmla="*/ 453616 h 167"/>
                <a:gd name="T72" fmla="*/ 449580 w 150"/>
                <a:gd name="T73" fmla="*/ 411685 h 167"/>
                <a:gd name="T74" fmla="*/ 430530 w 150"/>
                <a:gd name="T75" fmla="*/ 636587 h 167"/>
                <a:gd name="T76" fmla="*/ 445770 w 150"/>
                <a:gd name="T77" fmla="*/ 411685 h 167"/>
                <a:gd name="T78" fmla="*/ 106680 w 150"/>
                <a:gd name="T79" fmla="*/ 385002 h 167"/>
                <a:gd name="T80" fmla="*/ 144780 w 150"/>
                <a:gd name="T81" fmla="*/ 385002 h 167"/>
                <a:gd name="T82" fmla="*/ 106680 w 150"/>
                <a:gd name="T83" fmla="*/ 385002 h 167"/>
                <a:gd name="T84" fmla="*/ 125730 w 150"/>
                <a:gd name="T85" fmla="*/ 377378 h 167"/>
                <a:gd name="T86" fmla="*/ 125730 w 150"/>
                <a:gd name="T87" fmla="*/ 388814 h 167"/>
                <a:gd name="T88" fmla="*/ 114300 w 150"/>
                <a:gd name="T89" fmla="*/ 301140 h 167"/>
                <a:gd name="T90" fmla="*/ 129540 w 150"/>
                <a:gd name="T91" fmla="*/ 243961 h 167"/>
                <a:gd name="T92" fmla="*/ 114300 w 150"/>
                <a:gd name="T93" fmla="*/ 301140 h 167"/>
                <a:gd name="T94" fmla="*/ 133350 w 150"/>
                <a:gd name="T95" fmla="*/ 358318 h 167"/>
                <a:gd name="T96" fmla="*/ 118110 w 150"/>
                <a:gd name="T97" fmla="*/ 358318 h 167"/>
                <a:gd name="T98" fmla="*/ 133350 w 150"/>
                <a:gd name="T99" fmla="*/ 346883 h 167"/>
                <a:gd name="T100" fmla="*/ 198120 w 150"/>
                <a:gd name="T101" fmla="*/ 411685 h 167"/>
                <a:gd name="T102" fmla="*/ 243840 w 150"/>
                <a:gd name="T103" fmla="*/ 457428 h 167"/>
                <a:gd name="T104" fmla="*/ 144780 w 150"/>
                <a:gd name="T105" fmla="*/ 404061 h 167"/>
                <a:gd name="T106" fmla="*/ 0 w 150"/>
                <a:gd name="T107" fmla="*/ 453616 h 167"/>
                <a:gd name="T108" fmla="*/ 99060 w 150"/>
                <a:gd name="T109" fmla="*/ 392626 h 167"/>
                <a:gd name="T110" fmla="*/ 64770 w 150"/>
                <a:gd name="T111" fmla="*/ 434556 h 167"/>
                <a:gd name="T112" fmla="*/ 0 w 150"/>
                <a:gd name="T113" fmla="*/ 453616 h 167"/>
                <a:gd name="T114" fmla="*/ 129540 w 150"/>
                <a:gd name="T115" fmla="*/ 411685 h 167"/>
                <a:gd name="T116" fmla="*/ 110490 w 150"/>
                <a:gd name="T117" fmla="*/ 636587 h 167"/>
                <a:gd name="T118" fmla="*/ 125730 w 150"/>
                <a:gd name="T119" fmla="*/ 411685 h 1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0" h="167">
                  <a:moveTo>
                    <a:pt x="75" y="53"/>
                  </a:moveTo>
                  <a:cubicBezTo>
                    <a:pt x="70" y="53"/>
                    <a:pt x="67" y="56"/>
                    <a:pt x="67" y="61"/>
                  </a:cubicBezTo>
                  <a:cubicBezTo>
                    <a:pt x="67" y="65"/>
                    <a:pt x="70" y="68"/>
                    <a:pt x="75" y="68"/>
                  </a:cubicBezTo>
                  <a:cubicBezTo>
                    <a:pt x="79" y="68"/>
                    <a:pt x="83" y="65"/>
                    <a:pt x="83" y="61"/>
                  </a:cubicBezTo>
                  <a:cubicBezTo>
                    <a:pt x="83" y="56"/>
                    <a:pt x="79" y="53"/>
                    <a:pt x="75" y="53"/>
                  </a:cubicBezTo>
                  <a:close/>
                  <a:moveTo>
                    <a:pt x="75" y="63"/>
                  </a:moveTo>
                  <a:cubicBezTo>
                    <a:pt x="73" y="63"/>
                    <a:pt x="72" y="62"/>
                    <a:pt x="72" y="61"/>
                  </a:cubicBezTo>
                  <a:cubicBezTo>
                    <a:pt x="72" y="59"/>
                    <a:pt x="73" y="58"/>
                    <a:pt x="75" y="58"/>
                  </a:cubicBezTo>
                  <a:cubicBezTo>
                    <a:pt x="76" y="58"/>
                    <a:pt x="77" y="59"/>
                    <a:pt x="77" y="61"/>
                  </a:cubicBezTo>
                  <a:cubicBezTo>
                    <a:pt x="77" y="62"/>
                    <a:pt x="76" y="63"/>
                    <a:pt x="75" y="63"/>
                  </a:cubicBezTo>
                  <a:close/>
                  <a:moveTo>
                    <a:pt x="72" y="50"/>
                  </a:moveTo>
                  <a:cubicBezTo>
                    <a:pt x="71" y="44"/>
                    <a:pt x="69" y="37"/>
                    <a:pt x="69" y="29"/>
                  </a:cubicBezTo>
                  <a:cubicBezTo>
                    <a:pt x="69" y="17"/>
                    <a:pt x="72" y="7"/>
                    <a:pt x="73" y="1"/>
                  </a:cubicBezTo>
                  <a:cubicBezTo>
                    <a:pt x="74" y="0"/>
                    <a:pt x="76" y="0"/>
                    <a:pt x="76" y="1"/>
                  </a:cubicBezTo>
                  <a:cubicBezTo>
                    <a:pt x="78" y="7"/>
                    <a:pt x="80" y="17"/>
                    <a:pt x="80" y="29"/>
                  </a:cubicBezTo>
                  <a:cubicBezTo>
                    <a:pt x="80" y="37"/>
                    <a:pt x="79" y="44"/>
                    <a:pt x="78" y="50"/>
                  </a:cubicBezTo>
                  <a:cubicBezTo>
                    <a:pt x="77" y="49"/>
                    <a:pt x="76" y="49"/>
                    <a:pt x="75" y="49"/>
                  </a:cubicBezTo>
                  <a:cubicBezTo>
                    <a:pt x="74" y="49"/>
                    <a:pt x="73" y="49"/>
                    <a:pt x="72" y="50"/>
                  </a:cubicBezTo>
                  <a:close/>
                  <a:moveTo>
                    <a:pt x="67" y="69"/>
                  </a:moveTo>
                  <a:cubicBezTo>
                    <a:pt x="63" y="72"/>
                    <a:pt x="57" y="77"/>
                    <a:pt x="50" y="81"/>
                  </a:cubicBezTo>
                  <a:cubicBezTo>
                    <a:pt x="40" y="87"/>
                    <a:pt x="30" y="90"/>
                    <a:pt x="24" y="92"/>
                  </a:cubicBezTo>
                  <a:cubicBezTo>
                    <a:pt x="23" y="92"/>
                    <a:pt x="22" y="90"/>
                    <a:pt x="23" y="89"/>
                  </a:cubicBezTo>
                  <a:cubicBezTo>
                    <a:pt x="27" y="85"/>
                    <a:pt x="34" y="78"/>
                    <a:pt x="44" y="72"/>
                  </a:cubicBezTo>
                  <a:cubicBezTo>
                    <a:pt x="51" y="68"/>
                    <a:pt x="58" y="65"/>
                    <a:pt x="64" y="63"/>
                  </a:cubicBezTo>
                  <a:cubicBezTo>
                    <a:pt x="64" y="65"/>
                    <a:pt x="65" y="67"/>
                    <a:pt x="67" y="69"/>
                  </a:cubicBezTo>
                  <a:close/>
                  <a:moveTo>
                    <a:pt x="126" y="92"/>
                  </a:moveTo>
                  <a:cubicBezTo>
                    <a:pt x="120" y="90"/>
                    <a:pt x="110" y="87"/>
                    <a:pt x="100" y="81"/>
                  </a:cubicBezTo>
                  <a:cubicBezTo>
                    <a:pt x="93" y="77"/>
                    <a:pt x="87" y="72"/>
                    <a:pt x="83" y="69"/>
                  </a:cubicBezTo>
                  <a:cubicBezTo>
                    <a:pt x="84" y="67"/>
                    <a:pt x="85" y="65"/>
                    <a:pt x="86" y="63"/>
                  </a:cubicBezTo>
                  <a:cubicBezTo>
                    <a:pt x="91" y="65"/>
                    <a:pt x="98" y="68"/>
                    <a:pt x="105" y="72"/>
                  </a:cubicBezTo>
                  <a:cubicBezTo>
                    <a:pt x="115" y="78"/>
                    <a:pt x="123" y="85"/>
                    <a:pt x="127" y="89"/>
                  </a:cubicBezTo>
                  <a:cubicBezTo>
                    <a:pt x="128" y="90"/>
                    <a:pt x="127" y="92"/>
                    <a:pt x="126" y="92"/>
                  </a:cubicBezTo>
                  <a:close/>
                  <a:moveTo>
                    <a:pt x="77" y="72"/>
                  </a:moveTo>
                  <a:cubicBezTo>
                    <a:pt x="81" y="167"/>
                    <a:pt x="81" y="167"/>
                    <a:pt x="81" y="167"/>
                  </a:cubicBezTo>
                  <a:cubicBezTo>
                    <a:pt x="68" y="167"/>
                    <a:pt x="68" y="167"/>
                    <a:pt x="68" y="167"/>
                  </a:cubicBezTo>
                  <a:cubicBezTo>
                    <a:pt x="73" y="72"/>
                    <a:pt x="73" y="72"/>
                    <a:pt x="73" y="72"/>
                  </a:cubicBezTo>
                  <a:cubicBezTo>
                    <a:pt x="73" y="72"/>
                    <a:pt x="74" y="72"/>
                    <a:pt x="75" y="72"/>
                  </a:cubicBezTo>
                  <a:cubicBezTo>
                    <a:pt x="75" y="72"/>
                    <a:pt x="76" y="72"/>
                    <a:pt x="77" y="72"/>
                  </a:cubicBezTo>
                  <a:close/>
                  <a:moveTo>
                    <a:pt x="117" y="96"/>
                  </a:moveTo>
                  <a:cubicBezTo>
                    <a:pt x="114" y="96"/>
                    <a:pt x="112" y="98"/>
                    <a:pt x="112" y="101"/>
                  </a:cubicBezTo>
                  <a:cubicBezTo>
                    <a:pt x="112" y="103"/>
                    <a:pt x="114" y="106"/>
                    <a:pt x="117" y="106"/>
                  </a:cubicBezTo>
                  <a:cubicBezTo>
                    <a:pt x="119" y="106"/>
                    <a:pt x="122" y="103"/>
                    <a:pt x="122" y="101"/>
                  </a:cubicBezTo>
                  <a:cubicBezTo>
                    <a:pt x="122" y="98"/>
                    <a:pt x="119" y="96"/>
                    <a:pt x="117" y="96"/>
                  </a:cubicBezTo>
                  <a:close/>
                  <a:moveTo>
                    <a:pt x="117" y="102"/>
                  </a:moveTo>
                  <a:cubicBezTo>
                    <a:pt x="116" y="102"/>
                    <a:pt x="115" y="102"/>
                    <a:pt x="115" y="101"/>
                  </a:cubicBezTo>
                  <a:cubicBezTo>
                    <a:pt x="115" y="100"/>
                    <a:pt x="116" y="99"/>
                    <a:pt x="117" y="99"/>
                  </a:cubicBezTo>
                  <a:cubicBezTo>
                    <a:pt x="118" y="99"/>
                    <a:pt x="118" y="100"/>
                    <a:pt x="118" y="101"/>
                  </a:cubicBezTo>
                  <a:cubicBezTo>
                    <a:pt x="118" y="102"/>
                    <a:pt x="118" y="102"/>
                    <a:pt x="117" y="102"/>
                  </a:cubicBezTo>
                  <a:close/>
                  <a:moveTo>
                    <a:pt x="114" y="74"/>
                  </a:moveTo>
                  <a:cubicBezTo>
                    <a:pt x="114" y="70"/>
                    <a:pt x="115" y="66"/>
                    <a:pt x="116" y="64"/>
                  </a:cubicBezTo>
                  <a:cubicBezTo>
                    <a:pt x="116" y="63"/>
                    <a:pt x="117" y="63"/>
                    <a:pt x="118" y="64"/>
                  </a:cubicBezTo>
                  <a:cubicBezTo>
                    <a:pt x="118" y="67"/>
                    <a:pt x="120" y="73"/>
                    <a:pt x="120" y="79"/>
                  </a:cubicBezTo>
                  <a:cubicBezTo>
                    <a:pt x="118" y="78"/>
                    <a:pt x="116" y="76"/>
                    <a:pt x="114" y="74"/>
                  </a:cubicBezTo>
                  <a:close/>
                  <a:moveTo>
                    <a:pt x="119" y="92"/>
                  </a:moveTo>
                  <a:cubicBezTo>
                    <a:pt x="119" y="93"/>
                    <a:pt x="119" y="93"/>
                    <a:pt x="119" y="94"/>
                  </a:cubicBezTo>
                  <a:cubicBezTo>
                    <a:pt x="118" y="94"/>
                    <a:pt x="117" y="94"/>
                    <a:pt x="117" y="94"/>
                  </a:cubicBezTo>
                  <a:cubicBezTo>
                    <a:pt x="116" y="94"/>
                    <a:pt x="115" y="94"/>
                    <a:pt x="115" y="94"/>
                  </a:cubicBezTo>
                  <a:cubicBezTo>
                    <a:pt x="115" y="93"/>
                    <a:pt x="114" y="92"/>
                    <a:pt x="114" y="91"/>
                  </a:cubicBezTo>
                  <a:cubicBezTo>
                    <a:pt x="116" y="91"/>
                    <a:pt x="117" y="92"/>
                    <a:pt x="119" y="92"/>
                  </a:cubicBezTo>
                  <a:close/>
                  <a:moveTo>
                    <a:pt x="112" y="106"/>
                  </a:moveTo>
                  <a:cubicBezTo>
                    <a:pt x="109" y="108"/>
                    <a:pt x="105" y="111"/>
                    <a:pt x="101" y="114"/>
                  </a:cubicBezTo>
                  <a:cubicBezTo>
                    <a:pt x="95" y="117"/>
                    <a:pt x="89" y="119"/>
                    <a:pt x="85" y="120"/>
                  </a:cubicBezTo>
                  <a:cubicBezTo>
                    <a:pt x="84" y="120"/>
                    <a:pt x="84" y="119"/>
                    <a:pt x="84" y="119"/>
                  </a:cubicBezTo>
                  <a:cubicBezTo>
                    <a:pt x="87" y="116"/>
                    <a:pt x="91" y="112"/>
                    <a:pt x="98" y="108"/>
                  </a:cubicBezTo>
                  <a:cubicBezTo>
                    <a:pt x="102" y="105"/>
                    <a:pt x="106" y="104"/>
                    <a:pt x="110" y="103"/>
                  </a:cubicBezTo>
                  <a:cubicBezTo>
                    <a:pt x="110" y="104"/>
                    <a:pt x="111" y="105"/>
                    <a:pt x="112" y="106"/>
                  </a:cubicBezTo>
                  <a:close/>
                  <a:moveTo>
                    <a:pt x="148" y="120"/>
                  </a:moveTo>
                  <a:cubicBezTo>
                    <a:pt x="145" y="119"/>
                    <a:pt x="139" y="117"/>
                    <a:pt x="132" y="114"/>
                  </a:cubicBezTo>
                  <a:cubicBezTo>
                    <a:pt x="128" y="111"/>
                    <a:pt x="124" y="108"/>
                    <a:pt x="122" y="106"/>
                  </a:cubicBezTo>
                  <a:cubicBezTo>
                    <a:pt x="123" y="105"/>
                    <a:pt x="123" y="104"/>
                    <a:pt x="123" y="103"/>
                  </a:cubicBezTo>
                  <a:cubicBezTo>
                    <a:pt x="127" y="104"/>
                    <a:pt x="131" y="105"/>
                    <a:pt x="136" y="108"/>
                  </a:cubicBezTo>
                  <a:cubicBezTo>
                    <a:pt x="142" y="112"/>
                    <a:pt x="147" y="116"/>
                    <a:pt x="149" y="119"/>
                  </a:cubicBezTo>
                  <a:cubicBezTo>
                    <a:pt x="150" y="119"/>
                    <a:pt x="149" y="120"/>
                    <a:pt x="148" y="120"/>
                  </a:cubicBezTo>
                  <a:close/>
                  <a:moveTo>
                    <a:pt x="118" y="108"/>
                  </a:moveTo>
                  <a:cubicBezTo>
                    <a:pt x="121" y="167"/>
                    <a:pt x="121" y="167"/>
                    <a:pt x="121" y="167"/>
                  </a:cubicBezTo>
                  <a:cubicBezTo>
                    <a:pt x="113" y="167"/>
                    <a:pt x="113" y="167"/>
                    <a:pt x="113" y="167"/>
                  </a:cubicBezTo>
                  <a:cubicBezTo>
                    <a:pt x="115" y="108"/>
                    <a:pt x="115" y="108"/>
                    <a:pt x="115" y="108"/>
                  </a:cubicBezTo>
                  <a:cubicBezTo>
                    <a:pt x="116" y="108"/>
                    <a:pt x="116" y="108"/>
                    <a:pt x="117" y="108"/>
                  </a:cubicBezTo>
                  <a:cubicBezTo>
                    <a:pt x="117" y="108"/>
                    <a:pt x="118" y="108"/>
                    <a:pt x="118" y="108"/>
                  </a:cubicBezTo>
                  <a:close/>
                  <a:moveTo>
                    <a:pt x="28" y="101"/>
                  </a:moveTo>
                  <a:cubicBezTo>
                    <a:pt x="28" y="103"/>
                    <a:pt x="30" y="106"/>
                    <a:pt x="33" y="106"/>
                  </a:cubicBezTo>
                  <a:cubicBezTo>
                    <a:pt x="35" y="106"/>
                    <a:pt x="38" y="103"/>
                    <a:pt x="38" y="101"/>
                  </a:cubicBezTo>
                  <a:cubicBezTo>
                    <a:pt x="38" y="98"/>
                    <a:pt x="35" y="96"/>
                    <a:pt x="33" y="96"/>
                  </a:cubicBezTo>
                  <a:cubicBezTo>
                    <a:pt x="30" y="96"/>
                    <a:pt x="28" y="98"/>
                    <a:pt x="28" y="101"/>
                  </a:cubicBezTo>
                  <a:close/>
                  <a:moveTo>
                    <a:pt x="31" y="101"/>
                  </a:moveTo>
                  <a:cubicBezTo>
                    <a:pt x="31" y="100"/>
                    <a:pt x="32" y="99"/>
                    <a:pt x="33" y="99"/>
                  </a:cubicBezTo>
                  <a:cubicBezTo>
                    <a:pt x="34" y="99"/>
                    <a:pt x="34" y="100"/>
                    <a:pt x="34" y="101"/>
                  </a:cubicBezTo>
                  <a:cubicBezTo>
                    <a:pt x="34" y="102"/>
                    <a:pt x="34" y="102"/>
                    <a:pt x="33" y="102"/>
                  </a:cubicBezTo>
                  <a:cubicBezTo>
                    <a:pt x="32" y="102"/>
                    <a:pt x="31" y="102"/>
                    <a:pt x="31" y="101"/>
                  </a:cubicBezTo>
                  <a:close/>
                  <a:moveTo>
                    <a:pt x="30" y="79"/>
                  </a:moveTo>
                  <a:cubicBezTo>
                    <a:pt x="30" y="73"/>
                    <a:pt x="31" y="67"/>
                    <a:pt x="32" y="64"/>
                  </a:cubicBezTo>
                  <a:cubicBezTo>
                    <a:pt x="32" y="63"/>
                    <a:pt x="33" y="63"/>
                    <a:pt x="34" y="64"/>
                  </a:cubicBezTo>
                  <a:cubicBezTo>
                    <a:pt x="34" y="66"/>
                    <a:pt x="35" y="70"/>
                    <a:pt x="36" y="74"/>
                  </a:cubicBezTo>
                  <a:cubicBezTo>
                    <a:pt x="33" y="76"/>
                    <a:pt x="31" y="78"/>
                    <a:pt x="30" y="79"/>
                  </a:cubicBezTo>
                  <a:close/>
                  <a:moveTo>
                    <a:pt x="35" y="91"/>
                  </a:moveTo>
                  <a:cubicBezTo>
                    <a:pt x="35" y="92"/>
                    <a:pt x="35" y="93"/>
                    <a:pt x="35" y="94"/>
                  </a:cubicBezTo>
                  <a:cubicBezTo>
                    <a:pt x="34" y="94"/>
                    <a:pt x="33" y="94"/>
                    <a:pt x="33" y="94"/>
                  </a:cubicBezTo>
                  <a:cubicBezTo>
                    <a:pt x="32" y="94"/>
                    <a:pt x="32" y="94"/>
                    <a:pt x="31" y="94"/>
                  </a:cubicBezTo>
                  <a:cubicBezTo>
                    <a:pt x="31" y="93"/>
                    <a:pt x="31" y="93"/>
                    <a:pt x="31" y="92"/>
                  </a:cubicBezTo>
                  <a:cubicBezTo>
                    <a:pt x="32" y="92"/>
                    <a:pt x="34" y="91"/>
                    <a:pt x="35" y="91"/>
                  </a:cubicBezTo>
                  <a:close/>
                  <a:moveTo>
                    <a:pt x="40" y="103"/>
                  </a:moveTo>
                  <a:cubicBezTo>
                    <a:pt x="43" y="104"/>
                    <a:pt x="47" y="105"/>
                    <a:pt x="52" y="108"/>
                  </a:cubicBezTo>
                  <a:cubicBezTo>
                    <a:pt x="58" y="112"/>
                    <a:pt x="63" y="116"/>
                    <a:pt x="65" y="119"/>
                  </a:cubicBezTo>
                  <a:cubicBezTo>
                    <a:pt x="66" y="119"/>
                    <a:pt x="65" y="120"/>
                    <a:pt x="64" y="120"/>
                  </a:cubicBezTo>
                  <a:cubicBezTo>
                    <a:pt x="61" y="119"/>
                    <a:pt x="55" y="117"/>
                    <a:pt x="48" y="114"/>
                  </a:cubicBezTo>
                  <a:cubicBezTo>
                    <a:pt x="44" y="111"/>
                    <a:pt x="40" y="108"/>
                    <a:pt x="38" y="106"/>
                  </a:cubicBezTo>
                  <a:cubicBezTo>
                    <a:pt x="39" y="105"/>
                    <a:pt x="39" y="104"/>
                    <a:pt x="40" y="103"/>
                  </a:cubicBezTo>
                  <a:close/>
                  <a:moveTo>
                    <a:pt x="0" y="119"/>
                  </a:moveTo>
                  <a:cubicBezTo>
                    <a:pt x="3" y="116"/>
                    <a:pt x="8" y="112"/>
                    <a:pt x="14" y="108"/>
                  </a:cubicBezTo>
                  <a:cubicBezTo>
                    <a:pt x="18" y="105"/>
                    <a:pt x="23" y="104"/>
                    <a:pt x="26" y="103"/>
                  </a:cubicBezTo>
                  <a:cubicBezTo>
                    <a:pt x="26" y="104"/>
                    <a:pt x="27" y="105"/>
                    <a:pt x="28" y="106"/>
                  </a:cubicBezTo>
                  <a:cubicBezTo>
                    <a:pt x="25" y="108"/>
                    <a:pt x="22" y="111"/>
                    <a:pt x="17" y="114"/>
                  </a:cubicBezTo>
                  <a:cubicBezTo>
                    <a:pt x="11" y="117"/>
                    <a:pt x="5" y="119"/>
                    <a:pt x="1" y="120"/>
                  </a:cubicBezTo>
                  <a:cubicBezTo>
                    <a:pt x="0" y="120"/>
                    <a:pt x="0" y="119"/>
                    <a:pt x="0" y="119"/>
                  </a:cubicBezTo>
                  <a:close/>
                  <a:moveTo>
                    <a:pt x="33" y="108"/>
                  </a:moveTo>
                  <a:cubicBezTo>
                    <a:pt x="33" y="108"/>
                    <a:pt x="34" y="108"/>
                    <a:pt x="34" y="108"/>
                  </a:cubicBezTo>
                  <a:cubicBezTo>
                    <a:pt x="37" y="167"/>
                    <a:pt x="37" y="167"/>
                    <a:pt x="37" y="167"/>
                  </a:cubicBezTo>
                  <a:cubicBezTo>
                    <a:pt x="29" y="167"/>
                    <a:pt x="29" y="167"/>
                    <a:pt x="29" y="167"/>
                  </a:cubicBezTo>
                  <a:cubicBezTo>
                    <a:pt x="32" y="108"/>
                    <a:pt x="32" y="108"/>
                    <a:pt x="32" y="108"/>
                  </a:cubicBezTo>
                  <a:cubicBezTo>
                    <a:pt x="32" y="108"/>
                    <a:pt x="32" y="108"/>
                    <a:pt x="33" y="10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nvGrpSpPr>
          <p:cNvPr id="69" name="グループ化 68">
            <a:extLst>
              <a:ext uri="{FF2B5EF4-FFF2-40B4-BE49-F238E27FC236}">
                <a16:creationId xmlns:a16="http://schemas.microsoft.com/office/drawing/2014/main" id="{6A79B8D5-12FF-E7B7-6D45-1A50584F0041}"/>
              </a:ext>
            </a:extLst>
          </p:cNvPr>
          <p:cNvGrpSpPr/>
          <p:nvPr/>
        </p:nvGrpSpPr>
        <p:grpSpPr>
          <a:xfrm>
            <a:off x="7145952" y="5054600"/>
            <a:ext cx="1074738" cy="1074738"/>
            <a:chOff x="1419225" y="5054600"/>
            <a:chExt cx="1074738" cy="1074738"/>
          </a:xfrm>
        </p:grpSpPr>
        <p:sp>
          <p:nvSpPr>
            <p:cNvPr id="70" name="Oval 52">
              <a:extLst>
                <a:ext uri="{FF2B5EF4-FFF2-40B4-BE49-F238E27FC236}">
                  <a16:creationId xmlns:a16="http://schemas.microsoft.com/office/drawing/2014/main" id="{CC907F8A-2025-2954-6875-0A63557414C1}"/>
                </a:ext>
              </a:extLst>
            </p:cNvPr>
            <p:cNvSpPr>
              <a:spLocks noChangeArrowheads="1"/>
            </p:cNvSpPr>
            <p:nvPr/>
          </p:nvSpPr>
          <p:spPr bwMode="auto">
            <a:xfrm>
              <a:off x="1419225" y="5054600"/>
              <a:ext cx="1074738" cy="1074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71" name="Freeform 58">
              <a:extLst>
                <a:ext uri="{FF2B5EF4-FFF2-40B4-BE49-F238E27FC236}">
                  <a16:creationId xmlns:a16="http://schemas.microsoft.com/office/drawing/2014/main" id="{5CF578D9-C10D-A849-9E41-543666FA1D39}"/>
                </a:ext>
              </a:extLst>
            </p:cNvPr>
            <p:cNvSpPr>
              <a:spLocks noEditPoints="1"/>
            </p:cNvSpPr>
            <p:nvPr/>
          </p:nvSpPr>
          <p:spPr bwMode="auto">
            <a:xfrm>
              <a:off x="1614488" y="5348288"/>
              <a:ext cx="684213" cy="484187"/>
            </a:xfrm>
            <a:custGeom>
              <a:avLst/>
              <a:gdLst>
                <a:gd name="T0" fmla="*/ 478949 w 180"/>
                <a:gd name="T1" fmla="*/ 255437 h 127"/>
                <a:gd name="T2" fmla="*/ 577780 w 180"/>
                <a:gd name="T3" fmla="*/ 217312 h 127"/>
                <a:gd name="T4" fmla="*/ 604388 w 180"/>
                <a:gd name="T5" fmla="*/ 255437 h 127"/>
                <a:gd name="T6" fmla="*/ 482750 w 180"/>
                <a:gd name="T7" fmla="*/ 263062 h 127"/>
                <a:gd name="T8" fmla="*/ 638599 w 180"/>
                <a:gd name="T9" fmla="*/ 312625 h 127"/>
                <a:gd name="T10" fmla="*/ 676611 w 180"/>
                <a:gd name="T11" fmla="*/ 377437 h 127"/>
                <a:gd name="T12" fmla="*/ 497955 w 180"/>
                <a:gd name="T13" fmla="*/ 320250 h 127"/>
                <a:gd name="T14" fmla="*/ 672809 w 180"/>
                <a:gd name="T15" fmla="*/ 388875 h 127"/>
                <a:gd name="T16" fmla="*/ 684213 w 180"/>
                <a:gd name="T17" fmla="*/ 415562 h 127"/>
                <a:gd name="T18" fmla="*/ 680412 w 180"/>
                <a:gd name="T19" fmla="*/ 400312 h 127"/>
                <a:gd name="T20" fmla="*/ 110234 w 180"/>
                <a:gd name="T21" fmla="*/ 404125 h 127"/>
                <a:gd name="T22" fmla="*/ 114036 w 180"/>
                <a:gd name="T23" fmla="*/ 419375 h 127"/>
                <a:gd name="T24" fmla="*/ 387721 w 180"/>
                <a:gd name="T25" fmla="*/ 457500 h 127"/>
                <a:gd name="T26" fmla="*/ 402925 w 180"/>
                <a:gd name="T27" fmla="*/ 461312 h 127"/>
                <a:gd name="T28" fmla="*/ 406727 w 180"/>
                <a:gd name="T29" fmla="*/ 419375 h 127"/>
                <a:gd name="T30" fmla="*/ 684213 w 180"/>
                <a:gd name="T31" fmla="*/ 415562 h 127"/>
                <a:gd name="T32" fmla="*/ 410528 w 180"/>
                <a:gd name="T33" fmla="*/ 438437 h 127"/>
                <a:gd name="T34" fmla="*/ 406727 w 180"/>
                <a:gd name="T35" fmla="*/ 468937 h 127"/>
                <a:gd name="T36" fmla="*/ 380118 w 180"/>
                <a:gd name="T37" fmla="*/ 465125 h 127"/>
                <a:gd name="T38" fmla="*/ 330703 w 180"/>
                <a:gd name="T39" fmla="*/ 438437 h 127"/>
                <a:gd name="T40" fmla="*/ 288890 w 180"/>
                <a:gd name="T41" fmla="*/ 476562 h 127"/>
                <a:gd name="T42" fmla="*/ 497955 w 180"/>
                <a:gd name="T43" fmla="*/ 484187 h 127"/>
                <a:gd name="T44" fmla="*/ 463744 w 180"/>
                <a:gd name="T45" fmla="*/ 442250 h 127"/>
                <a:gd name="T46" fmla="*/ 190059 w 180"/>
                <a:gd name="T47" fmla="*/ 255437 h 127"/>
                <a:gd name="T48" fmla="*/ 323101 w 180"/>
                <a:gd name="T49" fmla="*/ 217312 h 127"/>
                <a:gd name="T50" fmla="*/ 209065 w 180"/>
                <a:gd name="T51" fmla="*/ 221125 h 127"/>
                <a:gd name="T52" fmla="*/ 155849 w 180"/>
                <a:gd name="T53" fmla="*/ 312625 h 127"/>
                <a:gd name="T54" fmla="*/ 311697 w 180"/>
                <a:gd name="T55" fmla="*/ 263062 h 127"/>
                <a:gd name="T56" fmla="*/ 155849 w 180"/>
                <a:gd name="T57" fmla="*/ 312625 h 127"/>
                <a:gd name="T58" fmla="*/ 273685 w 180"/>
                <a:gd name="T59" fmla="*/ 388875 h 127"/>
                <a:gd name="T60" fmla="*/ 148246 w 180"/>
                <a:gd name="T61" fmla="*/ 320250 h 127"/>
                <a:gd name="T62" fmla="*/ 121638 w 180"/>
                <a:gd name="T63" fmla="*/ 388875 h 127"/>
                <a:gd name="T64" fmla="*/ 349709 w 180"/>
                <a:gd name="T65" fmla="*/ 217312 h 127"/>
                <a:gd name="T66" fmla="*/ 452341 w 180"/>
                <a:gd name="T67" fmla="*/ 255437 h 127"/>
                <a:gd name="T68" fmla="*/ 452341 w 180"/>
                <a:gd name="T69" fmla="*/ 263062 h 127"/>
                <a:gd name="T70" fmla="*/ 330703 w 180"/>
                <a:gd name="T71" fmla="*/ 312625 h 127"/>
                <a:gd name="T72" fmla="*/ 452341 w 180"/>
                <a:gd name="T73" fmla="*/ 263062 h 127"/>
                <a:gd name="T74" fmla="*/ 326902 w 180"/>
                <a:gd name="T75" fmla="*/ 320250 h 127"/>
                <a:gd name="T76" fmla="*/ 478949 w 180"/>
                <a:gd name="T77" fmla="*/ 388875 h 127"/>
                <a:gd name="T78" fmla="*/ 140644 w 180"/>
                <a:gd name="T79" fmla="*/ 263062 h 127"/>
                <a:gd name="T80" fmla="*/ 190059 w 180"/>
                <a:gd name="T81" fmla="*/ 190625 h 127"/>
                <a:gd name="T82" fmla="*/ 269884 w 180"/>
                <a:gd name="T83" fmla="*/ 190625 h 127"/>
                <a:gd name="T84" fmla="*/ 98831 w 180"/>
                <a:gd name="T85" fmla="*/ 186812 h 127"/>
                <a:gd name="T86" fmla="*/ 368715 w 180"/>
                <a:gd name="T87" fmla="*/ 183000 h 127"/>
                <a:gd name="T88" fmla="*/ 315498 w 180"/>
                <a:gd name="T89" fmla="*/ 61000 h 127"/>
                <a:gd name="T90" fmla="*/ 231872 w 180"/>
                <a:gd name="T91" fmla="*/ 72437 h 127"/>
                <a:gd name="T92" fmla="*/ 178656 w 180"/>
                <a:gd name="T93" fmla="*/ 3812 h 127"/>
                <a:gd name="T94" fmla="*/ 57018 w 180"/>
                <a:gd name="T95" fmla="*/ 53375 h 127"/>
                <a:gd name="T96" fmla="*/ 68421 w 180"/>
                <a:gd name="T97" fmla="*/ 141062 h 127"/>
                <a:gd name="T98" fmla="*/ 0 w 180"/>
                <a:gd name="T99" fmla="*/ 194437 h 127"/>
                <a:gd name="T100" fmla="*/ 53217 w 180"/>
                <a:gd name="T101" fmla="*/ 312625 h 127"/>
                <a:gd name="T102" fmla="*/ 110234 w 180"/>
                <a:gd name="T103" fmla="*/ 308812 h 127"/>
                <a:gd name="T104" fmla="*/ 76024 w 180"/>
                <a:gd name="T105" fmla="*/ 186812 h 127"/>
                <a:gd name="T106" fmla="*/ 292691 w 180"/>
                <a:gd name="T107" fmla="*/ 186812 h 127"/>
                <a:gd name="T108" fmla="*/ 368715 w 180"/>
                <a:gd name="T109" fmla="*/ 190625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0" h="127">
                  <a:moveTo>
                    <a:pt x="159" y="67"/>
                  </a:moveTo>
                  <a:cubicBezTo>
                    <a:pt x="126" y="67"/>
                    <a:pt x="126" y="67"/>
                    <a:pt x="126" y="67"/>
                  </a:cubicBezTo>
                  <a:cubicBezTo>
                    <a:pt x="125" y="63"/>
                    <a:pt x="124" y="60"/>
                    <a:pt x="124" y="57"/>
                  </a:cubicBezTo>
                  <a:cubicBezTo>
                    <a:pt x="152" y="57"/>
                    <a:pt x="152" y="57"/>
                    <a:pt x="152" y="57"/>
                  </a:cubicBezTo>
                  <a:cubicBezTo>
                    <a:pt x="152" y="57"/>
                    <a:pt x="153" y="57"/>
                    <a:pt x="153" y="58"/>
                  </a:cubicBezTo>
                  <a:cubicBezTo>
                    <a:pt x="155" y="61"/>
                    <a:pt x="157" y="64"/>
                    <a:pt x="159" y="67"/>
                  </a:cubicBezTo>
                  <a:close/>
                  <a:moveTo>
                    <a:pt x="160" y="69"/>
                  </a:moveTo>
                  <a:cubicBezTo>
                    <a:pt x="149" y="69"/>
                    <a:pt x="138" y="69"/>
                    <a:pt x="127" y="69"/>
                  </a:cubicBezTo>
                  <a:cubicBezTo>
                    <a:pt x="128" y="73"/>
                    <a:pt x="129" y="77"/>
                    <a:pt x="131" y="82"/>
                  </a:cubicBezTo>
                  <a:cubicBezTo>
                    <a:pt x="143" y="82"/>
                    <a:pt x="155" y="82"/>
                    <a:pt x="168" y="82"/>
                  </a:cubicBezTo>
                  <a:cubicBezTo>
                    <a:pt x="165" y="77"/>
                    <a:pt x="162" y="73"/>
                    <a:pt x="160" y="69"/>
                  </a:cubicBezTo>
                  <a:close/>
                  <a:moveTo>
                    <a:pt x="178" y="99"/>
                  </a:moveTo>
                  <a:cubicBezTo>
                    <a:pt x="175" y="94"/>
                    <a:pt x="172" y="89"/>
                    <a:pt x="169" y="84"/>
                  </a:cubicBezTo>
                  <a:cubicBezTo>
                    <a:pt x="131" y="84"/>
                    <a:pt x="131" y="84"/>
                    <a:pt x="131" y="84"/>
                  </a:cubicBezTo>
                  <a:cubicBezTo>
                    <a:pt x="133" y="90"/>
                    <a:pt x="135" y="95"/>
                    <a:pt x="137" y="102"/>
                  </a:cubicBezTo>
                  <a:cubicBezTo>
                    <a:pt x="177" y="102"/>
                    <a:pt x="177" y="102"/>
                    <a:pt x="177" y="102"/>
                  </a:cubicBezTo>
                  <a:cubicBezTo>
                    <a:pt x="178" y="102"/>
                    <a:pt x="179" y="100"/>
                    <a:pt x="178" y="99"/>
                  </a:cubicBezTo>
                  <a:close/>
                  <a:moveTo>
                    <a:pt x="180" y="109"/>
                  </a:moveTo>
                  <a:cubicBezTo>
                    <a:pt x="180" y="106"/>
                    <a:pt x="180" y="106"/>
                    <a:pt x="180" y="106"/>
                  </a:cubicBezTo>
                  <a:cubicBezTo>
                    <a:pt x="180" y="105"/>
                    <a:pt x="179" y="105"/>
                    <a:pt x="179" y="105"/>
                  </a:cubicBezTo>
                  <a:cubicBezTo>
                    <a:pt x="30" y="105"/>
                    <a:pt x="30" y="105"/>
                    <a:pt x="30" y="105"/>
                  </a:cubicBezTo>
                  <a:cubicBezTo>
                    <a:pt x="29" y="105"/>
                    <a:pt x="29" y="105"/>
                    <a:pt x="29" y="106"/>
                  </a:cubicBezTo>
                  <a:cubicBezTo>
                    <a:pt x="29" y="109"/>
                    <a:pt x="29" y="109"/>
                    <a:pt x="29" y="109"/>
                  </a:cubicBezTo>
                  <a:cubicBezTo>
                    <a:pt x="29" y="109"/>
                    <a:pt x="29" y="110"/>
                    <a:pt x="30" y="110"/>
                  </a:cubicBezTo>
                  <a:cubicBezTo>
                    <a:pt x="102" y="110"/>
                    <a:pt x="102" y="110"/>
                    <a:pt x="102" y="110"/>
                  </a:cubicBezTo>
                  <a:cubicBezTo>
                    <a:pt x="102" y="120"/>
                    <a:pt x="102" y="120"/>
                    <a:pt x="102" y="120"/>
                  </a:cubicBezTo>
                  <a:cubicBezTo>
                    <a:pt x="102" y="121"/>
                    <a:pt x="102" y="121"/>
                    <a:pt x="103" y="121"/>
                  </a:cubicBezTo>
                  <a:cubicBezTo>
                    <a:pt x="106" y="121"/>
                    <a:pt x="106" y="121"/>
                    <a:pt x="106" y="121"/>
                  </a:cubicBezTo>
                  <a:cubicBezTo>
                    <a:pt x="106" y="121"/>
                    <a:pt x="107" y="121"/>
                    <a:pt x="107" y="120"/>
                  </a:cubicBezTo>
                  <a:cubicBezTo>
                    <a:pt x="107" y="110"/>
                    <a:pt x="107" y="110"/>
                    <a:pt x="107" y="110"/>
                  </a:cubicBezTo>
                  <a:cubicBezTo>
                    <a:pt x="179" y="110"/>
                    <a:pt x="179" y="110"/>
                    <a:pt x="179" y="110"/>
                  </a:cubicBezTo>
                  <a:cubicBezTo>
                    <a:pt x="179" y="110"/>
                    <a:pt x="180" y="109"/>
                    <a:pt x="180" y="109"/>
                  </a:cubicBezTo>
                  <a:close/>
                  <a:moveTo>
                    <a:pt x="121" y="115"/>
                  </a:moveTo>
                  <a:cubicBezTo>
                    <a:pt x="108" y="115"/>
                    <a:pt x="108" y="115"/>
                    <a:pt x="108" y="115"/>
                  </a:cubicBezTo>
                  <a:cubicBezTo>
                    <a:pt x="108" y="122"/>
                    <a:pt x="108" y="122"/>
                    <a:pt x="108" y="122"/>
                  </a:cubicBezTo>
                  <a:cubicBezTo>
                    <a:pt x="108" y="122"/>
                    <a:pt x="108" y="123"/>
                    <a:pt x="107" y="123"/>
                  </a:cubicBezTo>
                  <a:cubicBezTo>
                    <a:pt x="101" y="123"/>
                    <a:pt x="101" y="123"/>
                    <a:pt x="101" y="123"/>
                  </a:cubicBezTo>
                  <a:cubicBezTo>
                    <a:pt x="101" y="123"/>
                    <a:pt x="100" y="122"/>
                    <a:pt x="100" y="122"/>
                  </a:cubicBezTo>
                  <a:cubicBezTo>
                    <a:pt x="100" y="115"/>
                    <a:pt x="100" y="115"/>
                    <a:pt x="100" y="115"/>
                  </a:cubicBezTo>
                  <a:cubicBezTo>
                    <a:pt x="87" y="115"/>
                    <a:pt x="87" y="115"/>
                    <a:pt x="87" y="115"/>
                  </a:cubicBezTo>
                  <a:cubicBezTo>
                    <a:pt x="87" y="115"/>
                    <a:pt x="87" y="116"/>
                    <a:pt x="86" y="116"/>
                  </a:cubicBezTo>
                  <a:cubicBezTo>
                    <a:pt x="76" y="125"/>
                    <a:pt x="76" y="125"/>
                    <a:pt x="76" y="125"/>
                  </a:cubicBezTo>
                  <a:cubicBezTo>
                    <a:pt x="75" y="125"/>
                    <a:pt x="76" y="127"/>
                    <a:pt x="77" y="127"/>
                  </a:cubicBezTo>
                  <a:cubicBezTo>
                    <a:pt x="131" y="127"/>
                    <a:pt x="131" y="127"/>
                    <a:pt x="131" y="127"/>
                  </a:cubicBezTo>
                  <a:cubicBezTo>
                    <a:pt x="132" y="127"/>
                    <a:pt x="133" y="125"/>
                    <a:pt x="132" y="125"/>
                  </a:cubicBezTo>
                  <a:cubicBezTo>
                    <a:pt x="122" y="116"/>
                    <a:pt x="122" y="116"/>
                    <a:pt x="122" y="116"/>
                  </a:cubicBezTo>
                  <a:cubicBezTo>
                    <a:pt x="122" y="116"/>
                    <a:pt x="122" y="115"/>
                    <a:pt x="121" y="115"/>
                  </a:cubicBezTo>
                  <a:close/>
                  <a:moveTo>
                    <a:pt x="50" y="67"/>
                  </a:moveTo>
                  <a:cubicBezTo>
                    <a:pt x="82" y="67"/>
                    <a:pt x="82" y="67"/>
                    <a:pt x="82" y="67"/>
                  </a:cubicBezTo>
                  <a:cubicBezTo>
                    <a:pt x="83" y="63"/>
                    <a:pt x="84" y="60"/>
                    <a:pt x="85" y="57"/>
                  </a:cubicBezTo>
                  <a:cubicBezTo>
                    <a:pt x="57" y="57"/>
                    <a:pt x="57" y="57"/>
                    <a:pt x="57" y="57"/>
                  </a:cubicBezTo>
                  <a:cubicBezTo>
                    <a:pt x="56" y="57"/>
                    <a:pt x="56" y="57"/>
                    <a:pt x="55" y="58"/>
                  </a:cubicBezTo>
                  <a:cubicBezTo>
                    <a:pt x="54" y="61"/>
                    <a:pt x="52" y="64"/>
                    <a:pt x="50" y="67"/>
                  </a:cubicBezTo>
                  <a:close/>
                  <a:moveTo>
                    <a:pt x="41" y="82"/>
                  </a:moveTo>
                  <a:cubicBezTo>
                    <a:pt x="53" y="82"/>
                    <a:pt x="65" y="82"/>
                    <a:pt x="78" y="82"/>
                  </a:cubicBezTo>
                  <a:cubicBezTo>
                    <a:pt x="79" y="77"/>
                    <a:pt x="80" y="73"/>
                    <a:pt x="82" y="69"/>
                  </a:cubicBezTo>
                  <a:cubicBezTo>
                    <a:pt x="71" y="69"/>
                    <a:pt x="60" y="69"/>
                    <a:pt x="48" y="69"/>
                  </a:cubicBezTo>
                  <a:cubicBezTo>
                    <a:pt x="46" y="73"/>
                    <a:pt x="44" y="77"/>
                    <a:pt x="41" y="82"/>
                  </a:cubicBezTo>
                  <a:close/>
                  <a:moveTo>
                    <a:pt x="32" y="102"/>
                  </a:moveTo>
                  <a:cubicBezTo>
                    <a:pt x="72" y="102"/>
                    <a:pt x="72" y="102"/>
                    <a:pt x="72" y="102"/>
                  </a:cubicBezTo>
                  <a:cubicBezTo>
                    <a:pt x="74" y="95"/>
                    <a:pt x="75" y="90"/>
                    <a:pt x="77" y="84"/>
                  </a:cubicBezTo>
                  <a:cubicBezTo>
                    <a:pt x="39" y="84"/>
                    <a:pt x="39" y="84"/>
                    <a:pt x="39" y="84"/>
                  </a:cubicBezTo>
                  <a:cubicBezTo>
                    <a:pt x="36" y="89"/>
                    <a:pt x="33" y="94"/>
                    <a:pt x="30" y="99"/>
                  </a:cubicBezTo>
                  <a:cubicBezTo>
                    <a:pt x="29" y="100"/>
                    <a:pt x="30" y="102"/>
                    <a:pt x="32" y="102"/>
                  </a:cubicBezTo>
                  <a:close/>
                  <a:moveTo>
                    <a:pt x="116" y="57"/>
                  </a:moveTo>
                  <a:cubicBezTo>
                    <a:pt x="112" y="57"/>
                    <a:pt x="96" y="57"/>
                    <a:pt x="92" y="57"/>
                  </a:cubicBezTo>
                  <a:cubicBezTo>
                    <a:pt x="91" y="60"/>
                    <a:pt x="91" y="63"/>
                    <a:pt x="90" y="67"/>
                  </a:cubicBezTo>
                  <a:cubicBezTo>
                    <a:pt x="95" y="67"/>
                    <a:pt x="114" y="67"/>
                    <a:pt x="119" y="67"/>
                  </a:cubicBezTo>
                  <a:cubicBezTo>
                    <a:pt x="118" y="63"/>
                    <a:pt x="117" y="60"/>
                    <a:pt x="116" y="57"/>
                  </a:cubicBezTo>
                  <a:close/>
                  <a:moveTo>
                    <a:pt x="119" y="69"/>
                  </a:moveTo>
                  <a:cubicBezTo>
                    <a:pt x="114" y="69"/>
                    <a:pt x="94" y="69"/>
                    <a:pt x="90" y="69"/>
                  </a:cubicBezTo>
                  <a:cubicBezTo>
                    <a:pt x="89" y="73"/>
                    <a:pt x="88" y="77"/>
                    <a:pt x="87" y="82"/>
                  </a:cubicBezTo>
                  <a:cubicBezTo>
                    <a:pt x="93" y="82"/>
                    <a:pt x="116" y="82"/>
                    <a:pt x="122" y="82"/>
                  </a:cubicBezTo>
                  <a:cubicBezTo>
                    <a:pt x="121" y="77"/>
                    <a:pt x="120" y="73"/>
                    <a:pt x="119" y="69"/>
                  </a:cubicBezTo>
                  <a:close/>
                  <a:moveTo>
                    <a:pt x="122" y="84"/>
                  </a:moveTo>
                  <a:cubicBezTo>
                    <a:pt x="116" y="84"/>
                    <a:pt x="92" y="84"/>
                    <a:pt x="86" y="84"/>
                  </a:cubicBezTo>
                  <a:cubicBezTo>
                    <a:pt x="85" y="90"/>
                    <a:pt x="84" y="95"/>
                    <a:pt x="83" y="102"/>
                  </a:cubicBezTo>
                  <a:cubicBezTo>
                    <a:pt x="90" y="102"/>
                    <a:pt x="119" y="102"/>
                    <a:pt x="126" y="102"/>
                  </a:cubicBezTo>
                  <a:cubicBezTo>
                    <a:pt x="125" y="95"/>
                    <a:pt x="123" y="90"/>
                    <a:pt x="122" y="84"/>
                  </a:cubicBezTo>
                  <a:close/>
                  <a:moveTo>
                    <a:pt x="37" y="69"/>
                  </a:moveTo>
                  <a:cubicBezTo>
                    <a:pt x="48" y="51"/>
                    <a:pt x="48" y="51"/>
                    <a:pt x="48" y="51"/>
                  </a:cubicBezTo>
                  <a:cubicBezTo>
                    <a:pt x="49" y="50"/>
                    <a:pt x="49" y="50"/>
                    <a:pt x="50" y="50"/>
                  </a:cubicBezTo>
                  <a:cubicBezTo>
                    <a:pt x="71" y="50"/>
                    <a:pt x="71" y="50"/>
                    <a:pt x="71" y="50"/>
                  </a:cubicBezTo>
                  <a:cubicBezTo>
                    <a:pt x="71" y="50"/>
                    <a:pt x="71" y="50"/>
                    <a:pt x="71" y="50"/>
                  </a:cubicBezTo>
                  <a:cubicBezTo>
                    <a:pt x="71" y="38"/>
                    <a:pt x="61" y="27"/>
                    <a:pt x="49" y="27"/>
                  </a:cubicBezTo>
                  <a:cubicBezTo>
                    <a:pt x="36" y="27"/>
                    <a:pt x="26" y="37"/>
                    <a:pt x="26" y="49"/>
                  </a:cubicBezTo>
                  <a:cubicBezTo>
                    <a:pt x="26" y="58"/>
                    <a:pt x="31" y="65"/>
                    <a:pt x="37" y="69"/>
                  </a:cubicBezTo>
                  <a:close/>
                  <a:moveTo>
                    <a:pt x="97" y="48"/>
                  </a:moveTo>
                  <a:cubicBezTo>
                    <a:pt x="79" y="37"/>
                    <a:pt x="79" y="37"/>
                    <a:pt x="79" y="37"/>
                  </a:cubicBezTo>
                  <a:cubicBezTo>
                    <a:pt x="83" y="16"/>
                    <a:pt x="83" y="16"/>
                    <a:pt x="83" y="16"/>
                  </a:cubicBezTo>
                  <a:cubicBezTo>
                    <a:pt x="84" y="15"/>
                    <a:pt x="83" y="14"/>
                    <a:pt x="82" y="14"/>
                  </a:cubicBezTo>
                  <a:cubicBezTo>
                    <a:pt x="61" y="19"/>
                    <a:pt x="61" y="19"/>
                    <a:pt x="61" y="19"/>
                  </a:cubicBezTo>
                  <a:cubicBezTo>
                    <a:pt x="50" y="1"/>
                    <a:pt x="50" y="1"/>
                    <a:pt x="50" y="1"/>
                  </a:cubicBezTo>
                  <a:cubicBezTo>
                    <a:pt x="49" y="0"/>
                    <a:pt x="48" y="0"/>
                    <a:pt x="47" y="1"/>
                  </a:cubicBezTo>
                  <a:cubicBezTo>
                    <a:pt x="36" y="19"/>
                    <a:pt x="36" y="19"/>
                    <a:pt x="36" y="19"/>
                  </a:cubicBezTo>
                  <a:cubicBezTo>
                    <a:pt x="15" y="14"/>
                    <a:pt x="15" y="14"/>
                    <a:pt x="15" y="14"/>
                  </a:cubicBezTo>
                  <a:cubicBezTo>
                    <a:pt x="14" y="14"/>
                    <a:pt x="13" y="15"/>
                    <a:pt x="14" y="16"/>
                  </a:cubicBezTo>
                  <a:cubicBezTo>
                    <a:pt x="18" y="37"/>
                    <a:pt x="18" y="37"/>
                    <a:pt x="18" y="37"/>
                  </a:cubicBezTo>
                  <a:cubicBezTo>
                    <a:pt x="0" y="48"/>
                    <a:pt x="0" y="48"/>
                    <a:pt x="0" y="48"/>
                  </a:cubicBezTo>
                  <a:cubicBezTo>
                    <a:pt x="0" y="49"/>
                    <a:pt x="0" y="50"/>
                    <a:pt x="0" y="51"/>
                  </a:cubicBezTo>
                  <a:cubicBezTo>
                    <a:pt x="18" y="62"/>
                    <a:pt x="18" y="62"/>
                    <a:pt x="18" y="62"/>
                  </a:cubicBezTo>
                  <a:cubicBezTo>
                    <a:pt x="14" y="82"/>
                    <a:pt x="14" y="82"/>
                    <a:pt x="14" y="82"/>
                  </a:cubicBezTo>
                  <a:cubicBezTo>
                    <a:pt x="13" y="83"/>
                    <a:pt x="14" y="85"/>
                    <a:pt x="15" y="84"/>
                  </a:cubicBezTo>
                  <a:cubicBezTo>
                    <a:pt x="29" y="81"/>
                    <a:pt x="29" y="81"/>
                    <a:pt x="29" y="81"/>
                  </a:cubicBezTo>
                  <a:cubicBezTo>
                    <a:pt x="34" y="74"/>
                    <a:pt x="34" y="74"/>
                    <a:pt x="34" y="74"/>
                  </a:cubicBezTo>
                  <a:cubicBezTo>
                    <a:pt x="25" y="69"/>
                    <a:pt x="20" y="60"/>
                    <a:pt x="20" y="49"/>
                  </a:cubicBezTo>
                  <a:cubicBezTo>
                    <a:pt x="20" y="33"/>
                    <a:pt x="33" y="20"/>
                    <a:pt x="49" y="20"/>
                  </a:cubicBezTo>
                  <a:cubicBezTo>
                    <a:pt x="64" y="20"/>
                    <a:pt x="77" y="33"/>
                    <a:pt x="77" y="49"/>
                  </a:cubicBezTo>
                  <a:cubicBezTo>
                    <a:pt x="77" y="50"/>
                    <a:pt x="77" y="50"/>
                    <a:pt x="77" y="50"/>
                  </a:cubicBezTo>
                  <a:cubicBezTo>
                    <a:pt x="97" y="50"/>
                    <a:pt x="97" y="50"/>
                    <a:pt x="97" y="50"/>
                  </a:cubicBezTo>
                  <a:cubicBezTo>
                    <a:pt x="97" y="49"/>
                    <a:pt x="97" y="49"/>
                    <a:pt x="97" y="4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73" name="スライド番号プレースホルダー 72">
            <a:extLst>
              <a:ext uri="{FF2B5EF4-FFF2-40B4-BE49-F238E27FC236}">
                <a16:creationId xmlns:a16="http://schemas.microsoft.com/office/drawing/2014/main" id="{B004932E-0564-8E55-C450-1F085B0B1DE7}"/>
              </a:ext>
            </a:extLst>
          </p:cNvPr>
          <p:cNvSpPr>
            <a:spLocks noGrp="1"/>
          </p:cNvSpPr>
          <p:nvPr>
            <p:ph type="sldNum" sz="quarter" idx="12"/>
          </p:nvPr>
        </p:nvSpPr>
        <p:spPr/>
        <p:txBody>
          <a:bodyPr/>
          <a:lstStyle/>
          <a:p>
            <a:r>
              <a:rPr lang="en-US" altLang="ja-JP" dirty="0"/>
              <a:t>0</a:t>
            </a:r>
            <a:fld id="{0ADC502E-7FDD-4CC4-9624-4DCA25F6091F}" type="slidenum">
              <a:rPr lang="ja-JP" altLang="en-US" smtClean="0"/>
              <a:pPr/>
              <a:t>2</a:t>
            </a:fld>
            <a:endParaRPr lang="ja-JP" altLang="en-US" dirty="0"/>
          </a:p>
        </p:txBody>
      </p:sp>
      <p:sp>
        <p:nvSpPr>
          <p:cNvPr id="92" name="テキスト ボックス 91">
            <a:extLst>
              <a:ext uri="{FF2B5EF4-FFF2-40B4-BE49-F238E27FC236}">
                <a16:creationId xmlns:a16="http://schemas.microsoft.com/office/drawing/2014/main" id="{0415B32A-71AB-AB0B-E8D1-4A6421271138}"/>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pic>
        <p:nvPicPr>
          <p:cNvPr id="94" name="図 93">
            <a:extLst>
              <a:ext uri="{FF2B5EF4-FFF2-40B4-BE49-F238E27FC236}">
                <a16:creationId xmlns:a16="http://schemas.microsoft.com/office/drawing/2014/main" id="{84EB210E-CCF6-041A-7829-3C693AF84C72}"/>
              </a:ext>
            </a:extLst>
          </p:cNvPr>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06707" y="50179"/>
            <a:ext cx="1211127" cy="1211127"/>
          </a:xfrm>
          <a:prstGeom prst="rect">
            <a:avLst/>
          </a:prstGeom>
        </p:spPr>
      </p:pic>
    </p:spTree>
    <p:extLst>
      <p:ext uri="{BB962C8B-B14F-4D97-AF65-F5344CB8AC3E}">
        <p14:creationId xmlns:p14="http://schemas.microsoft.com/office/powerpoint/2010/main" val="330516430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1000"/>
                                            <p:tgtEl>
                                              <p:spTgt spid="42">
                                                <p:txEl>
                                                  <p:pRg st="0" end="0"/>
                                                </p:txEl>
                                              </p:spTgt>
                                            </p:tgtEl>
                                          </p:cBhvr>
                                        </p:animEffect>
                                        <p:anim calcmode="lin" valueType="num">
                                          <p:cBhvr>
                                            <p:cTn id="8" dur="10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2">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50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67000">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14:bounceEnd="67000">
                                          <p:cBhvr additive="base">
                                            <p:cTn id="17" dur="1000" fill="hold"/>
                                            <p:tgtEl>
                                              <p:spTgt spid="12"/>
                                            </p:tgtEl>
                                            <p:attrNameLst>
                                              <p:attrName>ppt_x</p:attrName>
                                            </p:attrNameLst>
                                          </p:cBhvr>
                                          <p:tavLst>
                                            <p:tav tm="0">
                                              <p:val>
                                                <p:strVal val="#ppt_x"/>
                                              </p:val>
                                            </p:tav>
                                            <p:tav tm="100000">
                                              <p:val>
                                                <p:strVal val="#ppt_x"/>
                                              </p:val>
                                            </p:tav>
                                          </p:tavLst>
                                        </p:anim>
                                        <p:anim calcmode="lin" valueType="num" p14:bounceEnd="67000">
                                          <p:cBhvr additive="base">
                                            <p:cTn id="18" dur="1000" fill="hold"/>
                                            <p:tgtEl>
                                              <p:spTgt spid="1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7000">
                                      <p:stCondLst>
                                        <p:cond delay="100"/>
                                      </p:stCondLst>
                                      <p:childTnLst>
                                        <p:set>
                                          <p:cBhvr>
                                            <p:cTn id="20" dur="1" fill="hold">
                                              <p:stCondLst>
                                                <p:cond delay="0"/>
                                              </p:stCondLst>
                                            </p:cTn>
                                            <p:tgtEl>
                                              <p:spTgt spid="13"/>
                                            </p:tgtEl>
                                            <p:attrNameLst>
                                              <p:attrName>style.visibility</p:attrName>
                                            </p:attrNameLst>
                                          </p:cBhvr>
                                          <p:to>
                                            <p:strVal val="visible"/>
                                          </p:to>
                                        </p:set>
                                        <p:anim calcmode="lin" valueType="num" p14:bounceEnd="67000">
                                          <p:cBhvr additive="base">
                                            <p:cTn id="21" dur="1000" fill="hold"/>
                                            <p:tgtEl>
                                              <p:spTgt spid="13"/>
                                            </p:tgtEl>
                                            <p:attrNameLst>
                                              <p:attrName>ppt_x</p:attrName>
                                            </p:attrNameLst>
                                          </p:cBhvr>
                                          <p:tavLst>
                                            <p:tav tm="0">
                                              <p:val>
                                                <p:strVal val="#ppt_x"/>
                                              </p:val>
                                            </p:tav>
                                            <p:tav tm="100000">
                                              <p:val>
                                                <p:strVal val="#ppt_x"/>
                                              </p:val>
                                            </p:tav>
                                          </p:tavLst>
                                        </p:anim>
                                        <p:anim calcmode="lin" valueType="num" p14:bounceEnd="67000">
                                          <p:cBhvr additive="base">
                                            <p:cTn id="22" dur="10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7000">
                                      <p:stCondLst>
                                        <p:cond delay="200"/>
                                      </p:stCondLst>
                                      <p:childTnLst>
                                        <p:set>
                                          <p:cBhvr>
                                            <p:cTn id="24" dur="1" fill="hold">
                                              <p:stCondLst>
                                                <p:cond delay="0"/>
                                              </p:stCondLst>
                                            </p:cTn>
                                            <p:tgtEl>
                                              <p:spTgt spid="14"/>
                                            </p:tgtEl>
                                            <p:attrNameLst>
                                              <p:attrName>style.visibility</p:attrName>
                                            </p:attrNameLst>
                                          </p:cBhvr>
                                          <p:to>
                                            <p:strVal val="visible"/>
                                          </p:to>
                                        </p:set>
                                        <p:anim calcmode="lin" valueType="num" p14:bounceEnd="67000">
                                          <p:cBhvr additive="base">
                                            <p:cTn id="25" dur="1000" fill="hold"/>
                                            <p:tgtEl>
                                              <p:spTgt spid="14"/>
                                            </p:tgtEl>
                                            <p:attrNameLst>
                                              <p:attrName>ppt_x</p:attrName>
                                            </p:attrNameLst>
                                          </p:cBhvr>
                                          <p:tavLst>
                                            <p:tav tm="0">
                                              <p:val>
                                                <p:strVal val="#ppt_x"/>
                                              </p:val>
                                            </p:tav>
                                            <p:tav tm="100000">
                                              <p:val>
                                                <p:strVal val="#ppt_x"/>
                                              </p:val>
                                            </p:tav>
                                          </p:tavLst>
                                        </p:anim>
                                        <p:anim calcmode="lin" valueType="num" p14:bounceEnd="67000">
                                          <p:cBhvr additive="base">
                                            <p:cTn id="26" dur="10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7000">
                                      <p:stCondLst>
                                        <p:cond delay="300"/>
                                      </p:stCondLst>
                                      <p:childTnLst>
                                        <p:set>
                                          <p:cBhvr>
                                            <p:cTn id="28" dur="1" fill="hold">
                                              <p:stCondLst>
                                                <p:cond delay="0"/>
                                              </p:stCondLst>
                                            </p:cTn>
                                            <p:tgtEl>
                                              <p:spTgt spid="15"/>
                                            </p:tgtEl>
                                            <p:attrNameLst>
                                              <p:attrName>style.visibility</p:attrName>
                                            </p:attrNameLst>
                                          </p:cBhvr>
                                          <p:to>
                                            <p:strVal val="visible"/>
                                          </p:to>
                                        </p:set>
                                        <p:anim calcmode="lin" valueType="num" p14:bounceEnd="67000">
                                          <p:cBhvr additive="base">
                                            <p:cTn id="29" dur="1000" fill="hold"/>
                                            <p:tgtEl>
                                              <p:spTgt spid="15"/>
                                            </p:tgtEl>
                                            <p:attrNameLst>
                                              <p:attrName>ppt_x</p:attrName>
                                            </p:attrNameLst>
                                          </p:cBhvr>
                                          <p:tavLst>
                                            <p:tav tm="0">
                                              <p:val>
                                                <p:strVal val="#ppt_x"/>
                                              </p:val>
                                            </p:tav>
                                            <p:tav tm="100000">
                                              <p:val>
                                                <p:strVal val="#ppt_x"/>
                                              </p:val>
                                            </p:tav>
                                          </p:tavLst>
                                        </p:anim>
                                        <p:anim calcmode="lin" valueType="num" p14:bounceEnd="67000">
                                          <p:cBhvr additive="base">
                                            <p:cTn id="30" dur="10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7000">
                                      <p:stCondLst>
                                        <p:cond delay="400"/>
                                      </p:stCondLst>
                                      <p:childTnLst>
                                        <p:set>
                                          <p:cBhvr>
                                            <p:cTn id="32" dur="1" fill="hold">
                                              <p:stCondLst>
                                                <p:cond delay="0"/>
                                              </p:stCondLst>
                                            </p:cTn>
                                            <p:tgtEl>
                                              <p:spTgt spid="16"/>
                                            </p:tgtEl>
                                            <p:attrNameLst>
                                              <p:attrName>style.visibility</p:attrName>
                                            </p:attrNameLst>
                                          </p:cBhvr>
                                          <p:to>
                                            <p:strVal val="visible"/>
                                          </p:to>
                                        </p:set>
                                        <p:anim calcmode="lin" valueType="num" p14:bounceEnd="67000">
                                          <p:cBhvr additive="base">
                                            <p:cTn id="33" dur="1000" fill="hold"/>
                                            <p:tgtEl>
                                              <p:spTgt spid="16"/>
                                            </p:tgtEl>
                                            <p:attrNameLst>
                                              <p:attrName>ppt_x</p:attrName>
                                            </p:attrNameLst>
                                          </p:cBhvr>
                                          <p:tavLst>
                                            <p:tav tm="0">
                                              <p:val>
                                                <p:strVal val="#ppt_x"/>
                                              </p:val>
                                            </p:tav>
                                            <p:tav tm="100000">
                                              <p:val>
                                                <p:strVal val="#ppt_x"/>
                                              </p:val>
                                            </p:tav>
                                          </p:tavLst>
                                        </p:anim>
                                        <p:anim calcmode="lin" valueType="num" p14:bounceEnd="67000">
                                          <p:cBhvr additive="base">
                                            <p:cTn id="34" dur="10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7000">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14:bounceEnd="67000">
                                          <p:cBhvr additive="base">
                                            <p:cTn id="37" dur="1000" fill="hold"/>
                                            <p:tgtEl>
                                              <p:spTgt spid="17"/>
                                            </p:tgtEl>
                                            <p:attrNameLst>
                                              <p:attrName>ppt_x</p:attrName>
                                            </p:attrNameLst>
                                          </p:cBhvr>
                                          <p:tavLst>
                                            <p:tav tm="0">
                                              <p:val>
                                                <p:strVal val="#ppt_x"/>
                                              </p:val>
                                            </p:tav>
                                            <p:tav tm="100000">
                                              <p:val>
                                                <p:strVal val="#ppt_x"/>
                                              </p:val>
                                            </p:tav>
                                          </p:tavLst>
                                        </p:anim>
                                        <p:anim calcmode="lin" valueType="num" p14:bounceEnd="67000">
                                          <p:cBhvr additive="base">
                                            <p:cTn id="38" dur="10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67000">
                                      <p:stCondLst>
                                        <p:cond delay="600"/>
                                      </p:stCondLst>
                                      <p:childTnLst>
                                        <p:set>
                                          <p:cBhvr>
                                            <p:cTn id="40" dur="1" fill="hold">
                                              <p:stCondLst>
                                                <p:cond delay="0"/>
                                              </p:stCondLst>
                                            </p:cTn>
                                            <p:tgtEl>
                                              <p:spTgt spid="18"/>
                                            </p:tgtEl>
                                            <p:attrNameLst>
                                              <p:attrName>style.visibility</p:attrName>
                                            </p:attrNameLst>
                                          </p:cBhvr>
                                          <p:to>
                                            <p:strVal val="visible"/>
                                          </p:to>
                                        </p:set>
                                        <p:anim calcmode="lin" valueType="num" p14:bounceEnd="67000">
                                          <p:cBhvr additive="base">
                                            <p:cTn id="41" dur="1000" fill="hold"/>
                                            <p:tgtEl>
                                              <p:spTgt spid="18"/>
                                            </p:tgtEl>
                                            <p:attrNameLst>
                                              <p:attrName>ppt_x</p:attrName>
                                            </p:attrNameLst>
                                          </p:cBhvr>
                                          <p:tavLst>
                                            <p:tav tm="0">
                                              <p:val>
                                                <p:strVal val="#ppt_x"/>
                                              </p:val>
                                            </p:tav>
                                            <p:tav tm="100000">
                                              <p:val>
                                                <p:strVal val="#ppt_x"/>
                                              </p:val>
                                            </p:tav>
                                          </p:tavLst>
                                        </p:anim>
                                        <p:anim calcmode="lin" valueType="num" p14:bounceEnd="67000">
                                          <p:cBhvr additive="base">
                                            <p:cTn id="42" dur="1000" fill="hold"/>
                                            <p:tgtEl>
                                              <p:spTgt spid="1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14:presetBounceEnd="67000">
                                      <p:stCondLst>
                                        <p:cond delay="700"/>
                                      </p:stCondLst>
                                      <p:childTnLst>
                                        <p:set>
                                          <p:cBhvr>
                                            <p:cTn id="44" dur="1" fill="hold">
                                              <p:stCondLst>
                                                <p:cond delay="0"/>
                                              </p:stCondLst>
                                            </p:cTn>
                                            <p:tgtEl>
                                              <p:spTgt spid="19"/>
                                            </p:tgtEl>
                                            <p:attrNameLst>
                                              <p:attrName>style.visibility</p:attrName>
                                            </p:attrNameLst>
                                          </p:cBhvr>
                                          <p:to>
                                            <p:strVal val="visible"/>
                                          </p:to>
                                        </p:set>
                                        <p:anim calcmode="lin" valueType="num" p14:bounceEnd="67000">
                                          <p:cBhvr additive="base">
                                            <p:cTn id="45" dur="1000" fill="hold"/>
                                            <p:tgtEl>
                                              <p:spTgt spid="19"/>
                                            </p:tgtEl>
                                            <p:attrNameLst>
                                              <p:attrName>ppt_x</p:attrName>
                                            </p:attrNameLst>
                                          </p:cBhvr>
                                          <p:tavLst>
                                            <p:tav tm="0">
                                              <p:val>
                                                <p:strVal val="#ppt_x"/>
                                              </p:val>
                                            </p:tav>
                                            <p:tav tm="100000">
                                              <p:val>
                                                <p:strVal val="#ppt_x"/>
                                              </p:val>
                                            </p:tav>
                                          </p:tavLst>
                                        </p:anim>
                                        <p:anim calcmode="lin" valueType="num" p14:bounceEnd="67000">
                                          <p:cBhvr additive="base">
                                            <p:cTn id="46" dur="1000" fill="hold"/>
                                            <p:tgtEl>
                                              <p:spTgt spid="19"/>
                                            </p:tgtEl>
                                            <p:attrNameLst>
                                              <p:attrName>ppt_y</p:attrName>
                                            </p:attrNameLst>
                                          </p:cBhvr>
                                          <p:tavLst>
                                            <p:tav tm="0">
                                              <p:val>
                                                <p:strVal val="1+#ppt_h/2"/>
                                              </p:val>
                                            </p:tav>
                                            <p:tav tm="100000">
                                              <p:val>
                                                <p:strVal val="#ppt_y"/>
                                              </p:val>
                                            </p:tav>
                                          </p:tavLst>
                                        </p:anim>
                                      </p:childTnLst>
                                    </p:cTn>
                                  </p:par>
                                  <p:par>
                                    <p:cTn id="47" presetID="22" presetClass="entr" presetSubtype="4" fill="hold" nodeType="withEffect">
                                      <p:stCondLst>
                                        <p:cond delay="1500"/>
                                      </p:stCondLst>
                                      <p:childTnLst>
                                        <p:set>
                                          <p:cBhvr>
                                            <p:cTn id="48" dur="1" fill="hold">
                                              <p:stCondLst>
                                                <p:cond delay="0"/>
                                              </p:stCondLst>
                                            </p:cTn>
                                            <p:tgtEl>
                                              <p:spTgt spid="45"/>
                                            </p:tgtEl>
                                            <p:attrNameLst>
                                              <p:attrName>style.visibility</p:attrName>
                                            </p:attrNameLst>
                                          </p:cBhvr>
                                          <p:to>
                                            <p:strVal val="visible"/>
                                          </p:to>
                                        </p:set>
                                        <p:animEffect transition="in" filter="wipe(down)">
                                          <p:cBhvr>
                                            <p:cTn id="49" dur="500"/>
                                            <p:tgtEl>
                                              <p:spTgt spid="45"/>
                                            </p:tgtEl>
                                          </p:cBhvr>
                                        </p:animEffect>
                                      </p:childTnLst>
                                    </p:cTn>
                                  </p:par>
                                  <p:par>
                                    <p:cTn id="50" presetID="2" presetClass="entr" presetSubtype="8" fill="hold" grpId="0" nodeType="withEffect" p14:presetBounceEnd="67000">
                                      <p:stCondLst>
                                        <p:cond delay="2750"/>
                                      </p:stCondLst>
                                      <p:childTnLst>
                                        <p:set>
                                          <p:cBhvr>
                                            <p:cTn id="51" dur="1" fill="hold">
                                              <p:stCondLst>
                                                <p:cond delay="0"/>
                                              </p:stCondLst>
                                            </p:cTn>
                                            <p:tgtEl>
                                              <p:spTgt spid="33"/>
                                            </p:tgtEl>
                                            <p:attrNameLst>
                                              <p:attrName>style.visibility</p:attrName>
                                            </p:attrNameLst>
                                          </p:cBhvr>
                                          <p:to>
                                            <p:strVal val="visible"/>
                                          </p:to>
                                        </p:set>
                                        <p:anim calcmode="lin" valueType="num" p14:bounceEnd="67000">
                                          <p:cBhvr additive="base">
                                            <p:cTn id="52" dur="1000" fill="hold"/>
                                            <p:tgtEl>
                                              <p:spTgt spid="33"/>
                                            </p:tgtEl>
                                            <p:attrNameLst>
                                              <p:attrName>ppt_x</p:attrName>
                                            </p:attrNameLst>
                                          </p:cBhvr>
                                          <p:tavLst>
                                            <p:tav tm="0">
                                              <p:val>
                                                <p:strVal val="0-#ppt_w/2"/>
                                              </p:val>
                                            </p:tav>
                                            <p:tav tm="100000">
                                              <p:val>
                                                <p:strVal val="#ppt_x"/>
                                              </p:val>
                                            </p:tav>
                                          </p:tavLst>
                                        </p:anim>
                                        <p:anim calcmode="lin" valueType="num" p14:bounceEnd="67000">
                                          <p:cBhvr additive="base">
                                            <p:cTn id="53" dur="1000" fill="hold"/>
                                            <p:tgtEl>
                                              <p:spTgt spid="33"/>
                                            </p:tgtEl>
                                            <p:attrNameLst>
                                              <p:attrName>ppt_y</p:attrName>
                                            </p:attrNameLst>
                                          </p:cBhvr>
                                          <p:tavLst>
                                            <p:tav tm="0">
                                              <p:val>
                                                <p:strVal val="#ppt_y"/>
                                              </p:val>
                                            </p:tav>
                                            <p:tav tm="100000">
                                              <p:val>
                                                <p:strVal val="#ppt_y"/>
                                              </p:val>
                                            </p:tav>
                                          </p:tavLst>
                                        </p:anim>
                                      </p:childTnLst>
                                    </p:cTn>
                                  </p:par>
                                </p:childTnLst>
                              </p:cTn>
                            </p:par>
                            <p:par>
                              <p:cTn id="54" fill="hold">
                                <p:stCondLst>
                                  <p:cond delay="4750"/>
                                </p:stCondLst>
                                <p:childTnLst>
                                  <p:par>
                                    <p:cTn id="55" presetID="42" presetClass="entr" presetSubtype="0"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1000"/>
                                            <p:tgtEl>
                                              <p:spTgt spid="3"/>
                                            </p:tgtEl>
                                          </p:cBhvr>
                                        </p:animEffect>
                                        <p:anim calcmode="lin" valueType="num">
                                          <p:cBhvr>
                                            <p:cTn id="58" dur="1000" fill="hold"/>
                                            <p:tgtEl>
                                              <p:spTgt spid="3"/>
                                            </p:tgtEl>
                                            <p:attrNameLst>
                                              <p:attrName>ppt_x</p:attrName>
                                            </p:attrNameLst>
                                          </p:cBhvr>
                                          <p:tavLst>
                                            <p:tav tm="0">
                                              <p:val>
                                                <p:strVal val="#ppt_x"/>
                                              </p:val>
                                            </p:tav>
                                            <p:tav tm="100000">
                                              <p:val>
                                                <p:strVal val="#ppt_x"/>
                                              </p:val>
                                            </p:tav>
                                          </p:tavLst>
                                        </p:anim>
                                        <p:anim calcmode="lin" valueType="num">
                                          <p:cBhvr>
                                            <p:cTn id="59" dur="1000" fill="hold"/>
                                            <p:tgtEl>
                                              <p:spTgt spid="3"/>
                                            </p:tgtEl>
                                            <p:attrNameLst>
                                              <p:attrName>ppt_y</p:attrName>
                                            </p:attrNameLst>
                                          </p:cBhvr>
                                          <p:tavLst>
                                            <p:tav tm="0">
                                              <p:val>
                                                <p:strVal val="#ppt_y+.1"/>
                                              </p:val>
                                            </p:tav>
                                            <p:tav tm="100000">
                                              <p:val>
                                                <p:strVal val="#ppt_y"/>
                                              </p:val>
                                            </p:tav>
                                          </p:tavLst>
                                        </p:anim>
                                      </p:childTnLst>
                                    </p:cTn>
                                  </p:par>
                                  <p:par>
                                    <p:cTn id="60" presetID="2" presetClass="entr" presetSubtype="8" fill="hold" grpId="0" nodeType="withEffect" p14:presetBounceEnd="67000">
                                      <p:stCondLst>
                                        <p:cond delay="2750"/>
                                      </p:stCondLst>
                                      <p:childTnLst>
                                        <p:set>
                                          <p:cBhvr>
                                            <p:cTn id="61" dur="1" fill="hold">
                                              <p:stCondLst>
                                                <p:cond delay="0"/>
                                              </p:stCondLst>
                                            </p:cTn>
                                            <p:tgtEl>
                                              <p:spTgt spid="21"/>
                                            </p:tgtEl>
                                            <p:attrNameLst>
                                              <p:attrName>style.visibility</p:attrName>
                                            </p:attrNameLst>
                                          </p:cBhvr>
                                          <p:to>
                                            <p:strVal val="visible"/>
                                          </p:to>
                                        </p:set>
                                        <p:anim calcmode="lin" valueType="num" p14:bounceEnd="67000">
                                          <p:cBhvr additive="base">
                                            <p:cTn id="62" dur="1000" fill="hold"/>
                                            <p:tgtEl>
                                              <p:spTgt spid="21"/>
                                            </p:tgtEl>
                                            <p:attrNameLst>
                                              <p:attrName>ppt_x</p:attrName>
                                            </p:attrNameLst>
                                          </p:cBhvr>
                                          <p:tavLst>
                                            <p:tav tm="0">
                                              <p:val>
                                                <p:strVal val="0-#ppt_w/2"/>
                                              </p:val>
                                            </p:tav>
                                            <p:tav tm="100000">
                                              <p:val>
                                                <p:strVal val="#ppt_x"/>
                                              </p:val>
                                            </p:tav>
                                          </p:tavLst>
                                        </p:anim>
                                        <p:anim calcmode="lin" valueType="num" p14:bounceEnd="67000">
                                          <p:cBhvr additive="base">
                                            <p:cTn id="63"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33" grpId="0"/>
          <p:bldP spid="42" grpId="0" build="p"/>
          <p:bldP spid="3"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1000"/>
                                            <p:tgtEl>
                                              <p:spTgt spid="42">
                                                <p:txEl>
                                                  <p:pRg st="0" end="0"/>
                                                </p:txEl>
                                              </p:spTgt>
                                            </p:tgtEl>
                                          </p:cBhvr>
                                        </p:animEffect>
                                        <p:anim calcmode="lin" valueType="num">
                                          <p:cBhvr>
                                            <p:cTn id="8" dur="10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2">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50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1000" fill="hold"/>
                                            <p:tgtEl>
                                              <p:spTgt spid="12"/>
                                            </p:tgtEl>
                                            <p:attrNameLst>
                                              <p:attrName>ppt_x</p:attrName>
                                            </p:attrNameLst>
                                          </p:cBhvr>
                                          <p:tavLst>
                                            <p:tav tm="0">
                                              <p:val>
                                                <p:strVal val="#ppt_x"/>
                                              </p:val>
                                            </p:tav>
                                            <p:tav tm="100000">
                                              <p:val>
                                                <p:strVal val="#ppt_x"/>
                                              </p:val>
                                            </p:tav>
                                          </p:tavLst>
                                        </p:anim>
                                        <p:anim calcmode="lin" valueType="num">
                                          <p:cBhvr additive="base">
                                            <p:cTn id="18" dur="1000" fill="hold"/>
                                            <p:tgtEl>
                                              <p:spTgt spid="1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10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1000" fill="hold"/>
                                            <p:tgtEl>
                                              <p:spTgt spid="13"/>
                                            </p:tgtEl>
                                            <p:attrNameLst>
                                              <p:attrName>ppt_x</p:attrName>
                                            </p:attrNameLst>
                                          </p:cBhvr>
                                          <p:tavLst>
                                            <p:tav tm="0">
                                              <p:val>
                                                <p:strVal val="#ppt_x"/>
                                              </p:val>
                                            </p:tav>
                                            <p:tav tm="100000">
                                              <p:val>
                                                <p:strVal val="#ppt_x"/>
                                              </p:val>
                                            </p:tav>
                                          </p:tavLst>
                                        </p:anim>
                                        <p:anim calcmode="lin" valueType="num">
                                          <p:cBhvr additive="base">
                                            <p:cTn id="22" dur="10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1000" fill="hold"/>
                                            <p:tgtEl>
                                              <p:spTgt spid="14"/>
                                            </p:tgtEl>
                                            <p:attrNameLst>
                                              <p:attrName>ppt_x</p:attrName>
                                            </p:attrNameLst>
                                          </p:cBhvr>
                                          <p:tavLst>
                                            <p:tav tm="0">
                                              <p:val>
                                                <p:strVal val="#ppt_x"/>
                                              </p:val>
                                            </p:tav>
                                            <p:tav tm="100000">
                                              <p:val>
                                                <p:strVal val="#ppt_x"/>
                                              </p:val>
                                            </p:tav>
                                          </p:tavLst>
                                        </p:anim>
                                        <p:anim calcmode="lin" valueType="num">
                                          <p:cBhvr additive="base">
                                            <p:cTn id="26" dur="10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3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1000" fill="hold"/>
                                            <p:tgtEl>
                                              <p:spTgt spid="15"/>
                                            </p:tgtEl>
                                            <p:attrNameLst>
                                              <p:attrName>ppt_x</p:attrName>
                                            </p:attrNameLst>
                                          </p:cBhvr>
                                          <p:tavLst>
                                            <p:tav tm="0">
                                              <p:val>
                                                <p:strVal val="#ppt_x"/>
                                              </p:val>
                                            </p:tav>
                                            <p:tav tm="100000">
                                              <p:val>
                                                <p:strVal val="#ppt_x"/>
                                              </p:val>
                                            </p:tav>
                                          </p:tavLst>
                                        </p:anim>
                                        <p:anim calcmode="lin" valueType="num">
                                          <p:cBhvr additive="base">
                                            <p:cTn id="30" dur="10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40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1000" fill="hold"/>
                                            <p:tgtEl>
                                              <p:spTgt spid="16"/>
                                            </p:tgtEl>
                                            <p:attrNameLst>
                                              <p:attrName>ppt_x</p:attrName>
                                            </p:attrNameLst>
                                          </p:cBhvr>
                                          <p:tavLst>
                                            <p:tav tm="0">
                                              <p:val>
                                                <p:strVal val="#ppt_x"/>
                                              </p:val>
                                            </p:tav>
                                            <p:tav tm="100000">
                                              <p:val>
                                                <p:strVal val="#ppt_x"/>
                                              </p:val>
                                            </p:tav>
                                          </p:tavLst>
                                        </p:anim>
                                        <p:anim calcmode="lin" valueType="num">
                                          <p:cBhvr additive="base">
                                            <p:cTn id="34" dur="10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1000" fill="hold"/>
                                            <p:tgtEl>
                                              <p:spTgt spid="17"/>
                                            </p:tgtEl>
                                            <p:attrNameLst>
                                              <p:attrName>ppt_x</p:attrName>
                                            </p:attrNameLst>
                                          </p:cBhvr>
                                          <p:tavLst>
                                            <p:tav tm="0">
                                              <p:val>
                                                <p:strVal val="#ppt_x"/>
                                              </p:val>
                                            </p:tav>
                                            <p:tav tm="100000">
                                              <p:val>
                                                <p:strVal val="#ppt_x"/>
                                              </p:val>
                                            </p:tav>
                                          </p:tavLst>
                                        </p:anim>
                                        <p:anim calcmode="lin" valueType="num">
                                          <p:cBhvr additive="base">
                                            <p:cTn id="38" dur="10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60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1000" fill="hold"/>
                                            <p:tgtEl>
                                              <p:spTgt spid="18"/>
                                            </p:tgtEl>
                                            <p:attrNameLst>
                                              <p:attrName>ppt_x</p:attrName>
                                            </p:attrNameLst>
                                          </p:cBhvr>
                                          <p:tavLst>
                                            <p:tav tm="0">
                                              <p:val>
                                                <p:strVal val="#ppt_x"/>
                                              </p:val>
                                            </p:tav>
                                            <p:tav tm="100000">
                                              <p:val>
                                                <p:strVal val="#ppt_x"/>
                                              </p:val>
                                            </p:tav>
                                          </p:tavLst>
                                        </p:anim>
                                        <p:anim calcmode="lin" valueType="num">
                                          <p:cBhvr additive="base">
                                            <p:cTn id="42" dur="1000" fill="hold"/>
                                            <p:tgtEl>
                                              <p:spTgt spid="1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7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1000" fill="hold"/>
                                            <p:tgtEl>
                                              <p:spTgt spid="19"/>
                                            </p:tgtEl>
                                            <p:attrNameLst>
                                              <p:attrName>ppt_x</p:attrName>
                                            </p:attrNameLst>
                                          </p:cBhvr>
                                          <p:tavLst>
                                            <p:tav tm="0">
                                              <p:val>
                                                <p:strVal val="#ppt_x"/>
                                              </p:val>
                                            </p:tav>
                                            <p:tav tm="100000">
                                              <p:val>
                                                <p:strVal val="#ppt_x"/>
                                              </p:val>
                                            </p:tav>
                                          </p:tavLst>
                                        </p:anim>
                                        <p:anim calcmode="lin" valueType="num">
                                          <p:cBhvr additive="base">
                                            <p:cTn id="46" dur="1000" fill="hold"/>
                                            <p:tgtEl>
                                              <p:spTgt spid="19"/>
                                            </p:tgtEl>
                                            <p:attrNameLst>
                                              <p:attrName>ppt_y</p:attrName>
                                            </p:attrNameLst>
                                          </p:cBhvr>
                                          <p:tavLst>
                                            <p:tav tm="0">
                                              <p:val>
                                                <p:strVal val="1+#ppt_h/2"/>
                                              </p:val>
                                            </p:tav>
                                            <p:tav tm="100000">
                                              <p:val>
                                                <p:strVal val="#ppt_y"/>
                                              </p:val>
                                            </p:tav>
                                          </p:tavLst>
                                        </p:anim>
                                      </p:childTnLst>
                                    </p:cTn>
                                  </p:par>
                                  <p:par>
                                    <p:cTn id="47" presetID="22" presetClass="entr" presetSubtype="4" fill="hold" nodeType="withEffect">
                                      <p:stCondLst>
                                        <p:cond delay="1500"/>
                                      </p:stCondLst>
                                      <p:childTnLst>
                                        <p:set>
                                          <p:cBhvr>
                                            <p:cTn id="48" dur="1" fill="hold">
                                              <p:stCondLst>
                                                <p:cond delay="0"/>
                                              </p:stCondLst>
                                            </p:cTn>
                                            <p:tgtEl>
                                              <p:spTgt spid="45"/>
                                            </p:tgtEl>
                                            <p:attrNameLst>
                                              <p:attrName>style.visibility</p:attrName>
                                            </p:attrNameLst>
                                          </p:cBhvr>
                                          <p:to>
                                            <p:strVal val="visible"/>
                                          </p:to>
                                        </p:set>
                                        <p:animEffect transition="in" filter="wipe(down)">
                                          <p:cBhvr>
                                            <p:cTn id="49" dur="500"/>
                                            <p:tgtEl>
                                              <p:spTgt spid="45"/>
                                            </p:tgtEl>
                                          </p:cBhvr>
                                        </p:animEffect>
                                      </p:childTnLst>
                                    </p:cTn>
                                  </p:par>
                                  <p:par>
                                    <p:cTn id="50" presetID="2" presetClass="entr" presetSubtype="8" fill="hold" grpId="0" nodeType="withEffect">
                                      <p:stCondLst>
                                        <p:cond delay="275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1000" fill="hold"/>
                                            <p:tgtEl>
                                              <p:spTgt spid="33"/>
                                            </p:tgtEl>
                                            <p:attrNameLst>
                                              <p:attrName>ppt_x</p:attrName>
                                            </p:attrNameLst>
                                          </p:cBhvr>
                                          <p:tavLst>
                                            <p:tav tm="0">
                                              <p:val>
                                                <p:strVal val="0-#ppt_w/2"/>
                                              </p:val>
                                            </p:tav>
                                            <p:tav tm="100000">
                                              <p:val>
                                                <p:strVal val="#ppt_x"/>
                                              </p:val>
                                            </p:tav>
                                          </p:tavLst>
                                        </p:anim>
                                        <p:anim calcmode="lin" valueType="num">
                                          <p:cBhvr additive="base">
                                            <p:cTn id="53" dur="1000" fill="hold"/>
                                            <p:tgtEl>
                                              <p:spTgt spid="33"/>
                                            </p:tgtEl>
                                            <p:attrNameLst>
                                              <p:attrName>ppt_y</p:attrName>
                                            </p:attrNameLst>
                                          </p:cBhvr>
                                          <p:tavLst>
                                            <p:tav tm="0">
                                              <p:val>
                                                <p:strVal val="#ppt_y"/>
                                              </p:val>
                                            </p:tav>
                                            <p:tav tm="100000">
                                              <p:val>
                                                <p:strVal val="#ppt_y"/>
                                              </p:val>
                                            </p:tav>
                                          </p:tavLst>
                                        </p:anim>
                                      </p:childTnLst>
                                    </p:cTn>
                                  </p:par>
                                </p:childTnLst>
                              </p:cTn>
                            </p:par>
                            <p:par>
                              <p:cTn id="54" fill="hold">
                                <p:stCondLst>
                                  <p:cond delay="4750"/>
                                </p:stCondLst>
                                <p:childTnLst>
                                  <p:par>
                                    <p:cTn id="55" presetID="42" presetClass="entr" presetSubtype="0"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1000"/>
                                            <p:tgtEl>
                                              <p:spTgt spid="3"/>
                                            </p:tgtEl>
                                          </p:cBhvr>
                                        </p:animEffect>
                                        <p:anim calcmode="lin" valueType="num">
                                          <p:cBhvr>
                                            <p:cTn id="58" dur="1000" fill="hold"/>
                                            <p:tgtEl>
                                              <p:spTgt spid="3"/>
                                            </p:tgtEl>
                                            <p:attrNameLst>
                                              <p:attrName>ppt_x</p:attrName>
                                            </p:attrNameLst>
                                          </p:cBhvr>
                                          <p:tavLst>
                                            <p:tav tm="0">
                                              <p:val>
                                                <p:strVal val="#ppt_x"/>
                                              </p:val>
                                            </p:tav>
                                            <p:tav tm="100000">
                                              <p:val>
                                                <p:strVal val="#ppt_x"/>
                                              </p:val>
                                            </p:tav>
                                          </p:tavLst>
                                        </p:anim>
                                        <p:anim calcmode="lin" valueType="num">
                                          <p:cBhvr>
                                            <p:cTn id="59" dur="1000" fill="hold"/>
                                            <p:tgtEl>
                                              <p:spTgt spid="3"/>
                                            </p:tgtEl>
                                            <p:attrNameLst>
                                              <p:attrName>ppt_y</p:attrName>
                                            </p:attrNameLst>
                                          </p:cBhvr>
                                          <p:tavLst>
                                            <p:tav tm="0">
                                              <p:val>
                                                <p:strVal val="#ppt_y+.1"/>
                                              </p:val>
                                            </p:tav>
                                            <p:tav tm="100000">
                                              <p:val>
                                                <p:strVal val="#ppt_y"/>
                                              </p:val>
                                            </p:tav>
                                          </p:tavLst>
                                        </p:anim>
                                      </p:childTnLst>
                                    </p:cTn>
                                  </p:par>
                                  <p:par>
                                    <p:cTn id="60" presetID="2" presetClass="entr" presetSubtype="8" fill="hold" grpId="0" nodeType="withEffect">
                                      <p:stCondLst>
                                        <p:cond delay="275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1000" fill="hold"/>
                                            <p:tgtEl>
                                              <p:spTgt spid="21"/>
                                            </p:tgtEl>
                                            <p:attrNameLst>
                                              <p:attrName>ppt_x</p:attrName>
                                            </p:attrNameLst>
                                          </p:cBhvr>
                                          <p:tavLst>
                                            <p:tav tm="0">
                                              <p:val>
                                                <p:strVal val="0-#ppt_w/2"/>
                                              </p:val>
                                            </p:tav>
                                            <p:tav tm="100000">
                                              <p:val>
                                                <p:strVal val="#ppt_x"/>
                                              </p:val>
                                            </p:tav>
                                          </p:tavLst>
                                        </p:anim>
                                        <p:anim calcmode="lin" valueType="num">
                                          <p:cBhvr additive="base">
                                            <p:cTn id="63"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33" grpId="0"/>
          <p:bldP spid="42" grpId="0" build="p"/>
          <p:bldP spid="3" grpId="0"/>
          <p:bldP spid="2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3"/>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solidFill>
              <a:schemeClr val="accent3"/>
            </a:solid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solidFill>
              <a:schemeClr val="accent3"/>
            </a:solid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solidFill>
              <a:schemeClr val="accent3"/>
            </a:solid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solidFill>
              <a:schemeClr val="accent3"/>
            </a:solid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solidFill>
              <a:schemeClr val="accent3"/>
            </a:solid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solidFill>
              <a:schemeClr val="accent3"/>
            </a:solidFill>
            <a:ln>
              <a:noFill/>
            </a:ln>
          </p:spPr>
          <p:txBody>
            <a:bodyPr/>
            <a:lstStyle/>
            <a:p>
              <a:endParaRPr lang="ru-RU"/>
            </a:p>
          </p:txBody>
        </p:sp>
      </p:grpSp>
      <p:sp>
        <p:nvSpPr>
          <p:cNvPr id="15" name="Rectangle 93"/>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714205" cy="584775"/>
          </a:xfrm>
          <a:prstGeom prst="rect">
            <a:avLst/>
          </a:prstGeom>
          <a:noFill/>
        </p:spPr>
        <p:txBody>
          <a:bodyPr wrap="none" rtlCol="0">
            <a:spAutoFit/>
          </a:bodyPr>
          <a:lstStyle/>
          <a:p>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仕組みの解説</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r>
              <a:rPr lang="en-US" altLang="ja-JP" dirty="0"/>
              <a:t>0</a:t>
            </a:r>
            <a:fld id="{0ADC502E-7FDD-4CC4-9624-4DCA25F6091F}" type="slidenum">
              <a:rPr lang="ja-JP" altLang="en-US" smtClean="0"/>
              <a:pPr/>
              <a:t>3</a:t>
            </a:fld>
            <a:endParaRPr lang="ja-JP" altLang="en-US" dirty="0"/>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13080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3"/>
                </a:solidFill>
                <a:latin typeface="Open Sans" panose="020B0606030504020204" pitchFamily="34" charset="0"/>
              </a:rPr>
              <a:t>利用の注意点</a:t>
            </a:r>
            <a:endParaRPr lang="ru-RU" altLang="ru-RU" dirty="0">
              <a:solidFill>
                <a:schemeClr val="accent3"/>
              </a:solidFill>
              <a:latin typeface="Arial" panose="020B0604020202020204" pitchFamily="34" charset="0"/>
            </a:endParaRPr>
          </a:p>
        </p:txBody>
      </p:sp>
      <p:sp>
        <p:nvSpPr>
          <p:cNvPr id="18" name="Oval 53">
            <a:extLst>
              <a:ext uri="{FF2B5EF4-FFF2-40B4-BE49-F238E27FC236}">
                <a16:creationId xmlns:a16="http://schemas.microsoft.com/office/drawing/2014/main" id="{EBF0AF0C-F521-4ACB-7124-3CE9BF1BAD3E}"/>
              </a:ext>
            </a:extLst>
          </p:cNvPr>
          <p:cNvSpPr>
            <a:spLocks noChangeArrowheads="1"/>
          </p:cNvSpPr>
          <p:nvPr/>
        </p:nvSpPr>
        <p:spPr bwMode="auto">
          <a:xfrm>
            <a:off x="0" y="0"/>
            <a:ext cx="1073150" cy="1074738"/>
          </a:xfrm>
          <a:prstGeom prst="ellipse">
            <a:avLst/>
          </a:prstGeom>
          <a:solidFill>
            <a:srgbClr val="FFFFFF"/>
          </a:solidFill>
          <a:ln w="25400">
            <a:solidFill>
              <a:schemeClr val="accent3"/>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19" name="Freeform 59">
            <a:extLst>
              <a:ext uri="{FF2B5EF4-FFF2-40B4-BE49-F238E27FC236}">
                <a16:creationId xmlns:a16="http://schemas.microsoft.com/office/drawing/2014/main" id="{D3E898BF-CB81-20D3-9AC5-A805E4702503}"/>
              </a:ext>
            </a:extLst>
          </p:cNvPr>
          <p:cNvSpPr>
            <a:spLocks noEditPoints="1"/>
          </p:cNvSpPr>
          <p:nvPr/>
        </p:nvSpPr>
        <p:spPr bwMode="auto">
          <a:xfrm>
            <a:off x="250825" y="217488"/>
            <a:ext cx="571500" cy="636587"/>
          </a:xfrm>
          <a:custGeom>
            <a:avLst/>
            <a:gdLst>
              <a:gd name="T0" fmla="*/ 255270 w 150"/>
              <a:gd name="T1" fmla="*/ 232526 h 167"/>
              <a:gd name="T2" fmla="*/ 316230 w 150"/>
              <a:gd name="T3" fmla="*/ 232526 h 167"/>
              <a:gd name="T4" fmla="*/ 285750 w 150"/>
              <a:gd name="T5" fmla="*/ 240150 h 167"/>
              <a:gd name="T6" fmla="*/ 285750 w 150"/>
              <a:gd name="T7" fmla="*/ 221090 h 167"/>
              <a:gd name="T8" fmla="*/ 285750 w 150"/>
              <a:gd name="T9" fmla="*/ 240150 h 167"/>
              <a:gd name="T10" fmla="*/ 262890 w 150"/>
              <a:gd name="T11" fmla="*/ 110545 h 167"/>
              <a:gd name="T12" fmla="*/ 289560 w 150"/>
              <a:gd name="T13" fmla="*/ 3812 h 167"/>
              <a:gd name="T14" fmla="*/ 297180 w 150"/>
              <a:gd name="T15" fmla="*/ 190595 h 167"/>
              <a:gd name="T16" fmla="*/ 274320 w 150"/>
              <a:gd name="T17" fmla="*/ 190595 h 167"/>
              <a:gd name="T18" fmla="*/ 190500 w 150"/>
              <a:gd name="T19" fmla="*/ 308764 h 167"/>
              <a:gd name="T20" fmla="*/ 87630 w 150"/>
              <a:gd name="T21" fmla="*/ 339259 h 167"/>
              <a:gd name="T22" fmla="*/ 243840 w 150"/>
              <a:gd name="T23" fmla="*/ 240150 h 167"/>
              <a:gd name="T24" fmla="*/ 480060 w 150"/>
              <a:gd name="T25" fmla="*/ 350695 h 167"/>
              <a:gd name="T26" fmla="*/ 316230 w 150"/>
              <a:gd name="T27" fmla="*/ 263021 h 167"/>
              <a:gd name="T28" fmla="*/ 400050 w 150"/>
              <a:gd name="T29" fmla="*/ 274457 h 167"/>
              <a:gd name="T30" fmla="*/ 480060 w 150"/>
              <a:gd name="T31" fmla="*/ 350695 h 167"/>
              <a:gd name="T32" fmla="*/ 308610 w 150"/>
              <a:gd name="T33" fmla="*/ 636587 h 167"/>
              <a:gd name="T34" fmla="*/ 278130 w 150"/>
              <a:gd name="T35" fmla="*/ 274457 h 167"/>
              <a:gd name="T36" fmla="*/ 293370 w 150"/>
              <a:gd name="T37" fmla="*/ 274457 h 167"/>
              <a:gd name="T38" fmla="*/ 426720 w 150"/>
              <a:gd name="T39" fmla="*/ 385002 h 167"/>
              <a:gd name="T40" fmla="*/ 464820 w 150"/>
              <a:gd name="T41" fmla="*/ 385002 h 167"/>
              <a:gd name="T42" fmla="*/ 445770 w 150"/>
              <a:gd name="T43" fmla="*/ 388814 h 167"/>
              <a:gd name="T44" fmla="*/ 445770 w 150"/>
              <a:gd name="T45" fmla="*/ 377378 h 167"/>
              <a:gd name="T46" fmla="*/ 445770 w 150"/>
              <a:gd name="T47" fmla="*/ 388814 h 167"/>
              <a:gd name="T48" fmla="*/ 441960 w 150"/>
              <a:gd name="T49" fmla="*/ 243961 h 167"/>
              <a:gd name="T50" fmla="*/ 457200 w 150"/>
              <a:gd name="T51" fmla="*/ 301140 h 167"/>
              <a:gd name="T52" fmla="*/ 453390 w 150"/>
              <a:gd name="T53" fmla="*/ 350695 h 167"/>
              <a:gd name="T54" fmla="*/ 445770 w 150"/>
              <a:gd name="T55" fmla="*/ 358318 h 167"/>
              <a:gd name="T56" fmla="*/ 434340 w 150"/>
              <a:gd name="T57" fmla="*/ 346883 h 167"/>
              <a:gd name="T58" fmla="*/ 426720 w 150"/>
              <a:gd name="T59" fmla="*/ 404061 h 167"/>
              <a:gd name="T60" fmla="*/ 323850 w 150"/>
              <a:gd name="T61" fmla="*/ 457428 h 167"/>
              <a:gd name="T62" fmla="*/ 373380 w 150"/>
              <a:gd name="T63" fmla="*/ 411685 h 167"/>
              <a:gd name="T64" fmla="*/ 426720 w 150"/>
              <a:gd name="T65" fmla="*/ 404061 h 167"/>
              <a:gd name="T66" fmla="*/ 502920 w 150"/>
              <a:gd name="T67" fmla="*/ 434556 h 167"/>
              <a:gd name="T68" fmla="*/ 468630 w 150"/>
              <a:gd name="T69" fmla="*/ 392626 h 167"/>
              <a:gd name="T70" fmla="*/ 567690 w 150"/>
              <a:gd name="T71" fmla="*/ 453616 h 167"/>
              <a:gd name="T72" fmla="*/ 449580 w 150"/>
              <a:gd name="T73" fmla="*/ 411685 h 167"/>
              <a:gd name="T74" fmla="*/ 430530 w 150"/>
              <a:gd name="T75" fmla="*/ 636587 h 167"/>
              <a:gd name="T76" fmla="*/ 445770 w 150"/>
              <a:gd name="T77" fmla="*/ 411685 h 167"/>
              <a:gd name="T78" fmla="*/ 106680 w 150"/>
              <a:gd name="T79" fmla="*/ 385002 h 167"/>
              <a:gd name="T80" fmla="*/ 144780 w 150"/>
              <a:gd name="T81" fmla="*/ 385002 h 167"/>
              <a:gd name="T82" fmla="*/ 106680 w 150"/>
              <a:gd name="T83" fmla="*/ 385002 h 167"/>
              <a:gd name="T84" fmla="*/ 125730 w 150"/>
              <a:gd name="T85" fmla="*/ 377378 h 167"/>
              <a:gd name="T86" fmla="*/ 125730 w 150"/>
              <a:gd name="T87" fmla="*/ 388814 h 167"/>
              <a:gd name="T88" fmla="*/ 114300 w 150"/>
              <a:gd name="T89" fmla="*/ 301140 h 167"/>
              <a:gd name="T90" fmla="*/ 129540 w 150"/>
              <a:gd name="T91" fmla="*/ 243961 h 167"/>
              <a:gd name="T92" fmla="*/ 114300 w 150"/>
              <a:gd name="T93" fmla="*/ 301140 h 167"/>
              <a:gd name="T94" fmla="*/ 133350 w 150"/>
              <a:gd name="T95" fmla="*/ 358318 h 167"/>
              <a:gd name="T96" fmla="*/ 118110 w 150"/>
              <a:gd name="T97" fmla="*/ 358318 h 167"/>
              <a:gd name="T98" fmla="*/ 133350 w 150"/>
              <a:gd name="T99" fmla="*/ 346883 h 167"/>
              <a:gd name="T100" fmla="*/ 198120 w 150"/>
              <a:gd name="T101" fmla="*/ 411685 h 167"/>
              <a:gd name="T102" fmla="*/ 243840 w 150"/>
              <a:gd name="T103" fmla="*/ 457428 h 167"/>
              <a:gd name="T104" fmla="*/ 144780 w 150"/>
              <a:gd name="T105" fmla="*/ 404061 h 167"/>
              <a:gd name="T106" fmla="*/ 0 w 150"/>
              <a:gd name="T107" fmla="*/ 453616 h 167"/>
              <a:gd name="T108" fmla="*/ 99060 w 150"/>
              <a:gd name="T109" fmla="*/ 392626 h 167"/>
              <a:gd name="T110" fmla="*/ 64770 w 150"/>
              <a:gd name="T111" fmla="*/ 434556 h 167"/>
              <a:gd name="T112" fmla="*/ 0 w 150"/>
              <a:gd name="T113" fmla="*/ 453616 h 167"/>
              <a:gd name="T114" fmla="*/ 129540 w 150"/>
              <a:gd name="T115" fmla="*/ 411685 h 167"/>
              <a:gd name="T116" fmla="*/ 110490 w 150"/>
              <a:gd name="T117" fmla="*/ 636587 h 167"/>
              <a:gd name="T118" fmla="*/ 125730 w 150"/>
              <a:gd name="T119" fmla="*/ 411685 h 1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0" h="167">
                <a:moveTo>
                  <a:pt x="75" y="53"/>
                </a:moveTo>
                <a:cubicBezTo>
                  <a:pt x="70" y="53"/>
                  <a:pt x="67" y="56"/>
                  <a:pt x="67" y="61"/>
                </a:cubicBezTo>
                <a:cubicBezTo>
                  <a:pt x="67" y="65"/>
                  <a:pt x="70" y="68"/>
                  <a:pt x="75" y="68"/>
                </a:cubicBezTo>
                <a:cubicBezTo>
                  <a:pt x="79" y="68"/>
                  <a:pt x="83" y="65"/>
                  <a:pt x="83" y="61"/>
                </a:cubicBezTo>
                <a:cubicBezTo>
                  <a:pt x="83" y="56"/>
                  <a:pt x="79" y="53"/>
                  <a:pt x="75" y="53"/>
                </a:cubicBezTo>
                <a:close/>
                <a:moveTo>
                  <a:pt x="75" y="63"/>
                </a:moveTo>
                <a:cubicBezTo>
                  <a:pt x="73" y="63"/>
                  <a:pt x="72" y="62"/>
                  <a:pt x="72" y="61"/>
                </a:cubicBezTo>
                <a:cubicBezTo>
                  <a:pt x="72" y="59"/>
                  <a:pt x="73" y="58"/>
                  <a:pt x="75" y="58"/>
                </a:cubicBezTo>
                <a:cubicBezTo>
                  <a:pt x="76" y="58"/>
                  <a:pt x="77" y="59"/>
                  <a:pt x="77" y="61"/>
                </a:cubicBezTo>
                <a:cubicBezTo>
                  <a:pt x="77" y="62"/>
                  <a:pt x="76" y="63"/>
                  <a:pt x="75" y="63"/>
                </a:cubicBezTo>
                <a:close/>
                <a:moveTo>
                  <a:pt x="72" y="50"/>
                </a:moveTo>
                <a:cubicBezTo>
                  <a:pt x="71" y="44"/>
                  <a:pt x="69" y="37"/>
                  <a:pt x="69" y="29"/>
                </a:cubicBezTo>
                <a:cubicBezTo>
                  <a:pt x="69" y="17"/>
                  <a:pt x="72" y="7"/>
                  <a:pt x="73" y="1"/>
                </a:cubicBezTo>
                <a:cubicBezTo>
                  <a:pt x="74" y="0"/>
                  <a:pt x="76" y="0"/>
                  <a:pt x="76" y="1"/>
                </a:cubicBezTo>
                <a:cubicBezTo>
                  <a:pt x="78" y="7"/>
                  <a:pt x="80" y="17"/>
                  <a:pt x="80" y="29"/>
                </a:cubicBezTo>
                <a:cubicBezTo>
                  <a:pt x="80" y="37"/>
                  <a:pt x="79" y="44"/>
                  <a:pt x="78" y="50"/>
                </a:cubicBezTo>
                <a:cubicBezTo>
                  <a:pt x="77" y="49"/>
                  <a:pt x="76" y="49"/>
                  <a:pt x="75" y="49"/>
                </a:cubicBezTo>
                <a:cubicBezTo>
                  <a:pt x="74" y="49"/>
                  <a:pt x="73" y="49"/>
                  <a:pt x="72" y="50"/>
                </a:cubicBezTo>
                <a:close/>
                <a:moveTo>
                  <a:pt x="67" y="69"/>
                </a:moveTo>
                <a:cubicBezTo>
                  <a:pt x="63" y="72"/>
                  <a:pt x="57" y="77"/>
                  <a:pt x="50" y="81"/>
                </a:cubicBezTo>
                <a:cubicBezTo>
                  <a:pt x="40" y="87"/>
                  <a:pt x="30" y="90"/>
                  <a:pt x="24" y="92"/>
                </a:cubicBezTo>
                <a:cubicBezTo>
                  <a:pt x="23" y="92"/>
                  <a:pt x="22" y="90"/>
                  <a:pt x="23" y="89"/>
                </a:cubicBezTo>
                <a:cubicBezTo>
                  <a:pt x="27" y="85"/>
                  <a:pt x="34" y="78"/>
                  <a:pt x="44" y="72"/>
                </a:cubicBezTo>
                <a:cubicBezTo>
                  <a:pt x="51" y="68"/>
                  <a:pt x="58" y="65"/>
                  <a:pt x="64" y="63"/>
                </a:cubicBezTo>
                <a:cubicBezTo>
                  <a:pt x="64" y="65"/>
                  <a:pt x="65" y="67"/>
                  <a:pt x="67" y="69"/>
                </a:cubicBezTo>
                <a:close/>
                <a:moveTo>
                  <a:pt x="126" y="92"/>
                </a:moveTo>
                <a:cubicBezTo>
                  <a:pt x="120" y="90"/>
                  <a:pt x="110" y="87"/>
                  <a:pt x="100" y="81"/>
                </a:cubicBezTo>
                <a:cubicBezTo>
                  <a:pt x="93" y="77"/>
                  <a:pt x="87" y="72"/>
                  <a:pt x="83" y="69"/>
                </a:cubicBezTo>
                <a:cubicBezTo>
                  <a:pt x="84" y="67"/>
                  <a:pt x="85" y="65"/>
                  <a:pt x="86" y="63"/>
                </a:cubicBezTo>
                <a:cubicBezTo>
                  <a:pt x="91" y="65"/>
                  <a:pt x="98" y="68"/>
                  <a:pt x="105" y="72"/>
                </a:cubicBezTo>
                <a:cubicBezTo>
                  <a:pt x="115" y="78"/>
                  <a:pt x="123" y="85"/>
                  <a:pt x="127" y="89"/>
                </a:cubicBezTo>
                <a:cubicBezTo>
                  <a:pt x="128" y="90"/>
                  <a:pt x="127" y="92"/>
                  <a:pt x="126" y="92"/>
                </a:cubicBezTo>
                <a:close/>
                <a:moveTo>
                  <a:pt x="77" y="72"/>
                </a:moveTo>
                <a:cubicBezTo>
                  <a:pt x="81" y="167"/>
                  <a:pt x="81" y="167"/>
                  <a:pt x="81" y="167"/>
                </a:cubicBezTo>
                <a:cubicBezTo>
                  <a:pt x="68" y="167"/>
                  <a:pt x="68" y="167"/>
                  <a:pt x="68" y="167"/>
                </a:cubicBezTo>
                <a:cubicBezTo>
                  <a:pt x="73" y="72"/>
                  <a:pt x="73" y="72"/>
                  <a:pt x="73" y="72"/>
                </a:cubicBezTo>
                <a:cubicBezTo>
                  <a:pt x="73" y="72"/>
                  <a:pt x="74" y="72"/>
                  <a:pt x="75" y="72"/>
                </a:cubicBezTo>
                <a:cubicBezTo>
                  <a:pt x="75" y="72"/>
                  <a:pt x="76" y="72"/>
                  <a:pt x="77" y="72"/>
                </a:cubicBezTo>
                <a:close/>
                <a:moveTo>
                  <a:pt x="117" y="96"/>
                </a:moveTo>
                <a:cubicBezTo>
                  <a:pt x="114" y="96"/>
                  <a:pt x="112" y="98"/>
                  <a:pt x="112" y="101"/>
                </a:cubicBezTo>
                <a:cubicBezTo>
                  <a:pt x="112" y="103"/>
                  <a:pt x="114" y="106"/>
                  <a:pt x="117" y="106"/>
                </a:cubicBezTo>
                <a:cubicBezTo>
                  <a:pt x="119" y="106"/>
                  <a:pt x="122" y="103"/>
                  <a:pt x="122" y="101"/>
                </a:cubicBezTo>
                <a:cubicBezTo>
                  <a:pt x="122" y="98"/>
                  <a:pt x="119" y="96"/>
                  <a:pt x="117" y="96"/>
                </a:cubicBezTo>
                <a:close/>
                <a:moveTo>
                  <a:pt x="117" y="102"/>
                </a:moveTo>
                <a:cubicBezTo>
                  <a:pt x="116" y="102"/>
                  <a:pt x="115" y="102"/>
                  <a:pt x="115" y="101"/>
                </a:cubicBezTo>
                <a:cubicBezTo>
                  <a:pt x="115" y="100"/>
                  <a:pt x="116" y="99"/>
                  <a:pt x="117" y="99"/>
                </a:cubicBezTo>
                <a:cubicBezTo>
                  <a:pt x="118" y="99"/>
                  <a:pt x="118" y="100"/>
                  <a:pt x="118" y="101"/>
                </a:cubicBezTo>
                <a:cubicBezTo>
                  <a:pt x="118" y="102"/>
                  <a:pt x="118" y="102"/>
                  <a:pt x="117" y="102"/>
                </a:cubicBezTo>
                <a:close/>
                <a:moveTo>
                  <a:pt x="114" y="74"/>
                </a:moveTo>
                <a:cubicBezTo>
                  <a:pt x="114" y="70"/>
                  <a:pt x="115" y="66"/>
                  <a:pt x="116" y="64"/>
                </a:cubicBezTo>
                <a:cubicBezTo>
                  <a:pt x="116" y="63"/>
                  <a:pt x="117" y="63"/>
                  <a:pt x="118" y="64"/>
                </a:cubicBezTo>
                <a:cubicBezTo>
                  <a:pt x="118" y="67"/>
                  <a:pt x="120" y="73"/>
                  <a:pt x="120" y="79"/>
                </a:cubicBezTo>
                <a:cubicBezTo>
                  <a:pt x="118" y="78"/>
                  <a:pt x="116" y="76"/>
                  <a:pt x="114" y="74"/>
                </a:cubicBezTo>
                <a:close/>
                <a:moveTo>
                  <a:pt x="119" y="92"/>
                </a:moveTo>
                <a:cubicBezTo>
                  <a:pt x="119" y="93"/>
                  <a:pt x="119" y="93"/>
                  <a:pt x="119" y="94"/>
                </a:cubicBezTo>
                <a:cubicBezTo>
                  <a:pt x="118" y="94"/>
                  <a:pt x="117" y="94"/>
                  <a:pt x="117" y="94"/>
                </a:cubicBezTo>
                <a:cubicBezTo>
                  <a:pt x="116" y="94"/>
                  <a:pt x="115" y="94"/>
                  <a:pt x="115" y="94"/>
                </a:cubicBezTo>
                <a:cubicBezTo>
                  <a:pt x="115" y="93"/>
                  <a:pt x="114" y="92"/>
                  <a:pt x="114" y="91"/>
                </a:cubicBezTo>
                <a:cubicBezTo>
                  <a:pt x="116" y="91"/>
                  <a:pt x="117" y="92"/>
                  <a:pt x="119" y="92"/>
                </a:cubicBezTo>
                <a:close/>
                <a:moveTo>
                  <a:pt x="112" y="106"/>
                </a:moveTo>
                <a:cubicBezTo>
                  <a:pt x="109" y="108"/>
                  <a:pt x="105" y="111"/>
                  <a:pt x="101" y="114"/>
                </a:cubicBezTo>
                <a:cubicBezTo>
                  <a:pt x="95" y="117"/>
                  <a:pt x="89" y="119"/>
                  <a:pt x="85" y="120"/>
                </a:cubicBezTo>
                <a:cubicBezTo>
                  <a:pt x="84" y="120"/>
                  <a:pt x="84" y="119"/>
                  <a:pt x="84" y="119"/>
                </a:cubicBezTo>
                <a:cubicBezTo>
                  <a:pt x="87" y="116"/>
                  <a:pt x="91" y="112"/>
                  <a:pt x="98" y="108"/>
                </a:cubicBezTo>
                <a:cubicBezTo>
                  <a:pt x="102" y="105"/>
                  <a:pt x="106" y="104"/>
                  <a:pt x="110" y="103"/>
                </a:cubicBezTo>
                <a:cubicBezTo>
                  <a:pt x="110" y="104"/>
                  <a:pt x="111" y="105"/>
                  <a:pt x="112" y="106"/>
                </a:cubicBezTo>
                <a:close/>
                <a:moveTo>
                  <a:pt x="148" y="120"/>
                </a:moveTo>
                <a:cubicBezTo>
                  <a:pt x="145" y="119"/>
                  <a:pt x="139" y="117"/>
                  <a:pt x="132" y="114"/>
                </a:cubicBezTo>
                <a:cubicBezTo>
                  <a:pt x="128" y="111"/>
                  <a:pt x="124" y="108"/>
                  <a:pt x="122" y="106"/>
                </a:cubicBezTo>
                <a:cubicBezTo>
                  <a:pt x="123" y="105"/>
                  <a:pt x="123" y="104"/>
                  <a:pt x="123" y="103"/>
                </a:cubicBezTo>
                <a:cubicBezTo>
                  <a:pt x="127" y="104"/>
                  <a:pt x="131" y="105"/>
                  <a:pt x="136" y="108"/>
                </a:cubicBezTo>
                <a:cubicBezTo>
                  <a:pt x="142" y="112"/>
                  <a:pt x="147" y="116"/>
                  <a:pt x="149" y="119"/>
                </a:cubicBezTo>
                <a:cubicBezTo>
                  <a:pt x="150" y="119"/>
                  <a:pt x="149" y="120"/>
                  <a:pt x="148" y="120"/>
                </a:cubicBezTo>
                <a:close/>
                <a:moveTo>
                  <a:pt x="118" y="108"/>
                </a:moveTo>
                <a:cubicBezTo>
                  <a:pt x="121" y="167"/>
                  <a:pt x="121" y="167"/>
                  <a:pt x="121" y="167"/>
                </a:cubicBezTo>
                <a:cubicBezTo>
                  <a:pt x="113" y="167"/>
                  <a:pt x="113" y="167"/>
                  <a:pt x="113" y="167"/>
                </a:cubicBezTo>
                <a:cubicBezTo>
                  <a:pt x="115" y="108"/>
                  <a:pt x="115" y="108"/>
                  <a:pt x="115" y="108"/>
                </a:cubicBezTo>
                <a:cubicBezTo>
                  <a:pt x="116" y="108"/>
                  <a:pt x="116" y="108"/>
                  <a:pt x="117" y="108"/>
                </a:cubicBezTo>
                <a:cubicBezTo>
                  <a:pt x="117" y="108"/>
                  <a:pt x="118" y="108"/>
                  <a:pt x="118" y="108"/>
                </a:cubicBezTo>
                <a:close/>
                <a:moveTo>
                  <a:pt x="28" y="101"/>
                </a:moveTo>
                <a:cubicBezTo>
                  <a:pt x="28" y="103"/>
                  <a:pt x="30" y="106"/>
                  <a:pt x="33" y="106"/>
                </a:cubicBezTo>
                <a:cubicBezTo>
                  <a:pt x="35" y="106"/>
                  <a:pt x="38" y="103"/>
                  <a:pt x="38" y="101"/>
                </a:cubicBezTo>
                <a:cubicBezTo>
                  <a:pt x="38" y="98"/>
                  <a:pt x="35" y="96"/>
                  <a:pt x="33" y="96"/>
                </a:cubicBezTo>
                <a:cubicBezTo>
                  <a:pt x="30" y="96"/>
                  <a:pt x="28" y="98"/>
                  <a:pt x="28" y="101"/>
                </a:cubicBezTo>
                <a:close/>
                <a:moveTo>
                  <a:pt x="31" y="101"/>
                </a:moveTo>
                <a:cubicBezTo>
                  <a:pt x="31" y="100"/>
                  <a:pt x="32" y="99"/>
                  <a:pt x="33" y="99"/>
                </a:cubicBezTo>
                <a:cubicBezTo>
                  <a:pt x="34" y="99"/>
                  <a:pt x="34" y="100"/>
                  <a:pt x="34" y="101"/>
                </a:cubicBezTo>
                <a:cubicBezTo>
                  <a:pt x="34" y="102"/>
                  <a:pt x="34" y="102"/>
                  <a:pt x="33" y="102"/>
                </a:cubicBezTo>
                <a:cubicBezTo>
                  <a:pt x="32" y="102"/>
                  <a:pt x="31" y="102"/>
                  <a:pt x="31" y="101"/>
                </a:cubicBezTo>
                <a:close/>
                <a:moveTo>
                  <a:pt x="30" y="79"/>
                </a:moveTo>
                <a:cubicBezTo>
                  <a:pt x="30" y="73"/>
                  <a:pt x="31" y="67"/>
                  <a:pt x="32" y="64"/>
                </a:cubicBezTo>
                <a:cubicBezTo>
                  <a:pt x="32" y="63"/>
                  <a:pt x="33" y="63"/>
                  <a:pt x="34" y="64"/>
                </a:cubicBezTo>
                <a:cubicBezTo>
                  <a:pt x="34" y="66"/>
                  <a:pt x="35" y="70"/>
                  <a:pt x="36" y="74"/>
                </a:cubicBezTo>
                <a:cubicBezTo>
                  <a:pt x="33" y="76"/>
                  <a:pt x="31" y="78"/>
                  <a:pt x="30" y="79"/>
                </a:cubicBezTo>
                <a:close/>
                <a:moveTo>
                  <a:pt x="35" y="91"/>
                </a:moveTo>
                <a:cubicBezTo>
                  <a:pt x="35" y="92"/>
                  <a:pt x="35" y="93"/>
                  <a:pt x="35" y="94"/>
                </a:cubicBezTo>
                <a:cubicBezTo>
                  <a:pt x="34" y="94"/>
                  <a:pt x="33" y="94"/>
                  <a:pt x="33" y="94"/>
                </a:cubicBezTo>
                <a:cubicBezTo>
                  <a:pt x="32" y="94"/>
                  <a:pt x="32" y="94"/>
                  <a:pt x="31" y="94"/>
                </a:cubicBezTo>
                <a:cubicBezTo>
                  <a:pt x="31" y="93"/>
                  <a:pt x="31" y="93"/>
                  <a:pt x="31" y="92"/>
                </a:cubicBezTo>
                <a:cubicBezTo>
                  <a:pt x="32" y="92"/>
                  <a:pt x="34" y="91"/>
                  <a:pt x="35" y="91"/>
                </a:cubicBezTo>
                <a:close/>
                <a:moveTo>
                  <a:pt x="40" y="103"/>
                </a:moveTo>
                <a:cubicBezTo>
                  <a:pt x="43" y="104"/>
                  <a:pt x="47" y="105"/>
                  <a:pt x="52" y="108"/>
                </a:cubicBezTo>
                <a:cubicBezTo>
                  <a:pt x="58" y="112"/>
                  <a:pt x="63" y="116"/>
                  <a:pt x="65" y="119"/>
                </a:cubicBezTo>
                <a:cubicBezTo>
                  <a:pt x="66" y="119"/>
                  <a:pt x="65" y="120"/>
                  <a:pt x="64" y="120"/>
                </a:cubicBezTo>
                <a:cubicBezTo>
                  <a:pt x="61" y="119"/>
                  <a:pt x="55" y="117"/>
                  <a:pt x="48" y="114"/>
                </a:cubicBezTo>
                <a:cubicBezTo>
                  <a:pt x="44" y="111"/>
                  <a:pt x="40" y="108"/>
                  <a:pt x="38" y="106"/>
                </a:cubicBezTo>
                <a:cubicBezTo>
                  <a:pt x="39" y="105"/>
                  <a:pt x="39" y="104"/>
                  <a:pt x="40" y="103"/>
                </a:cubicBezTo>
                <a:close/>
                <a:moveTo>
                  <a:pt x="0" y="119"/>
                </a:moveTo>
                <a:cubicBezTo>
                  <a:pt x="3" y="116"/>
                  <a:pt x="8" y="112"/>
                  <a:pt x="14" y="108"/>
                </a:cubicBezTo>
                <a:cubicBezTo>
                  <a:pt x="18" y="105"/>
                  <a:pt x="23" y="104"/>
                  <a:pt x="26" y="103"/>
                </a:cubicBezTo>
                <a:cubicBezTo>
                  <a:pt x="26" y="104"/>
                  <a:pt x="27" y="105"/>
                  <a:pt x="28" y="106"/>
                </a:cubicBezTo>
                <a:cubicBezTo>
                  <a:pt x="25" y="108"/>
                  <a:pt x="22" y="111"/>
                  <a:pt x="17" y="114"/>
                </a:cubicBezTo>
                <a:cubicBezTo>
                  <a:pt x="11" y="117"/>
                  <a:pt x="5" y="119"/>
                  <a:pt x="1" y="120"/>
                </a:cubicBezTo>
                <a:cubicBezTo>
                  <a:pt x="0" y="120"/>
                  <a:pt x="0" y="119"/>
                  <a:pt x="0" y="119"/>
                </a:cubicBezTo>
                <a:close/>
                <a:moveTo>
                  <a:pt x="33" y="108"/>
                </a:moveTo>
                <a:cubicBezTo>
                  <a:pt x="33" y="108"/>
                  <a:pt x="34" y="108"/>
                  <a:pt x="34" y="108"/>
                </a:cubicBezTo>
                <a:cubicBezTo>
                  <a:pt x="37" y="167"/>
                  <a:pt x="37" y="167"/>
                  <a:pt x="37" y="167"/>
                </a:cubicBezTo>
                <a:cubicBezTo>
                  <a:pt x="29" y="167"/>
                  <a:pt x="29" y="167"/>
                  <a:pt x="29" y="167"/>
                </a:cubicBezTo>
                <a:cubicBezTo>
                  <a:pt x="32" y="108"/>
                  <a:pt x="32" y="108"/>
                  <a:pt x="32" y="108"/>
                </a:cubicBezTo>
                <a:cubicBezTo>
                  <a:pt x="32" y="108"/>
                  <a:pt x="32" y="108"/>
                  <a:pt x="33" y="10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2" name="TextBox 95">
            <a:extLst>
              <a:ext uri="{FF2B5EF4-FFF2-40B4-BE49-F238E27FC236}">
                <a16:creationId xmlns:a16="http://schemas.microsoft.com/office/drawing/2014/main" id="{3D4007D2-4ABF-6906-709E-64543E7360A7}"/>
              </a:ext>
            </a:extLst>
          </p:cNvPr>
          <p:cNvSpPr txBox="1">
            <a:spLocks noChangeArrowheads="1"/>
          </p:cNvSpPr>
          <p:nvPr/>
        </p:nvSpPr>
        <p:spPr bwMode="auto">
          <a:xfrm>
            <a:off x="183069" y="1458907"/>
            <a:ext cx="350216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400" b="1" dirty="0">
                <a:solidFill>
                  <a:schemeClr val="accent3">
                    <a:lumMod val="50000"/>
                  </a:schemeClr>
                </a:solidFill>
                <a:latin typeface="+mn-ea"/>
                <a:cs typeface="Open Sans" panose="020B0606030504020204" pitchFamily="34" charset="0"/>
              </a:rPr>
              <a:t>「住まいのエコチェック」</a:t>
            </a:r>
            <a:r>
              <a:rPr lang="ja-JP" altLang="en-US" sz="1400" b="1" dirty="0">
                <a:solidFill>
                  <a:schemeClr val="accent3">
                    <a:lumMod val="50000"/>
                  </a:schemeClr>
                </a:solidFill>
                <a:latin typeface="Open Sans" panose="020B0606030504020204" pitchFamily="34" charset="0"/>
                <a:cs typeface="Open Sans" panose="020B0606030504020204" pitchFamily="34" charset="0"/>
              </a:rPr>
              <a:t>は、日本全国の地域区分に対応しております。</a:t>
            </a:r>
            <a:endParaRPr lang="en-US" altLang="ja-JP" sz="1400" b="1" dirty="0">
              <a:solidFill>
                <a:schemeClr val="accent3">
                  <a:lumMod val="50000"/>
                </a:schemeClr>
              </a:solidFill>
              <a:latin typeface="Open Sans" panose="020B0606030504020204" pitchFamily="34" charset="0"/>
              <a:cs typeface="Open Sans" panose="020B0606030504020204" pitchFamily="34" charset="0"/>
            </a:endParaRPr>
          </a:p>
          <a:p>
            <a:r>
              <a:rPr lang="ja-JP" altLang="en-US" sz="1400" b="1" dirty="0">
                <a:solidFill>
                  <a:schemeClr val="accent3">
                    <a:lumMod val="50000"/>
                  </a:schemeClr>
                </a:solidFill>
                <a:latin typeface="Open Sans" panose="020B0606030504020204" pitchFamily="34" charset="0"/>
                <a:cs typeface="Open Sans" panose="020B0606030504020204" pitchFamily="34" charset="0"/>
              </a:rPr>
              <a:t>それぞれの地域ごとに、代表する都市を選定し、気象庁データと</a:t>
            </a:r>
            <a:r>
              <a:rPr lang="ja-JP" altLang="en-US" sz="1400" b="1" dirty="0">
                <a:solidFill>
                  <a:schemeClr val="accent3">
                    <a:lumMod val="50000"/>
                  </a:schemeClr>
                </a:solidFill>
              </a:rPr>
              <a:t>国立研究開発法人新エネルギー・産業技術総合開発機構の公開データから、地域毎に代表地点の年間気象データ（気温、風速など）と日射量を取得して計算を行っております。</a:t>
            </a:r>
            <a:endParaRPr lang="en-US" altLang="ja-JP" sz="1400" b="1" dirty="0">
              <a:solidFill>
                <a:schemeClr val="accent3">
                  <a:lumMod val="50000"/>
                </a:schemeClr>
              </a:solidFill>
              <a:latin typeface="Open Sans" panose="020B0606030504020204" pitchFamily="34" charset="0"/>
              <a:cs typeface="Open Sans" panose="020B0606030504020204" pitchFamily="34" charset="0"/>
            </a:endParaRPr>
          </a:p>
        </p:txBody>
      </p:sp>
      <p:sp>
        <p:nvSpPr>
          <p:cNvPr id="26" name="テキスト ボックス 25">
            <a:extLst>
              <a:ext uri="{FF2B5EF4-FFF2-40B4-BE49-F238E27FC236}">
                <a16:creationId xmlns:a16="http://schemas.microsoft.com/office/drawing/2014/main" id="{08C1E972-EC58-59FC-7961-5C5FA61F52AC}"/>
              </a:ext>
            </a:extLst>
          </p:cNvPr>
          <p:cNvSpPr txBox="1"/>
          <p:nvPr/>
        </p:nvSpPr>
        <p:spPr>
          <a:xfrm>
            <a:off x="4264990" y="481783"/>
            <a:ext cx="5243743" cy="584775"/>
          </a:xfrm>
          <a:prstGeom prst="rect">
            <a:avLst/>
          </a:prstGeom>
          <a:noFill/>
        </p:spPr>
        <p:txBody>
          <a:bodyPr wrap="none" rtlCol="0">
            <a:spAutoFit/>
          </a:bodyPr>
          <a:lstStyle/>
          <a:p>
            <a:pPr algn="ctr"/>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日本全国の地域区分に対応</a:t>
            </a:r>
          </a:p>
        </p:txBody>
      </p:sp>
      <p:grpSp>
        <p:nvGrpSpPr>
          <p:cNvPr id="27" name="グループ化 26">
            <a:extLst>
              <a:ext uri="{FF2B5EF4-FFF2-40B4-BE49-F238E27FC236}">
                <a16:creationId xmlns:a16="http://schemas.microsoft.com/office/drawing/2014/main" id="{A574D927-E05D-16D4-C2AF-46FE3BB42838}"/>
              </a:ext>
            </a:extLst>
          </p:cNvPr>
          <p:cNvGrpSpPr/>
          <p:nvPr/>
        </p:nvGrpSpPr>
        <p:grpSpPr>
          <a:xfrm>
            <a:off x="5457258" y="1376904"/>
            <a:ext cx="5258192" cy="5243803"/>
            <a:chOff x="5250705" y="1376904"/>
            <a:chExt cx="5258192" cy="5243803"/>
          </a:xfrm>
        </p:grpSpPr>
        <p:pic>
          <p:nvPicPr>
            <p:cNvPr id="20" name="図 19">
              <a:extLst>
                <a:ext uri="{FF2B5EF4-FFF2-40B4-BE49-F238E27FC236}">
                  <a16:creationId xmlns:a16="http://schemas.microsoft.com/office/drawing/2014/main" id="{D33D7C7E-481F-FD1E-8FCD-27E911DAE67F}"/>
                </a:ext>
              </a:extLst>
            </p:cNvPr>
            <p:cNvPicPr>
              <a:picLocks noChangeAspect="1"/>
            </p:cNvPicPr>
            <p:nvPr/>
          </p:nvPicPr>
          <p:blipFill rotWithShape="1">
            <a:blip r:embed="rId2">
              <a:extLst>
                <a:ext uri="{28A0092B-C50C-407E-A947-70E740481C1C}">
                  <a14:useLocalDpi xmlns:a14="http://schemas.microsoft.com/office/drawing/2010/main" val="0"/>
                </a:ext>
              </a:extLst>
            </a:blip>
            <a:srcRect t="2896"/>
            <a:stretch/>
          </p:blipFill>
          <p:spPr>
            <a:xfrm>
              <a:off x="5250705" y="1406603"/>
              <a:ext cx="5258192" cy="5214104"/>
            </a:xfrm>
            <a:prstGeom prst="rect">
              <a:avLst/>
            </a:prstGeom>
          </p:spPr>
        </p:pic>
        <p:sp>
          <p:nvSpPr>
            <p:cNvPr id="22" name="正方形/長方形 21">
              <a:extLst>
                <a:ext uri="{FF2B5EF4-FFF2-40B4-BE49-F238E27FC236}">
                  <a16:creationId xmlns:a16="http://schemas.microsoft.com/office/drawing/2014/main" id="{2077C39F-844B-1832-B5C2-9FFDEBEF8A38}"/>
                </a:ext>
              </a:extLst>
            </p:cNvPr>
            <p:cNvSpPr/>
            <p:nvPr/>
          </p:nvSpPr>
          <p:spPr>
            <a:xfrm>
              <a:off x="6612340" y="1753737"/>
              <a:ext cx="1248770" cy="22599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F60C18C5-C2C0-62AE-D335-D8FEAD2E462F}"/>
                </a:ext>
              </a:extLst>
            </p:cNvPr>
            <p:cNvSpPr/>
            <p:nvPr/>
          </p:nvSpPr>
          <p:spPr>
            <a:xfrm>
              <a:off x="6096000" y="1376904"/>
              <a:ext cx="1908412" cy="3613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 name="テキスト ボックス 24">
            <a:extLst>
              <a:ext uri="{FF2B5EF4-FFF2-40B4-BE49-F238E27FC236}">
                <a16:creationId xmlns:a16="http://schemas.microsoft.com/office/drawing/2014/main" id="{6CAD1535-77AF-DB5B-523A-81170C43DCFB}"/>
              </a:ext>
            </a:extLst>
          </p:cNvPr>
          <p:cNvSpPr txBox="1"/>
          <p:nvPr/>
        </p:nvSpPr>
        <p:spPr>
          <a:xfrm>
            <a:off x="278716" y="3478363"/>
            <a:ext cx="3185487" cy="2585323"/>
          </a:xfrm>
          <a:prstGeom prst="rect">
            <a:avLst/>
          </a:prstGeom>
          <a:noFill/>
        </p:spPr>
        <p:txBody>
          <a:bodyPr wrap="none" rtlCol="0">
            <a:spAutoFit/>
          </a:bodyPr>
          <a:lstStyle/>
          <a:p>
            <a:r>
              <a:rPr lang="ja-JP" altLang="en-US" b="1" dirty="0">
                <a:solidFill>
                  <a:schemeClr val="accent3"/>
                </a:solidFill>
              </a:rPr>
              <a:t>気象・日射</a:t>
            </a:r>
            <a:r>
              <a:rPr kumimoji="1" lang="ja-JP" altLang="en-US" b="1" dirty="0">
                <a:solidFill>
                  <a:schemeClr val="accent3"/>
                </a:solidFill>
              </a:rPr>
              <a:t>データ　採用都市</a:t>
            </a:r>
            <a:endParaRPr kumimoji="1" lang="en-US" altLang="ja-JP" b="1" dirty="0">
              <a:solidFill>
                <a:schemeClr val="accent3"/>
              </a:solidFill>
            </a:endParaRPr>
          </a:p>
          <a:p>
            <a:r>
              <a:rPr kumimoji="1" lang="ja-JP" altLang="en-US" b="1" dirty="0">
                <a:solidFill>
                  <a:schemeClr val="accent3"/>
                </a:solidFill>
              </a:rPr>
              <a:t>１地域　北海道雄武町</a:t>
            </a:r>
            <a:endParaRPr kumimoji="1" lang="en-US" altLang="ja-JP" b="1" dirty="0">
              <a:solidFill>
                <a:schemeClr val="accent3"/>
              </a:solidFill>
            </a:endParaRPr>
          </a:p>
          <a:p>
            <a:r>
              <a:rPr lang="ja-JP" altLang="en-US" b="1" dirty="0">
                <a:solidFill>
                  <a:schemeClr val="accent3"/>
                </a:solidFill>
              </a:rPr>
              <a:t>２地域　北海道札幌市</a:t>
            </a:r>
            <a:endParaRPr lang="en-US" altLang="ja-JP" b="1" dirty="0">
              <a:solidFill>
                <a:schemeClr val="accent3"/>
              </a:solidFill>
            </a:endParaRPr>
          </a:p>
          <a:p>
            <a:r>
              <a:rPr kumimoji="1" lang="ja-JP" altLang="en-US" b="1" dirty="0">
                <a:solidFill>
                  <a:schemeClr val="accent3"/>
                </a:solidFill>
              </a:rPr>
              <a:t>３地域　青森県青森市</a:t>
            </a:r>
            <a:endParaRPr kumimoji="1" lang="en-US" altLang="ja-JP" b="1" dirty="0">
              <a:solidFill>
                <a:schemeClr val="accent3"/>
              </a:solidFill>
            </a:endParaRPr>
          </a:p>
          <a:p>
            <a:r>
              <a:rPr lang="ja-JP" altLang="en-US" b="1" dirty="0">
                <a:solidFill>
                  <a:schemeClr val="accent3"/>
                </a:solidFill>
              </a:rPr>
              <a:t>４地域　山形県山形市</a:t>
            </a:r>
            <a:endParaRPr lang="en-US" altLang="ja-JP" b="1" dirty="0">
              <a:solidFill>
                <a:schemeClr val="accent3"/>
              </a:solidFill>
            </a:endParaRPr>
          </a:p>
          <a:p>
            <a:r>
              <a:rPr kumimoji="1" lang="ja-JP" altLang="en-US" b="1" dirty="0">
                <a:solidFill>
                  <a:schemeClr val="accent3"/>
                </a:solidFill>
              </a:rPr>
              <a:t>５地域　福岡県福岡市</a:t>
            </a:r>
            <a:endParaRPr kumimoji="1" lang="en-US" altLang="ja-JP" b="1" dirty="0">
              <a:solidFill>
                <a:schemeClr val="accent3"/>
              </a:solidFill>
            </a:endParaRPr>
          </a:p>
          <a:p>
            <a:r>
              <a:rPr lang="ja-JP" altLang="en-US" b="1" dirty="0">
                <a:solidFill>
                  <a:schemeClr val="accent3"/>
                </a:solidFill>
              </a:rPr>
              <a:t>６地域　東京都都心</a:t>
            </a:r>
            <a:endParaRPr lang="en-US" altLang="ja-JP" b="1" dirty="0">
              <a:solidFill>
                <a:schemeClr val="accent3"/>
              </a:solidFill>
            </a:endParaRPr>
          </a:p>
          <a:p>
            <a:r>
              <a:rPr kumimoji="1" lang="ja-JP" altLang="en-US" b="1" dirty="0">
                <a:solidFill>
                  <a:schemeClr val="accent3"/>
                </a:solidFill>
              </a:rPr>
              <a:t>７地域　鹿児島県鹿児島市</a:t>
            </a:r>
            <a:endParaRPr kumimoji="1" lang="en-US" altLang="ja-JP" b="1" dirty="0">
              <a:solidFill>
                <a:schemeClr val="accent3"/>
              </a:solidFill>
            </a:endParaRPr>
          </a:p>
          <a:p>
            <a:r>
              <a:rPr lang="ja-JP" altLang="en-US" b="1" dirty="0">
                <a:solidFill>
                  <a:schemeClr val="accent3"/>
                </a:solidFill>
              </a:rPr>
              <a:t>８地域　沖縄県那覇市</a:t>
            </a:r>
            <a:endParaRPr kumimoji="1" lang="ja-JP" altLang="en-US" b="1" dirty="0">
              <a:solidFill>
                <a:schemeClr val="accent3"/>
              </a:solidFill>
            </a:endParaRPr>
          </a:p>
        </p:txBody>
      </p:sp>
      <p:sp>
        <p:nvSpPr>
          <p:cNvPr id="28" name="テキスト ボックス 27">
            <a:extLst>
              <a:ext uri="{FF2B5EF4-FFF2-40B4-BE49-F238E27FC236}">
                <a16:creationId xmlns:a16="http://schemas.microsoft.com/office/drawing/2014/main" id="{9AF0FCE1-1B9D-74F1-59BE-FED074E6E588}"/>
              </a:ext>
            </a:extLst>
          </p:cNvPr>
          <p:cNvSpPr txBox="1"/>
          <p:nvPr/>
        </p:nvSpPr>
        <p:spPr>
          <a:xfrm flipH="1">
            <a:off x="8602744" y="6352503"/>
            <a:ext cx="2089698" cy="307777"/>
          </a:xfrm>
          <a:prstGeom prst="rect">
            <a:avLst/>
          </a:prstGeom>
          <a:noFill/>
        </p:spPr>
        <p:txBody>
          <a:bodyPr wrap="square" rtlCol="0">
            <a:spAutoFit/>
          </a:bodyPr>
          <a:lstStyle/>
          <a:p>
            <a:r>
              <a:rPr lang="ja-JP" altLang="en-US" sz="1400" b="1" dirty="0"/>
              <a:t>出典：国道交通省</a:t>
            </a:r>
            <a:r>
              <a:rPr lang="en-US" altLang="ja-JP" sz="1400" b="1" dirty="0"/>
              <a:t>HP</a:t>
            </a:r>
            <a:endParaRPr kumimoji="1" lang="ja-JP" altLang="en-US" sz="1400" b="1" dirty="0"/>
          </a:p>
        </p:txBody>
      </p:sp>
    </p:spTree>
    <p:extLst>
      <p:ext uri="{BB962C8B-B14F-4D97-AF65-F5344CB8AC3E}">
        <p14:creationId xmlns:p14="http://schemas.microsoft.com/office/powerpoint/2010/main" val="166401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anim calcmode="lin" valueType="num">
                                      <p:cBhvr>
                                        <p:cTn id="19" dur="1000" fill="hold"/>
                                        <p:tgtEl>
                                          <p:spTgt spid="32"/>
                                        </p:tgtEl>
                                        <p:attrNameLst>
                                          <p:attrName>ppt_x</p:attrName>
                                        </p:attrNameLst>
                                      </p:cBhvr>
                                      <p:tavLst>
                                        <p:tav tm="0">
                                          <p:val>
                                            <p:strVal val="#ppt_x"/>
                                          </p:val>
                                        </p:tav>
                                        <p:tav tm="100000">
                                          <p:val>
                                            <p:strVal val="#ppt_x"/>
                                          </p:val>
                                        </p:tav>
                                      </p:tavLst>
                                    </p:anim>
                                    <p:anim calcmode="lin" valueType="num">
                                      <p:cBhvr>
                                        <p:cTn id="2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FBB13C5D-B6D4-A242-767C-F9F962E426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8438" y="1450386"/>
            <a:ext cx="8133669" cy="4705127"/>
          </a:xfrm>
          <a:prstGeom prst="rect">
            <a:avLst/>
          </a:prstGeom>
        </p:spPr>
      </p:pic>
      <p:sp>
        <p:nvSpPr>
          <p:cNvPr id="5" name="Rectangle 79"/>
          <p:cNvSpPr>
            <a:spLocks noChangeArrowheads="1"/>
          </p:cNvSpPr>
          <p:nvPr/>
        </p:nvSpPr>
        <p:spPr bwMode="auto">
          <a:xfrm>
            <a:off x="0" y="6650405"/>
            <a:ext cx="12192000" cy="207595"/>
          </a:xfrm>
          <a:prstGeom prst="rect">
            <a:avLst/>
          </a:prstGeom>
          <a:solidFill>
            <a:schemeClr val="accent3"/>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solidFill>
              <a:schemeClr val="accent3"/>
            </a:solid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solidFill>
              <a:schemeClr val="accent3"/>
            </a:solid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solidFill>
              <a:schemeClr val="accent3"/>
            </a:solid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solidFill>
              <a:schemeClr val="accent3"/>
            </a:solid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solidFill>
              <a:schemeClr val="accent3"/>
            </a:solid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solidFill>
              <a:schemeClr val="accent3"/>
            </a:solid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714205" cy="584775"/>
          </a:xfrm>
          <a:prstGeom prst="rect">
            <a:avLst/>
          </a:prstGeom>
          <a:noFill/>
        </p:spPr>
        <p:txBody>
          <a:bodyPr wrap="none" rtlCol="0">
            <a:spAutoFit/>
          </a:bodyPr>
          <a:lstStyle/>
          <a:p>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仕組みの解説</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r>
              <a:rPr lang="en-US" altLang="ja-JP" dirty="0"/>
              <a:t>0</a:t>
            </a:r>
            <a:fld id="{0ADC502E-7FDD-4CC4-9624-4DCA25F6091F}" type="slidenum">
              <a:rPr lang="ja-JP" altLang="en-US" smtClean="0"/>
              <a:pPr/>
              <a:t>4</a:t>
            </a:fld>
            <a:endParaRPr lang="ja-JP" altLang="en-US" dirty="0"/>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13080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3"/>
                </a:solidFill>
                <a:latin typeface="Open Sans" panose="020B0606030504020204" pitchFamily="34" charset="0"/>
              </a:rPr>
              <a:t>利用の注意点</a:t>
            </a:r>
            <a:endParaRPr lang="ru-RU" altLang="ru-RU" dirty="0">
              <a:solidFill>
                <a:schemeClr val="accent3"/>
              </a:solidFill>
              <a:latin typeface="Arial" panose="020B0604020202020204" pitchFamily="34" charset="0"/>
            </a:endParaRPr>
          </a:p>
        </p:txBody>
      </p:sp>
      <p:sp>
        <p:nvSpPr>
          <p:cNvPr id="18" name="Oval 53">
            <a:extLst>
              <a:ext uri="{FF2B5EF4-FFF2-40B4-BE49-F238E27FC236}">
                <a16:creationId xmlns:a16="http://schemas.microsoft.com/office/drawing/2014/main" id="{EBF0AF0C-F521-4ACB-7124-3CE9BF1BAD3E}"/>
              </a:ext>
            </a:extLst>
          </p:cNvPr>
          <p:cNvSpPr>
            <a:spLocks noChangeArrowheads="1"/>
          </p:cNvSpPr>
          <p:nvPr/>
        </p:nvSpPr>
        <p:spPr bwMode="auto">
          <a:xfrm>
            <a:off x="0" y="0"/>
            <a:ext cx="1073150" cy="1074738"/>
          </a:xfrm>
          <a:prstGeom prst="ellipse">
            <a:avLst/>
          </a:prstGeom>
          <a:solidFill>
            <a:srgbClr val="FFFFFF"/>
          </a:solidFill>
          <a:ln w="25400">
            <a:solidFill>
              <a:schemeClr val="accent3"/>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19" name="Freeform 59">
            <a:extLst>
              <a:ext uri="{FF2B5EF4-FFF2-40B4-BE49-F238E27FC236}">
                <a16:creationId xmlns:a16="http://schemas.microsoft.com/office/drawing/2014/main" id="{D3E898BF-CB81-20D3-9AC5-A805E4702503}"/>
              </a:ext>
            </a:extLst>
          </p:cNvPr>
          <p:cNvSpPr>
            <a:spLocks noEditPoints="1"/>
          </p:cNvSpPr>
          <p:nvPr/>
        </p:nvSpPr>
        <p:spPr bwMode="auto">
          <a:xfrm>
            <a:off x="250825" y="217488"/>
            <a:ext cx="571500" cy="636587"/>
          </a:xfrm>
          <a:custGeom>
            <a:avLst/>
            <a:gdLst>
              <a:gd name="T0" fmla="*/ 255270 w 150"/>
              <a:gd name="T1" fmla="*/ 232526 h 167"/>
              <a:gd name="T2" fmla="*/ 316230 w 150"/>
              <a:gd name="T3" fmla="*/ 232526 h 167"/>
              <a:gd name="T4" fmla="*/ 285750 w 150"/>
              <a:gd name="T5" fmla="*/ 240150 h 167"/>
              <a:gd name="T6" fmla="*/ 285750 w 150"/>
              <a:gd name="T7" fmla="*/ 221090 h 167"/>
              <a:gd name="T8" fmla="*/ 285750 w 150"/>
              <a:gd name="T9" fmla="*/ 240150 h 167"/>
              <a:gd name="T10" fmla="*/ 262890 w 150"/>
              <a:gd name="T11" fmla="*/ 110545 h 167"/>
              <a:gd name="T12" fmla="*/ 289560 w 150"/>
              <a:gd name="T13" fmla="*/ 3812 h 167"/>
              <a:gd name="T14" fmla="*/ 297180 w 150"/>
              <a:gd name="T15" fmla="*/ 190595 h 167"/>
              <a:gd name="T16" fmla="*/ 274320 w 150"/>
              <a:gd name="T17" fmla="*/ 190595 h 167"/>
              <a:gd name="T18" fmla="*/ 190500 w 150"/>
              <a:gd name="T19" fmla="*/ 308764 h 167"/>
              <a:gd name="T20" fmla="*/ 87630 w 150"/>
              <a:gd name="T21" fmla="*/ 339259 h 167"/>
              <a:gd name="T22" fmla="*/ 243840 w 150"/>
              <a:gd name="T23" fmla="*/ 240150 h 167"/>
              <a:gd name="T24" fmla="*/ 480060 w 150"/>
              <a:gd name="T25" fmla="*/ 350695 h 167"/>
              <a:gd name="T26" fmla="*/ 316230 w 150"/>
              <a:gd name="T27" fmla="*/ 263021 h 167"/>
              <a:gd name="T28" fmla="*/ 400050 w 150"/>
              <a:gd name="T29" fmla="*/ 274457 h 167"/>
              <a:gd name="T30" fmla="*/ 480060 w 150"/>
              <a:gd name="T31" fmla="*/ 350695 h 167"/>
              <a:gd name="T32" fmla="*/ 308610 w 150"/>
              <a:gd name="T33" fmla="*/ 636587 h 167"/>
              <a:gd name="T34" fmla="*/ 278130 w 150"/>
              <a:gd name="T35" fmla="*/ 274457 h 167"/>
              <a:gd name="T36" fmla="*/ 293370 w 150"/>
              <a:gd name="T37" fmla="*/ 274457 h 167"/>
              <a:gd name="T38" fmla="*/ 426720 w 150"/>
              <a:gd name="T39" fmla="*/ 385002 h 167"/>
              <a:gd name="T40" fmla="*/ 464820 w 150"/>
              <a:gd name="T41" fmla="*/ 385002 h 167"/>
              <a:gd name="T42" fmla="*/ 445770 w 150"/>
              <a:gd name="T43" fmla="*/ 388814 h 167"/>
              <a:gd name="T44" fmla="*/ 445770 w 150"/>
              <a:gd name="T45" fmla="*/ 377378 h 167"/>
              <a:gd name="T46" fmla="*/ 445770 w 150"/>
              <a:gd name="T47" fmla="*/ 388814 h 167"/>
              <a:gd name="T48" fmla="*/ 441960 w 150"/>
              <a:gd name="T49" fmla="*/ 243961 h 167"/>
              <a:gd name="T50" fmla="*/ 457200 w 150"/>
              <a:gd name="T51" fmla="*/ 301140 h 167"/>
              <a:gd name="T52" fmla="*/ 453390 w 150"/>
              <a:gd name="T53" fmla="*/ 350695 h 167"/>
              <a:gd name="T54" fmla="*/ 445770 w 150"/>
              <a:gd name="T55" fmla="*/ 358318 h 167"/>
              <a:gd name="T56" fmla="*/ 434340 w 150"/>
              <a:gd name="T57" fmla="*/ 346883 h 167"/>
              <a:gd name="T58" fmla="*/ 426720 w 150"/>
              <a:gd name="T59" fmla="*/ 404061 h 167"/>
              <a:gd name="T60" fmla="*/ 323850 w 150"/>
              <a:gd name="T61" fmla="*/ 457428 h 167"/>
              <a:gd name="T62" fmla="*/ 373380 w 150"/>
              <a:gd name="T63" fmla="*/ 411685 h 167"/>
              <a:gd name="T64" fmla="*/ 426720 w 150"/>
              <a:gd name="T65" fmla="*/ 404061 h 167"/>
              <a:gd name="T66" fmla="*/ 502920 w 150"/>
              <a:gd name="T67" fmla="*/ 434556 h 167"/>
              <a:gd name="T68" fmla="*/ 468630 w 150"/>
              <a:gd name="T69" fmla="*/ 392626 h 167"/>
              <a:gd name="T70" fmla="*/ 567690 w 150"/>
              <a:gd name="T71" fmla="*/ 453616 h 167"/>
              <a:gd name="T72" fmla="*/ 449580 w 150"/>
              <a:gd name="T73" fmla="*/ 411685 h 167"/>
              <a:gd name="T74" fmla="*/ 430530 w 150"/>
              <a:gd name="T75" fmla="*/ 636587 h 167"/>
              <a:gd name="T76" fmla="*/ 445770 w 150"/>
              <a:gd name="T77" fmla="*/ 411685 h 167"/>
              <a:gd name="T78" fmla="*/ 106680 w 150"/>
              <a:gd name="T79" fmla="*/ 385002 h 167"/>
              <a:gd name="T80" fmla="*/ 144780 w 150"/>
              <a:gd name="T81" fmla="*/ 385002 h 167"/>
              <a:gd name="T82" fmla="*/ 106680 w 150"/>
              <a:gd name="T83" fmla="*/ 385002 h 167"/>
              <a:gd name="T84" fmla="*/ 125730 w 150"/>
              <a:gd name="T85" fmla="*/ 377378 h 167"/>
              <a:gd name="T86" fmla="*/ 125730 w 150"/>
              <a:gd name="T87" fmla="*/ 388814 h 167"/>
              <a:gd name="T88" fmla="*/ 114300 w 150"/>
              <a:gd name="T89" fmla="*/ 301140 h 167"/>
              <a:gd name="T90" fmla="*/ 129540 w 150"/>
              <a:gd name="T91" fmla="*/ 243961 h 167"/>
              <a:gd name="T92" fmla="*/ 114300 w 150"/>
              <a:gd name="T93" fmla="*/ 301140 h 167"/>
              <a:gd name="T94" fmla="*/ 133350 w 150"/>
              <a:gd name="T95" fmla="*/ 358318 h 167"/>
              <a:gd name="T96" fmla="*/ 118110 w 150"/>
              <a:gd name="T97" fmla="*/ 358318 h 167"/>
              <a:gd name="T98" fmla="*/ 133350 w 150"/>
              <a:gd name="T99" fmla="*/ 346883 h 167"/>
              <a:gd name="T100" fmla="*/ 198120 w 150"/>
              <a:gd name="T101" fmla="*/ 411685 h 167"/>
              <a:gd name="T102" fmla="*/ 243840 w 150"/>
              <a:gd name="T103" fmla="*/ 457428 h 167"/>
              <a:gd name="T104" fmla="*/ 144780 w 150"/>
              <a:gd name="T105" fmla="*/ 404061 h 167"/>
              <a:gd name="T106" fmla="*/ 0 w 150"/>
              <a:gd name="T107" fmla="*/ 453616 h 167"/>
              <a:gd name="T108" fmla="*/ 99060 w 150"/>
              <a:gd name="T109" fmla="*/ 392626 h 167"/>
              <a:gd name="T110" fmla="*/ 64770 w 150"/>
              <a:gd name="T111" fmla="*/ 434556 h 167"/>
              <a:gd name="T112" fmla="*/ 0 w 150"/>
              <a:gd name="T113" fmla="*/ 453616 h 167"/>
              <a:gd name="T114" fmla="*/ 129540 w 150"/>
              <a:gd name="T115" fmla="*/ 411685 h 167"/>
              <a:gd name="T116" fmla="*/ 110490 w 150"/>
              <a:gd name="T117" fmla="*/ 636587 h 167"/>
              <a:gd name="T118" fmla="*/ 125730 w 150"/>
              <a:gd name="T119" fmla="*/ 411685 h 1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0" h="167">
                <a:moveTo>
                  <a:pt x="75" y="53"/>
                </a:moveTo>
                <a:cubicBezTo>
                  <a:pt x="70" y="53"/>
                  <a:pt x="67" y="56"/>
                  <a:pt x="67" y="61"/>
                </a:cubicBezTo>
                <a:cubicBezTo>
                  <a:pt x="67" y="65"/>
                  <a:pt x="70" y="68"/>
                  <a:pt x="75" y="68"/>
                </a:cubicBezTo>
                <a:cubicBezTo>
                  <a:pt x="79" y="68"/>
                  <a:pt x="83" y="65"/>
                  <a:pt x="83" y="61"/>
                </a:cubicBezTo>
                <a:cubicBezTo>
                  <a:pt x="83" y="56"/>
                  <a:pt x="79" y="53"/>
                  <a:pt x="75" y="53"/>
                </a:cubicBezTo>
                <a:close/>
                <a:moveTo>
                  <a:pt x="75" y="63"/>
                </a:moveTo>
                <a:cubicBezTo>
                  <a:pt x="73" y="63"/>
                  <a:pt x="72" y="62"/>
                  <a:pt x="72" y="61"/>
                </a:cubicBezTo>
                <a:cubicBezTo>
                  <a:pt x="72" y="59"/>
                  <a:pt x="73" y="58"/>
                  <a:pt x="75" y="58"/>
                </a:cubicBezTo>
                <a:cubicBezTo>
                  <a:pt x="76" y="58"/>
                  <a:pt x="77" y="59"/>
                  <a:pt x="77" y="61"/>
                </a:cubicBezTo>
                <a:cubicBezTo>
                  <a:pt x="77" y="62"/>
                  <a:pt x="76" y="63"/>
                  <a:pt x="75" y="63"/>
                </a:cubicBezTo>
                <a:close/>
                <a:moveTo>
                  <a:pt x="72" y="50"/>
                </a:moveTo>
                <a:cubicBezTo>
                  <a:pt x="71" y="44"/>
                  <a:pt x="69" y="37"/>
                  <a:pt x="69" y="29"/>
                </a:cubicBezTo>
                <a:cubicBezTo>
                  <a:pt x="69" y="17"/>
                  <a:pt x="72" y="7"/>
                  <a:pt x="73" y="1"/>
                </a:cubicBezTo>
                <a:cubicBezTo>
                  <a:pt x="74" y="0"/>
                  <a:pt x="76" y="0"/>
                  <a:pt x="76" y="1"/>
                </a:cubicBezTo>
                <a:cubicBezTo>
                  <a:pt x="78" y="7"/>
                  <a:pt x="80" y="17"/>
                  <a:pt x="80" y="29"/>
                </a:cubicBezTo>
                <a:cubicBezTo>
                  <a:pt x="80" y="37"/>
                  <a:pt x="79" y="44"/>
                  <a:pt x="78" y="50"/>
                </a:cubicBezTo>
                <a:cubicBezTo>
                  <a:pt x="77" y="49"/>
                  <a:pt x="76" y="49"/>
                  <a:pt x="75" y="49"/>
                </a:cubicBezTo>
                <a:cubicBezTo>
                  <a:pt x="74" y="49"/>
                  <a:pt x="73" y="49"/>
                  <a:pt x="72" y="50"/>
                </a:cubicBezTo>
                <a:close/>
                <a:moveTo>
                  <a:pt x="67" y="69"/>
                </a:moveTo>
                <a:cubicBezTo>
                  <a:pt x="63" y="72"/>
                  <a:pt x="57" y="77"/>
                  <a:pt x="50" y="81"/>
                </a:cubicBezTo>
                <a:cubicBezTo>
                  <a:pt x="40" y="87"/>
                  <a:pt x="30" y="90"/>
                  <a:pt x="24" y="92"/>
                </a:cubicBezTo>
                <a:cubicBezTo>
                  <a:pt x="23" y="92"/>
                  <a:pt x="22" y="90"/>
                  <a:pt x="23" y="89"/>
                </a:cubicBezTo>
                <a:cubicBezTo>
                  <a:pt x="27" y="85"/>
                  <a:pt x="34" y="78"/>
                  <a:pt x="44" y="72"/>
                </a:cubicBezTo>
                <a:cubicBezTo>
                  <a:pt x="51" y="68"/>
                  <a:pt x="58" y="65"/>
                  <a:pt x="64" y="63"/>
                </a:cubicBezTo>
                <a:cubicBezTo>
                  <a:pt x="64" y="65"/>
                  <a:pt x="65" y="67"/>
                  <a:pt x="67" y="69"/>
                </a:cubicBezTo>
                <a:close/>
                <a:moveTo>
                  <a:pt x="126" y="92"/>
                </a:moveTo>
                <a:cubicBezTo>
                  <a:pt x="120" y="90"/>
                  <a:pt x="110" y="87"/>
                  <a:pt x="100" y="81"/>
                </a:cubicBezTo>
                <a:cubicBezTo>
                  <a:pt x="93" y="77"/>
                  <a:pt x="87" y="72"/>
                  <a:pt x="83" y="69"/>
                </a:cubicBezTo>
                <a:cubicBezTo>
                  <a:pt x="84" y="67"/>
                  <a:pt x="85" y="65"/>
                  <a:pt x="86" y="63"/>
                </a:cubicBezTo>
                <a:cubicBezTo>
                  <a:pt x="91" y="65"/>
                  <a:pt x="98" y="68"/>
                  <a:pt x="105" y="72"/>
                </a:cubicBezTo>
                <a:cubicBezTo>
                  <a:pt x="115" y="78"/>
                  <a:pt x="123" y="85"/>
                  <a:pt x="127" y="89"/>
                </a:cubicBezTo>
                <a:cubicBezTo>
                  <a:pt x="128" y="90"/>
                  <a:pt x="127" y="92"/>
                  <a:pt x="126" y="92"/>
                </a:cubicBezTo>
                <a:close/>
                <a:moveTo>
                  <a:pt x="77" y="72"/>
                </a:moveTo>
                <a:cubicBezTo>
                  <a:pt x="81" y="167"/>
                  <a:pt x="81" y="167"/>
                  <a:pt x="81" y="167"/>
                </a:cubicBezTo>
                <a:cubicBezTo>
                  <a:pt x="68" y="167"/>
                  <a:pt x="68" y="167"/>
                  <a:pt x="68" y="167"/>
                </a:cubicBezTo>
                <a:cubicBezTo>
                  <a:pt x="73" y="72"/>
                  <a:pt x="73" y="72"/>
                  <a:pt x="73" y="72"/>
                </a:cubicBezTo>
                <a:cubicBezTo>
                  <a:pt x="73" y="72"/>
                  <a:pt x="74" y="72"/>
                  <a:pt x="75" y="72"/>
                </a:cubicBezTo>
                <a:cubicBezTo>
                  <a:pt x="75" y="72"/>
                  <a:pt x="76" y="72"/>
                  <a:pt x="77" y="72"/>
                </a:cubicBezTo>
                <a:close/>
                <a:moveTo>
                  <a:pt x="117" y="96"/>
                </a:moveTo>
                <a:cubicBezTo>
                  <a:pt x="114" y="96"/>
                  <a:pt x="112" y="98"/>
                  <a:pt x="112" y="101"/>
                </a:cubicBezTo>
                <a:cubicBezTo>
                  <a:pt x="112" y="103"/>
                  <a:pt x="114" y="106"/>
                  <a:pt x="117" y="106"/>
                </a:cubicBezTo>
                <a:cubicBezTo>
                  <a:pt x="119" y="106"/>
                  <a:pt x="122" y="103"/>
                  <a:pt x="122" y="101"/>
                </a:cubicBezTo>
                <a:cubicBezTo>
                  <a:pt x="122" y="98"/>
                  <a:pt x="119" y="96"/>
                  <a:pt x="117" y="96"/>
                </a:cubicBezTo>
                <a:close/>
                <a:moveTo>
                  <a:pt x="117" y="102"/>
                </a:moveTo>
                <a:cubicBezTo>
                  <a:pt x="116" y="102"/>
                  <a:pt x="115" y="102"/>
                  <a:pt x="115" y="101"/>
                </a:cubicBezTo>
                <a:cubicBezTo>
                  <a:pt x="115" y="100"/>
                  <a:pt x="116" y="99"/>
                  <a:pt x="117" y="99"/>
                </a:cubicBezTo>
                <a:cubicBezTo>
                  <a:pt x="118" y="99"/>
                  <a:pt x="118" y="100"/>
                  <a:pt x="118" y="101"/>
                </a:cubicBezTo>
                <a:cubicBezTo>
                  <a:pt x="118" y="102"/>
                  <a:pt x="118" y="102"/>
                  <a:pt x="117" y="102"/>
                </a:cubicBezTo>
                <a:close/>
                <a:moveTo>
                  <a:pt x="114" y="74"/>
                </a:moveTo>
                <a:cubicBezTo>
                  <a:pt x="114" y="70"/>
                  <a:pt x="115" y="66"/>
                  <a:pt x="116" y="64"/>
                </a:cubicBezTo>
                <a:cubicBezTo>
                  <a:pt x="116" y="63"/>
                  <a:pt x="117" y="63"/>
                  <a:pt x="118" y="64"/>
                </a:cubicBezTo>
                <a:cubicBezTo>
                  <a:pt x="118" y="67"/>
                  <a:pt x="120" y="73"/>
                  <a:pt x="120" y="79"/>
                </a:cubicBezTo>
                <a:cubicBezTo>
                  <a:pt x="118" y="78"/>
                  <a:pt x="116" y="76"/>
                  <a:pt x="114" y="74"/>
                </a:cubicBezTo>
                <a:close/>
                <a:moveTo>
                  <a:pt x="119" y="92"/>
                </a:moveTo>
                <a:cubicBezTo>
                  <a:pt x="119" y="93"/>
                  <a:pt x="119" y="93"/>
                  <a:pt x="119" y="94"/>
                </a:cubicBezTo>
                <a:cubicBezTo>
                  <a:pt x="118" y="94"/>
                  <a:pt x="117" y="94"/>
                  <a:pt x="117" y="94"/>
                </a:cubicBezTo>
                <a:cubicBezTo>
                  <a:pt x="116" y="94"/>
                  <a:pt x="115" y="94"/>
                  <a:pt x="115" y="94"/>
                </a:cubicBezTo>
                <a:cubicBezTo>
                  <a:pt x="115" y="93"/>
                  <a:pt x="114" y="92"/>
                  <a:pt x="114" y="91"/>
                </a:cubicBezTo>
                <a:cubicBezTo>
                  <a:pt x="116" y="91"/>
                  <a:pt x="117" y="92"/>
                  <a:pt x="119" y="92"/>
                </a:cubicBezTo>
                <a:close/>
                <a:moveTo>
                  <a:pt x="112" y="106"/>
                </a:moveTo>
                <a:cubicBezTo>
                  <a:pt x="109" y="108"/>
                  <a:pt x="105" y="111"/>
                  <a:pt x="101" y="114"/>
                </a:cubicBezTo>
                <a:cubicBezTo>
                  <a:pt x="95" y="117"/>
                  <a:pt x="89" y="119"/>
                  <a:pt x="85" y="120"/>
                </a:cubicBezTo>
                <a:cubicBezTo>
                  <a:pt x="84" y="120"/>
                  <a:pt x="84" y="119"/>
                  <a:pt x="84" y="119"/>
                </a:cubicBezTo>
                <a:cubicBezTo>
                  <a:pt x="87" y="116"/>
                  <a:pt x="91" y="112"/>
                  <a:pt x="98" y="108"/>
                </a:cubicBezTo>
                <a:cubicBezTo>
                  <a:pt x="102" y="105"/>
                  <a:pt x="106" y="104"/>
                  <a:pt x="110" y="103"/>
                </a:cubicBezTo>
                <a:cubicBezTo>
                  <a:pt x="110" y="104"/>
                  <a:pt x="111" y="105"/>
                  <a:pt x="112" y="106"/>
                </a:cubicBezTo>
                <a:close/>
                <a:moveTo>
                  <a:pt x="148" y="120"/>
                </a:moveTo>
                <a:cubicBezTo>
                  <a:pt x="145" y="119"/>
                  <a:pt x="139" y="117"/>
                  <a:pt x="132" y="114"/>
                </a:cubicBezTo>
                <a:cubicBezTo>
                  <a:pt x="128" y="111"/>
                  <a:pt x="124" y="108"/>
                  <a:pt x="122" y="106"/>
                </a:cubicBezTo>
                <a:cubicBezTo>
                  <a:pt x="123" y="105"/>
                  <a:pt x="123" y="104"/>
                  <a:pt x="123" y="103"/>
                </a:cubicBezTo>
                <a:cubicBezTo>
                  <a:pt x="127" y="104"/>
                  <a:pt x="131" y="105"/>
                  <a:pt x="136" y="108"/>
                </a:cubicBezTo>
                <a:cubicBezTo>
                  <a:pt x="142" y="112"/>
                  <a:pt x="147" y="116"/>
                  <a:pt x="149" y="119"/>
                </a:cubicBezTo>
                <a:cubicBezTo>
                  <a:pt x="150" y="119"/>
                  <a:pt x="149" y="120"/>
                  <a:pt x="148" y="120"/>
                </a:cubicBezTo>
                <a:close/>
                <a:moveTo>
                  <a:pt x="118" y="108"/>
                </a:moveTo>
                <a:cubicBezTo>
                  <a:pt x="121" y="167"/>
                  <a:pt x="121" y="167"/>
                  <a:pt x="121" y="167"/>
                </a:cubicBezTo>
                <a:cubicBezTo>
                  <a:pt x="113" y="167"/>
                  <a:pt x="113" y="167"/>
                  <a:pt x="113" y="167"/>
                </a:cubicBezTo>
                <a:cubicBezTo>
                  <a:pt x="115" y="108"/>
                  <a:pt x="115" y="108"/>
                  <a:pt x="115" y="108"/>
                </a:cubicBezTo>
                <a:cubicBezTo>
                  <a:pt x="116" y="108"/>
                  <a:pt x="116" y="108"/>
                  <a:pt x="117" y="108"/>
                </a:cubicBezTo>
                <a:cubicBezTo>
                  <a:pt x="117" y="108"/>
                  <a:pt x="118" y="108"/>
                  <a:pt x="118" y="108"/>
                </a:cubicBezTo>
                <a:close/>
                <a:moveTo>
                  <a:pt x="28" y="101"/>
                </a:moveTo>
                <a:cubicBezTo>
                  <a:pt x="28" y="103"/>
                  <a:pt x="30" y="106"/>
                  <a:pt x="33" y="106"/>
                </a:cubicBezTo>
                <a:cubicBezTo>
                  <a:pt x="35" y="106"/>
                  <a:pt x="38" y="103"/>
                  <a:pt x="38" y="101"/>
                </a:cubicBezTo>
                <a:cubicBezTo>
                  <a:pt x="38" y="98"/>
                  <a:pt x="35" y="96"/>
                  <a:pt x="33" y="96"/>
                </a:cubicBezTo>
                <a:cubicBezTo>
                  <a:pt x="30" y="96"/>
                  <a:pt x="28" y="98"/>
                  <a:pt x="28" y="101"/>
                </a:cubicBezTo>
                <a:close/>
                <a:moveTo>
                  <a:pt x="31" y="101"/>
                </a:moveTo>
                <a:cubicBezTo>
                  <a:pt x="31" y="100"/>
                  <a:pt x="32" y="99"/>
                  <a:pt x="33" y="99"/>
                </a:cubicBezTo>
                <a:cubicBezTo>
                  <a:pt x="34" y="99"/>
                  <a:pt x="34" y="100"/>
                  <a:pt x="34" y="101"/>
                </a:cubicBezTo>
                <a:cubicBezTo>
                  <a:pt x="34" y="102"/>
                  <a:pt x="34" y="102"/>
                  <a:pt x="33" y="102"/>
                </a:cubicBezTo>
                <a:cubicBezTo>
                  <a:pt x="32" y="102"/>
                  <a:pt x="31" y="102"/>
                  <a:pt x="31" y="101"/>
                </a:cubicBezTo>
                <a:close/>
                <a:moveTo>
                  <a:pt x="30" y="79"/>
                </a:moveTo>
                <a:cubicBezTo>
                  <a:pt x="30" y="73"/>
                  <a:pt x="31" y="67"/>
                  <a:pt x="32" y="64"/>
                </a:cubicBezTo>
                <a:cubicBezTo>
                  <a:pt x="32" y="63"/>
                  <a:pt x="33" y="63"/>
                  <a:pt x="34" y="64"/>
                </a:cubicBezTo>
                <a:cubicBezTo>
                  <a:pt x="34" y="66"/>
                  <a:pt x="35" y="70"/>
                  <a:pt x="36" y="74"/>
                </a:cubicBezTo>
                <a:cubicBezTo>
                  <a:pt x="33" y="76"/>
                  <a:pt x="31" y="78"/>
                  <a:pt x="30" y="79"/>
                </a:cubicBezTo>
                <a:close/>
                <a:moveTo>
                  <a:pt x="35" y="91"/>
                </a:moveTo>
                <a:cubicBezTo>
                  <a:pt x="35" y="92"/>
                  <a:pt x="35" y="93"/>
                  <a:pt x="35" y="94"/>
                </a:cubicBezTo>
                <a:cubicBezTo>
                  <a:pt x="34" y="94"/>
                  <a:pt x="33" y="94"/>
                  <a:pt x="33" y="94"/>
                </a:cubicBezTo>
                <a:cubicBezTo>
                  <a:pt x="32" y="94"/>
                  <a:pt x="32" y="94"/>
                  <a:pt x="31" y="94"/>
                </a:cubicBezTo>
                <a:cubicBezTo>
                  <a:pt x="31" y="93"/>
                  <a:pt x="31" y="93"/>
                  <a:pt x="31" y="92"/>
                </a:cubicBezTo>
                <a:cubicBezTo>
                  <a:pt x="32" y="92"/>
                  <a:pt x="34" y="91"/>
                  <a:pt x="35" y="91"/>
                </a:cubicBezTo>
                <a:close/>
                <a:moveTo>
                  <a:pt x="40" y="103"/>
                </a:moveTo>
                <a:cubicBezTo>
                  <a:pt x="43" y="104"/>
                  <a:pt x="47" y="105"/>
                  <a:pt x="52" y="108"/>
                </a:cubicBezTo>
                <a:cubicBezTo>
                  <a:pt x="58" y="112"/>
                  <a:pt x="63" y="116"/>
                  <a:pt x="65" y="119"/>
                </a:cubicBezTo>
                <a:cubicBezTo>
                  <a:pt x="66" y="119"/>
                  <a:pt x="65" y="120"/>
                  <a:pt x="64" y="120"/>
                </a:cubicBezTo>
                <a:cubicBezTo>
                  <a:pt x="61" y="119"/>
                  <a:pt x="55" y="117"/>
                  <a:pt x="48" y="114"/>
                </a:cubicBezTo>
                <a:cubicBezTo>
                  <a:pt x="44" y="111"/>
                  <a:pt x="40" y="108"/>
                  <a:pt x="38" y="106"/>
                </a:cubicBezTo>
                <a:cubicBezTo>
                  <a:pt x="39" y="105"/>
                  <a:pt x="39" y="104"/>
                  <a:pt x="40" y="103"/>
                </a:cubicBezTo>
                <a:close/>
                <a:moveTo>
                  <a:pt x="0" y="119"/>
                </a:moveTo>
                <a:cubicBezTo>
                  <a:pt x="3" y="116"/>
                  <a:pt x="8" y="112"/>
                  <a:pt x="14" y="108"/>
                </a:cubicBezTo>
                <a:cubicBezTo>
                  <a:pt x="18" y="105"/>
                  <a:pt x="23" y="104"/>
                  <a:pt x="26" y="103"/>
                </a:cubicBezTo>
                <a:cubicBezTo>
                  <a:pt x="26" y="104"/>
                  <a:pt x="27" y="105"/>
                  <a:pt x="28" y="106"/>
                </a:cubicBezTo>
                <a:cubicBezTo>
                  <a:pt x="25" y="108"/>
                  <a:pt x="22" y="111"/>
                  <a:pt x="17" y="114"/>
                </a:cubicBezTo>
                <a:cubicBezTo>
                  <a:pt x="11" y="117"/>
                  <a:pt x="5" y="119"/>
                  <a:pt x="1" y="120"/>
                </a:cubicBezTo>
                <a:cubicBezTo>
                  <a:pt x="0" y="120"/>
                  <a:pt x="0" y="119"/>
                  <a:pt x="0" y="119"/>
                </a:cubicBezTo>
                <a:close/>
                <a:moveTo>
                  <a:pt x="33" y="108"/>
                </a:moveTo>
                <a:cubicBezTo>
                  <a:pt x="33" y="108"/>
                  <a:pt x="34" y="108"/>
                  <a:pt x="34" y="108"/>
                </a:cubicBezTo>
                <a:cubicBezTo>
                  <a:pt x="37" y="167"/>
                  <a:pt x="37" y="167"/>
                  <a:pt x="37" y="167"/>
                </a:cubicBezTo>
                <a:cubicBezTo>
                  <a:pt x="29" y="167"/>
                  <a:pt x="29" y="167"/>
                  <a:pt x="29" y="167"/>
                </a:cubicBezTo>
                <a:cubicBezTo>
                  <a:pt x="32" y="108"/>
                  <a:pt x="32" y="108"/>
                  <a:pt x="32" y="108"/>
                </a:cubicBezTo>
                <a:cubicBezTo>
                  <a:pt x="32" y="108"/>
                  <a:pt x="32" y="108"/>
                  <a:pt x="33" y="10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2" name="TextBox 95">
            <a:extLst>
              <a:ext uri="{FF2B5EF4-FFF2-40B4-BE49-F238E27FC236}">
                <a16:creationId xmlns:a16="http://schemas.microsoft.com/office/drawing/2014/main" id="{3D4007D2-4ABF-6906-709E-64543E7360A7}"/>
              </a:ext>
            </a:extLst>
          </p:cNvPr>
          <p:cNvSpPr txBox="1">
            <a:spLocks noChangeArrowheads="1"/>
          </p:cNvSpPr>
          <p:nvPr/>
        </p:nvSpPr>
        <p:spPr bwMode="auto">
          <a:xfrm>
            <a:off x="183069" y="3221973"/>
            <a:ext cx="35021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400" b="1" dirty="0">
                <a:solidFill>
                  <a:schemeClr val="accent3">
                    <a:lumMod val="50000"/>
                  </a:schemeClr>
                </a:solidFill>
              </a:rPr>
              <a:t>地域毎の平均気温からそれぞれ夏と冬、中間期を定義し、それに基づいて地域毎の消費電力・太陽光発電量計算を行います。</a:t>
            </a:r>
            <a:endParaRPr lang="en-US" altLang="ja-JP" sz="1400" b="1" dirty="0">
              <a:solidFill>
                <a:schemeClr val="accent3">
                  <a:lumMod val="50000"/>
                </a:schemeClr>
              </a:solidFill>
              <a:latin typeface="Open Sans" panose="020B0606030504020204" pitchFamily="34" charset="0"/>
              <a:cs typeface="Open Sans" panose="020B0606030504020204" pitchFamily="34" charset="0"/>
            </a:endParaRPr>
          </a:p>
        </p:txBody>
      </p:sp>
      <p:sp>
        <p:nvSpPr>
          <p:cNvPr id="26" name="テキスト ボックス 25">
            <a:extLst>
              <a:ext uri="{FF2B5EF4-FFF2-40B4-BE49-F238E27FC236}">
                <a16:creationId xmlns:a16="http://schemas.microsoft.com/office/drawing/2014/main" id="{08C1E972-EC58-59FC-7961-5C5FA61F52AC}"/>
              </a:ext>
            </a:extLst>
          </p:cNvPr>
          <p:cNvSpPr txBox="1"/>
          <p:nvPr/>
        </p:nvSpPr>
        <p:spPr>
          <a:xfrm>
            <a:off x="4475780" y="481783"/>
            <a:ext cx="4822154" cy="584775"/>
          </a:xfrm>
          <a:prstGeom prst="rect">
            <a:avLst/>
          </a:prstGeom>
          <a:noFill/>
        </p:spPr>
        <p:txBody>
          <a:bodyPr wrap="none" rtlCol="0">
            <a:spAutoFit/>
          </a:bodyPr>
          <a:lstStyle/>
          <a:p>
            <a:pPr algn="ctr"/>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地域毎のきめ細かな計算</a:t>
            </a:r>
          </a:p>
        </p:txBody>
      </p:sp>
      <p:sp>
        <p:nvSpPr>
          <p:cNvPr id="3" name="Rectangle 93">
            <a:extLst>
              <a:ext uri="{FF2B5EF4-FFF2-40B4-BE49-F238E27FC236}">
                <a16:creationId xmlns:a16="http://schemas.microsoft.com/office/drawing/2014/main" id="{CD9C9491-79DC-E9EA-41F8-210FC1D645A2}"/>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49009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正方形/長方形 84">
            <a:extLst>
              <a:ext uri="{FF2B5EF4-FFF2-40B4-BE49-F238E27FC236}">
                <a16:creationId xmlns:a16="http://schemas.microsoft.com/office/drawing/2014/main" id="{25D28BB9-82F2-8B0B-8ED3-19F64552FBB0}"/>
              </a:ext>
            </a:extLst>
          </p:cNvPr>
          <p:cNvSpPr/>
          <p:nvPr/>
        </p:nvSpPr>
        <p:spPr>
          <a:xfrm>
            <a:off x="4148919" y="1710111"/>
            <a:ext cx="7194512" cy="1886194"/>
          </a:xfrm>
          <a:prstGeom prst="rect">
            <a:avLst/>
          </a:prstGeom>
          <a:noFill/>
          <a:ln w="508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79"/>
          <p:cNvSpPr>
            <a:spLocks noChangeArrowheads="1"/>
          </p:cNvSpPr>
          <p:nvPr/>
        </p:nvSpPr>
        <p:spPr bwMode="auto">
          <a:xfrm>
            <a:off x="0" y="6650405"/>
            <a:ext cx="12192000" cy="207595"/>
          </a:xfrm>
          <a:prstGeom prst="rect">
            <a:avLst/>
          </a:prstGeom>
          <a:solidFill>
            <a:schemeClr val="accent3"/>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solidFill>
              <a:schemeClr val="accent3"/>
            </a:solid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solidFill>
              <a:schemeClr val="accent3"/>
            </a:solid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solidFill>
              <a:schemeClr val="accent3"/>
            </a:solid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solidFill>
              <a:schemeClr val="accent3"/>
            </a:solid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solidFill>
              <a:schemeClr val="accent3"/>
            </a:solid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solidFill>
              <a:schemeClr val="accent3"/>
            </a:solid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714205" cy="584775"/>
          </a:xfrm>
          <a:prstGeom prst="rect">
            <a:avLst/>
          </a:prstGeom>
          <a:noFill/>
        </p:spPr>
        <p:txBody>
          <a:bodyPr wrap="none" rtlCol="0">
            <a:spAutoFit/>
          </a:bodyPr>
          <a:lstStyle/>
          <a:p>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仕組みの解説</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r>
              <a:rPr lang="en-US" altLang="ja-JP" dirty="0"/>
              <a:t>0</a:t>
            </a:r>
            <a:fld id="{0ADC502E-7FDD-4CC4-9624-4DCA25F6091F}" type="slidenum">
              <a:rPr lang="ja-JP" altLang="en-US" smtClean="0"/>
              <a:pPr/>
              <a:t>5</a:t>
            </a:fld>
            <a:endParaRPr lang="ja-JP" altLang="en-US" dirty="0"/>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13080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3"/>
                </a:solidFill>
                <a:latin typeface="Open Sans" panose="020B0606030504020204" pitchFamily="34" charset="0"/>
              </a:rPr>
              <a:t>利用の注意点</a:t>
            </a:r>
            <a:endParaRPr lang="ru-RU" altLang="ru-RU" dirty="0">
              <a:solidFill>
                <a:schemeClr val="accent3"/>
              </a:solidFill>
              <a:latin typeface="Arial" panose="020B0604020202020204" pitchFamily="34" charset="0"/>
            </a:endParaRPr>
          </a:p>
        </p:txBody>
      </p:sp>
      <p:sp>
        <p:nvSpPr>
          <p:cNvPr id="18" name="Oval 53">
            <a:extLst>
              <a:ext uri="{FF2B5EF4-FFF2-40B4-BE49-F238E27FC236}">
                <a16:creationId xmlns:a16="http://schemas.microsoft.com/office/drawing/2014/main" id="{EBF0AF0C-F521-4ACB-7124-3CE9BF1BAD3E}"/>
              </a:ext>
            </a:extLst>
          </p:cNvPr>
          <p:cNvSpPr>
            <a:spLocks noChangeArrowheads="1"/>
          </p:cNvSpPr>
          <p:nvPr/>
        </p:nvSpPr>
        <p:spPr bwMode="auto">
          <a:xfrm>
            <a:off x="0" y="0"/>
            <a:ext cx="1073150" cy="1074738"/>
          </a:xfrm>
          <a:prstGeom prst="ellipse">
            <a:avLst/>
          </a:prstGeom>
          <a:solidFill>
            <a:srgbClr val="FFFFFF"/>
          </a:solidFill>
          <a:ln w="25400">
            <a:solidFill>
              <a:schemeClr val="accent3"/>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19" name="Freeform 59">
            <a:extLst>
              <a:ext uri="{FF2B5EF4-FFF2-40B4-BE49-F238E27FC236}">
                <a16:creationId xmlns:a16="http://schemas.microsoft.com/office/drawing/2014/main" id="{D3E898BF-CB81-20D3-9AC5-A805E4702503}"/>
              </a:ext>
            </a:extLst>
          </p:cNvPr>
          <p:cNvSpPr>
            <a:spLocks noEditPoints="1"/>
          </p:cNvSpPr>
          <p:nvPr/>
        </p:nvSpPr>
        <p:spPr bwMode="auto">
          <a:xfrm>
            <a:off x="250825" y="217488"/>
            <a:ext cx="571500" cy="636587"/>
          </a:xfrm>
          <a:custGeom>
            <a:avLst/>
            <a:gdLst>
              <a:gd name="T0" fmla="*/ 255270 w 150"/>
              <a:gd name="T1" fmla="*/ 232526 h 167"/>
              <a:gd name="T2" fmla="*/ 316230 w 150"/>
              <a:gd name="T3" fmla="*/ 232526 h 167"/>
              <a:gd name="T4" fmla="*/ 285750 w 150"/>
              <a:gd name="T5" fmla="*/ 240150 h 167"/>
              <a:gd name="T6" fmla="*/ 285750 w 150"/>
              <a:gd name="T7" fmla="*/ 221090 h 167"/>
              <a:gd name="T8" fmla="*/ 285750 w 150"/>
              <a:gd name="T9" fmla="*/ 240150 h 167"/>
              <a:gd name="T10" fmla="*/ 262890 w 150"/>
              <a:gd name="T11" fmla="*/ 110545 h 167"/>
              <a:gd name="T12" fmla="*/ 289560 w 150"/>
              <a:gd name="T13" fmla="*/ 3812 h 167"/>
              <a:gd name="T14" fmla="*/ 297180 w 150"/>
              <a:gd name="T15" fmla="*/ 190595 h 167"/>
              <a:gd name="T16" fmla="*/ 274320 w 150"/>
              <a:gd name="T17" fmla="*/ 190595 h 167"/>
              <a:gd name="T18" fmla="*/ 190500 w 150"/>
              <a:gd name="T19" fmla="*/ 308764 h 167"/>
              <a:gd name="T20" fmla="*/ 87630 w 150"/>
              <a:gd name="T21" fmla="*/ 339259 h 167"/>
              <a:gd name="T22" fmla="*/ 243840 w 150"/>
              <a:gd name="T23" fmla="*/ 240150 h 167"/>
              <a:gd name="T24" fmla="*/ 480060 w 150"/>
              <a:gd name="T25" fmla="*/ 350695 h 167"/>
              <a:gd name="T26" fmla="*/ 316230 w 150"/>
              <a:gd name="T27" fmla="*/ 263021 h 167"/>
              <a:gd name="T28" fmla="*/ 400050 w 150"/>
              <a:gd name="T29" fmla="*/ 274457 h 167"/>
              <a:gd name="T30" fmla="*/ 480060 w 150"/>
              <a:gd name="T31" fmla="*/ 350695 h 167"/>
              <a:gd name="T32" fmla="*/ 308610 w 150"/>
              <a:gd name="T33" fmla="*/ 636587 h 167"/>
              <a:gd name="T34" fmla="*/ 278130 w 150"/>
              <a:gd name="T35" fmla="*/ 274457 h 167"/>
              <a:gd name="T36" fmla="*/ 293370 w 150"/>
              <a:gd name="T37" fmla="*/ 274457 h 167"/>
              <a:gd name="T38" fmla="*/ 426720 w 150"/>
              <a:gd name="T39" fmla="*/ 385002 h 167"/>
              <a:gd name="T40" fmla="*/ 464820 w 150"/>
              <a:gd name="T41" fmla="*/ 385002 h 167"/>
              <a:gd name="T42" fmla="*/ 445770 w 150"/>
              <a:gd name="T43" fmla="*/ 388814 h 167"/>
              <a:gd name="T44" fmla="*/ 445770 w 150"/>
              <a:gd name="T45" fmla="*/ 377378 h 167"/>
              <a:gd name="T46" fmla="*/ 445770 w 150"/>
              <a:gd name="T47" fmla="*/ 388814 h 167"/>
              <a:gd name="T48" fmla="*/ 441960 w 150"/>
              <a:gd name="T49" fmla="*/ 243961 h 167"/>
              <a:gd name="T50" fmla="*/ 457200 w 150"/>
              <a:gd name="T51" fmla="*/ 301140 h 167"/>
              <a:gd name="T52" fmla="*/ 453390 w 150"/>
              <a:gd name="T53" fmla="*/ 350695 h 167"/>
              <a:gd name="T54" fmla="*/ 445770 w 150"/>
              <a:gd name="T55" fmla="*/ 358318 h 167"/>
              <a:gd name="T56" fmla="*/ 434340 w 150"/>
              <a:gd name="T57" fmla="*/ 346883 h 167"/>
              <a:gd name="T58" fmla="*/ 426720 w 150"/>
              <a:gd name="T59" fmla="*/ 404061 h 167"/>
              <a:gd name="T60" fmla="*/ 323850 w 150"/>
              <a:gd name="T61" fmla="*/ 457428 h 167"/>
              <a:gd name="T62" fmla="*/ 373380 w 150"/>
              <a:gd name="T63" fmla="*/ 411685 h 167"/>
              <a:gd name="T64" fmla="*/ 426720 w 150"/>
              <a:gd name="T65" fmla="*/ 404061 h 167"/>
              <a:gd name="T66" fmla="*/ 502920 w 150"/>
              <a:gd name="T67" fmla="*/ 434556 h 167"/>
              <a:gd name="T68" fmla="*/ 468630 w 150"/>
              <a:gd name="T69" fmla="*/ 392626 h 167"/>
              <a:gd name="T70" fmla="*/ 567690 w 150"/>
              <a:gd name="T71" fmla="*/ 453616 h 167"/>
              <a:gd name="T72" fmla="*/ 449580 w 150"/>
              <a:gd name="T73" fmla="*/ 411685 h 167"/>
              <a:gd name="T74" fmla="*/ 430530 w 150"/>
              <a:gd name="T75" fmla="*/ 636587 h 167"/>
              <a:gd name="T76" fmla="*/ 445770 w 150"/>
              <a:gd name="T77" fmla="*/ 411685 h 167"/>
              <a:gd name="T78" fmla="*/ 106680 w 150"/>
              <a:gd name="T79" fmla="*/ 385002 h 167"/>
              <a:gd name="T80" fmla="*/ 144780 w 150"/>
              <a:gd name="T81" fmla="*/ 385002 h 167"/>
              <a:gd name="T82" fmla="*/ 106680 w 150"/>
              <a:gd name="T83" fmla="*/ 385002 h 167"/>
              <a:gd name="T84" fmla="*/ 125730 w 150"/>
              <a:gd name="T85" fmla="*/ 377378 h 167"/>
              <a:gd name="T86" fmla="*/ 125730 w 150"/>
              <a:gd name="T87" fmla="*/ 388814 h 167"/>
              <a:gd name="T88" fmla="*/ 114300 w 150"/>
              <a:gd name="T89" fmla="*/ 301140 h 167"/>
              <a:gd name="T90" fmla="*/ 129540 w 150"/>
              <a:gd name="T91" fmla="*/ 243961 h 167"/>
              <a:gd name="T92" fmla="*/ 114300 w 150"/>
              <a:gd name="T93" fmla="*/ 301140 h 167"/>
              <a:gd name="T94" fmla="*/ 133350 w 150"/>
              <a:gd name="T95" fmla="*/ 358318 h 167"/>
              <a:gd name="T96" fmla="*/ 118110 w 150"/>
              <a:gd name="T97" fmla="*/ 358318 h 167"/>
              <a:gd name="T98" fmla="*/ 133350 w 150"/>
              <a:gd name="T99" fmla="*/ 346883 h 167"/>
              <a:gd name="T100" fmla="*/ 198120 w 150"/>
              <a:gd name="T101" fmla="*/ 411685 h 167"/>
              <a:gd name="T102" fmla="*/ 243840 w 150"/>
              <a:gd name="T103" fmla="*/ 457428 h 167"/>
              <a:gd name="T104" fmla="*/ 144780 w 150"/>
              <a:gd name="T105" fmla="*/ 404061 h 167"/>
              <a:gd name="T106" fmla="*/ 0 w 150"/>
              <a:gd name="T107" fmla="*/ 453616 h 167"/>
              <a:gd name="T108" fmla="*/ 99060 w 150"/>
              <a:gd name="T109" fmla="*/ 392626 h 167"/>
              <a:gd name="T110" fmla="*/ 64770 w 150"/>
              <a:gd name="T111" fmla="*/ 434556 h 167"/>
              <a:gd name="T112" fmla="*/ 0 w 150"/>
              <a:gd name="T113" fmla="*/ 453616 h 167"/>
              <a:gd name="T114" fmla="*/ 129540 w 150"/>
              <a:gd name="T115" fmla="*/ 411685 h 167"/>
              <a:gd name="T116" fmla="*/ 110490 w 150"/>
              <a:gd name="T117" fmla="*/ 636587 h 167"/>
              <a:gd name="T118" fmla="*/ 125730 w 150"/>
              <a:gd name="T119" fmla="*/ 411685 h 1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0" h="167">
                <a:moveTo>
                  <a:pt x="75" y="53"/>
                </a:moveTo>
                <a:cubicBezTo>
                  <a:pt x="70" y="53"/>
                  <a:pt x="67" y="56"/>
                  <a:pt x="67" y="61"/>
                </a:cubicBezTo>
                <a:cubicBezTo>
                  <a:pt x="67" y="65"/>
                  <a:pt x="70" y="68"/>
                  <a:pt x="75" y="68"/>
                </a:cubicBezTo>
                <a:cubicBezTo>
                  <a:pt x="79" y="68"/>
                  <a:pt x="83" y="65"/>
                  <a:pt x="83" y="61"/>
                </a:cubicBezTo>
                <a:cubicBezTo>
                  <a:pt x="83" y="56"/>
                  <a:pt x="79" y="53"/>
                  <a:pt x="75" y="53"/>
                </a:cubicBezTo>
                <a:close/>
                <a:moveTo>
                  <a:pt x="75" y="63"/>
                </a:moveTo>
                <a:cubicBezTo>
                  <a:pt x="73" y="63"/>
                  <a:pt x="72" y="62"/>
                  <a:pt x="72" y="61"/>
                </a:cubicBezTo>
                <a:cubicBezTo>
                  <a:pt x="72" y="59"/>
                  <a:pt x="73" y="58"/>
                  <a:pt x="75" y="58"/>
                </a:cubicBezTo>
                <a:cubicBezTo>
                  <a:pt x="76" y="58"/>
                  <a:pt x="77" y="59"/>
                  <a:pt x="77" y="61"/>
                </a:cubicBezTo>
                <a:cubicBezTo>
                  <a:pt x="77" y="62"/>
                  <a:pt x="76" y="63"/>
                  <a:pt x="75" y="63"/>
                </a:cubicBezTo>
                <a:close/>
                <a:moveTo>
                  <a:pt x="72" y="50"/>
                </a:moveTo>
                <a:cubicBezTo>
                  <a:pt x="71" y="44"/>
                  <a:pt x="69" y="37"/>
                  <a:pt x="69" y="29"/>
                </a:cubicBezTo>
                <a:cubicBezTo>
                  <a:pt x="69" y="17"/>
                  <a:pt x="72" y="7"/>
                  <a:pt x="73" y="1"/>
                </a:cubicBezTo>
                <a:cubicBezTo>
                  <a:pt x="74" y="0"/>
                  <a:pt x="76" y="0"/>
                  <a:pt x="76" y="1"/>
                </a:cubicBezTo>
                <a:cubicBezTo>
                  <a:pt x="78" y="7"/>
                  <a:pt x="80" y="17"/>
                  <a:pt x="80" y="29"/>
                </a:cubicBezTo>
                <a:cubicBezTo>
                  <a:pt x="80" y="37"/>
                  <a:pt x="79" y="44"/>
                  <a:pt x="78" y="50"/>
                </a:cubicBezTo>
                <a:cubicBezTo>
                  <a:pt x="77" y="49"/>
                  <a:pt x="76" y="49"/>
                  <a:pt x="75" y="49"/>
                </a:cubicBezTo>
                <a:cubicBezTo>
                  <a:pt x="74" y="49"/>
                  <a:pt x="73" y="49"/>
                  <a:pt x="72" y="50"/>
                </a:cubicBezTo>
                <a:close/>
                <a:moveTo>
                  <a:pt x="67" y="69"/>
                </a:moveTo>
                <a:cubicBezTo>
                  <a:pt x="63" y="72"/>
                  <a:pt x="57" y="77"/>
                  <a:pt x="50" y="81"/>
                </a:cubicBezTo>
                <a:cubicBezTo>
                  <a:pt x="40" y="87"/>
                  <a:pt x="30" y="90"/>
                  <a:pt x="24" y="92"/>
                </a:cubicBezTo>
                <a:cubicBezTo>
                  <a:pt x="23" y="92"/>
                  <a:pt x="22" y="90"/>
                  <a:pt x="23" y="89"/>
                </a:cubicBezTo>
                <a:cubicBezTo>
                  <a:pt x="27" y="85"/>
                  <a:pt x="34" y="78"/>
                  <a:pt x="44" y="72"/>
                </a:cubicBezTo>
                <a:cubicBezTo>
                  <a:pt x="51" y="68"/>
                  <a:pt x="58" y="65"/>
                  <a:pt x="64" y="63"/>
                </a:cubicBezTo>
                <a:cubicBezTo>
                  <a:pt x="64" y="65"/>
                  <a:pt x="65" y="67"/>
                  <a:pt x="67" y="69"/>
                </a:cubicBezTo>
                <a:close/>
                <a:moveTo>
                  <a:pt x="126" y="92"/>
                </a:moveTo>
                <a:cubicBezTo>
                  <a:pt x="120" y="90"/>
                  <a:pt x="110" y="87"/>
                  <a:pt x="100" y="81"/>
                </a:cubicBezTo>
                <a:cubicBezTo>
                  <a:pt x="93" y="77"/>
                  <a:pt x="87" y="72"/>
                  <a:pt x="83" y="69"/>
                </a:cubicBezTo>
                <a:cubicBezTo>
                  <a:pt x="84" y="67"/>
                  <a:pt x="85" y="65"/>
                  <a:pt x="86" y="63"/>
                </a:cubicBezTo>
                <a:cubicBezTo>
                  <a:pt x="91" y="65"/>
                  <a:pt x="98" y="68"/>
                  <a:pt x="105" y="72"/>
                </a:cubicBezTo>
                <a:cubicBezTo>
                  <a:pt x="115" y="78"/>
                  <a:pt x="123" y="85"/>
                  <a:pt x="127" y="89"/>
                </a:cubicBezTo>
                <a:cubicBezTo>
                  <a:pt x="128" y="90"/>
                  <a:pt x="127" y="92"/>
                  <a:pt x="126" y="92"/>
                </a:cubicBezTo>
                <a:close/>
                <a:moveTo>
                  <a:pt x="77" y="72"/>
                </a:moveTo>
                <a:cubicBezTo>
                  <a:pt x="81" y="167"/>
                  <a:pt x="81" y="167"/>
                  <a:pt x="81" y="167"/>
                </a:cubicBezTo>
                <a:cubicBezTo>
                  <a:pt x="68" y="167"/>
                  <a:pt x="68" y="167"/>
                  <a:pt x="68" y="167"/>
                </a:cubicBezTo>
                <a:cubicBezTo>
                  <a:pt x="73" y="72"/>
                  <a:pt x="73" y="72"/>
                  <a:pt x="73" y="72"/>
                </a:cubicBezTo>
                <a:cubicBezTo>
                  <a:pt x="73" y="72"/>
                  <a:pt x="74" y="72"/>
                  <a:pt x="75" y="72"/>
                </a:cubicBezTo>
                <a:cubicBezTo>
                  <a:pt x="75" y="72"/>
                  <a:pt x="76" y="72"/>
                  <a:pt x="77" y="72"/>
                </a:cubicBezTo>
                <a:close/>
                <a:moveTo>
                  <a:pt x="117" y="96"/>
                </a:moveTo>
                <a:cubicBezTo>
                  <a:pt x="114" y="96"/>
                  <a:pt x="112" y="98"/>
                  <a:pt x="112" y="101"/>
                </a:cubicBezTo>
                <a:cubicBezTo>
                  <a:pt x="112" y="103"/>
                  <a:pt x="114" y="106"/>
                  <a:pt x="117" y="106"/>
                </a:cubicBezTo>
                <a:cubicBezTo>
                  <a:pt x="119" y="106"/>
                  <a:pt x="122" y="103"/>
                  <a:pt x="122" y="101"/>
                </a:cubicBezTo>
                <a:cubicBezTo>
                  <a:pt x="122" y="98"/>
                  <a:pt x="119" y="96"/>
                  <a:pt x="117" y="96"/>
                </a:cubicBezTo>
                <a:close/>
                <a:moveTo>
                  <a:pt x="117" y="102"/>
                </a:moveTo>
                <a:cubicBezTo>
                  <a:pt x="116" y="102"/>
                  <a:pt x="115" y="102"/>
                  <a:pt x="115" y="101"/>
                </a:cubicBezTo>
                <a:cubicBezTo>
                  <a:pt x="115" y="100"/>
                  <a:pt x="116" y="99"/>
                  <a:pt x="117" y="99"/>
                </a:cubicBezTo>
                <a:cubicBezTo>
                  <a:pt x="118" y="99"/>
                  <a:pt x="118" y="100"/>
                  <a:pt x="118" y="101"/>
                </a:cubicBezTo>
                <a:cubicBezTo>
                  <a:pt x="118" y="102"/>
                  <a:pt x="118" y="102"/>
                  <a:pt x="117" y="102"/>
                </a:cubicBezTo>
                <a:close/>
                <a:moveTo>
                  <a:pt x="114" y="74"/>
                </a:moveTo>
                <a:cubicBezTo>
                  <a:pt x="114" y="70"/>
                  <a:pt x="115" y="66"/>
                  <a:pt x="116" y="64"/>
                </a:cubicBezTo>
                <a:cubicBezTo>
                  <a:pt x="116" y="63"/>
                  <a:pt x="117" y="63"/>
                  <a:pt x="118" y="64"/>
                </a:cubicBezTo>
                <a:cubicBezTo>
                  <a:pt x="118" y="67"/>
                  <a:pt x="120" y="73"/>
                  <a:pt x="120" y="79"/>
                </a:cubicBezTo>
                <a:cubicBezTo>
                  <a:pt x="118" y="78"/>
                  <a:pt x="116" y="76"/>
                  <a:pt x="114" y="74"/>
                </a:cubicBezTo>
                <a:close/>
                <a:moveTo>
                  <a:pt x="119" y="92"/>
                </a:moveTo>
                <a:cubicBezTo>
                  <a:pt x="119" y="93"/>
                  <a:pt x="119" y="93"/>
                  <a:pt x="119" y="94"/>
                </a:cubicBezTo>
                <a:cubicBezTo>
                  <a:pt x="118" y="94"/>
                  <a:pt x="117" y="94"/>
                  <a:pt x="117" y="94"/>
                </a:cubicBezTo>
                <a:cubicBezTo>
                  <a:pt x="116" y="94"/>
                  <a:pt x="115" y="94"/>
                  <a:pt x="115" y="94"/>
                </a:cubicBezTo>
                <a:cubicBezTo>
                  <a:pt x="115" y="93"/>
                  <a:pt x="114" y="92"/>
                  <a:pt x="114" y="91"/>
                </a:cubicBezTo>
                <a:cubicBezTo>
                  <a:pt x="116" y="91"/>
                  <a:pt x="117" y="92"/>
                  <a:pt x="119" y="92"/>
                </a:cubicBezTo>
                <a:close/>
                <a:moveTo>
                  <a:pt x="112" y="106"/>
                </a:moveTo>
                <a:cubicBezTo>
                  <a:pt x="109" y="108"/>
                  <a:pt x="105" y="111"/>
                  <a:pt x="101" y="114"/>
                </a:cubicBezTo>
                <a:cubicBezTo>
                  <a:pt x="95" y="117"/>
                  <a:pt x="89" y="119"/>
                  <a:pt x="85" y="120"/>
                </a:cubicBezTo>
                <a:cubicBezTo>
                  <a:pt x="84" y="120"/>
                  <a:pt x="84" y="119"/>
                  <a:pt x="84" y="119"/>
                </a:cubicBezTo>
                <a:cubicBezTo>
                  <a:pt x="87" y="116"/>
                  <a:pt x="91" y="112"/>
                  <a:pt x="98" y="108"/>
                </a:cubicBezTo>
                <a:cubicBezTo>
                  <a:pt x="102" y="105"/>
                  <a:pt x="106" y="104"/>
                  <a:pt x="110" y="103"/>
                </a:cubicBezTo>
                <a:cubicBezTo>
                  <a:pt x="110" y="104"/>
                  <a:pt x="111" y="105"/>
                  <a:pt x="112" y="106"/>
                </a:cubicBezTo>
                <a:close/>
                <a:moveTo>
                  <a:pt x="148" y="120"/>
                </a:moveTo>
                <a:cubicBezTo>
                  <a:pt x="145" y="119"/>
                  <a:pt x="139" y="117"/>
                  <a:pt x="132" y="114"/>
                </a:cubicBezTo>
                <a:cubicBezTo>
                  <a:pt x="128" y="111"/>
                  <a:pt x="124" y="108"/>
                  <a:pt x="122" y="106"/>
                </a:cubicBezTo>
                <a:cubicBezTo>
                  <a:pt x="123" y="105"/>
                  <a:pt x="123" y="104"/>
                  <a:pt x="123" y="103"/>
                </a:cubicBezTo>
                <a:cubicBezTo>
                  <a:pt x="127" y="104"/>
                  <a:pt x="131" y="105"/>
                  <a:pt x="136" y="108"/>
                </a:cubicBezTo>
                <a:cubicBezTo>
                  <a:pt x="142" y="112"/>
                  <a:pt x="147" y="116"/>
                  <a:pt x="149" y="119"/>
                </a:cubicBezTo>
                <a:cubicBezTo>
                  <a:pt x="150" y="119"/>
                  <a:pt x="149" y="120"/>
                  <a:pt x="148" y="120"/>
                </a:cubicBezTo>
                <a:close/>
                <a:moveTo>
                  <a:pt x="118" y="108"/>
                </a:moveTo>
                <a:cubicBezTo>
                  <a:pt x="121" y="167"/>
                  <a:pt x="121" y="167"/>
                  <a:pt x="121" y="167"/>
                </a:cubicBezTo>
                <a:cubicBezTo>
                  <a:pt x="113" y="167"/>
                  <a:pt x="113" y="167"/>
                  <a:pt x="113" y="167"/>
                </a:cubicBezTo>
                <a:cubicBezTo>
                  <a:pt x="115" y="108"/>
                  <a:pt x="115" y="108"/>
                  <a:pt x="115" y="108"/>
                </a:cubicBezTo>
                <a:cubicBezTo>
                  <a:pt x="116" y="108"/>
                  <a:pt x="116" y="108"/>
                  <a:pt x="117" y="108"/>
                </a:cubicBezTo>
                <a:cubicBezTo>
                  <a:pt x="117" y="108"/>
                  <a:pt x="118" y="108"/>
                  <a:pt x="118" y="108"/>
                </a:cubicBezTo>
                <a:close/>
                <a:moveTo>
                  <a:pt x="28" y="101"/>
                </a:moveTo>
                <a:cubicBezTo>
                  <a:pt x="28" y="103"/>
                  <a:pt x="30" y="106"/>
                  <a:pt x="33" y="106"/>
                </a:cubicBezTo>
                <a:cubicBezTo>
                  <a:pt x="35" y="106"/>
                  <a:pt x="38" y="103"/>
                  <a:pt x="38" y="101"/>
                </a:cubicBezTo>
                <a:cubicBezTo>
                  <a:pt x="38" y="98"/>
                  <a:pt x="35" y="96"/>
                  <a:pt x="33" y="96"/>
                </a:cubicBezTo>
                <a:cubicBezTo>
                  <a:pt x="30" y="96"/>
                  <a:pt x="28" y="98"/>
                  <a:pt x="28" y="101"/>
                </a:cubicBezTo>
                <a:close/>
                <a:moveTo>
                  <a:pt x="31" y="101"/>
                </a:moveTo>
                <a:cubicBezTo>
                  <a:pt x="31" y="100"/>
                  <a:pt x="32" y="99"/>
                  <a:pt x="33" y="99"/>
                </a:cubicBezTo>
                <a:cubicBezTo>
                  <a:pt x="34" y="99"/>
                  <a:pt x="34" y="100"/>
                  <a:pt x="34" y="101"/>
                </a:cubicBezTo>
                <a:cubicBezTo>
                  <a:pt x="34" y="102"/>
                  <a:pt x="34" y="102"/>
                  <a:pt x="33" y="102"/>
                </a:cubicBezTo>
                <a:cubicBezTo>
                  <a:pt x="32" y="102"/>
                  <a:pt x="31" y="102"/>
                  <a:pt x="31" y="101"/>
                </a:cubicBezTo>
                <a:close/>
                <a:moveTo>
                  <a:pt x="30" y="79"/>
                </a:moveTo>
                <a:cubicBezTo>
                  <a:pt x="30" y="73"/>
                  <a:pt x="31" y="67"/>
                  <a:pt x="32" y="64"/>
                </a:cubicBezTo>
                <a:cubicBezTo>
                  <a:pt x="32" y="63"/>
                  <a:pt x="33" y="63"/>
                  <a:pt x="34" y="64"/>
                </a:cubicBezTo>
                <a:cubicBezTo>
                  <a:pt x="34" y="66"/>
                  <a:pt x="35" y="70"/>
                  <a:pt x="36" y="74"/>
                </a:cubicBezTo>
                <a:cubicBezTo>
                  <a:pt x="33" y="76"/>
                  <a:pt x="31" y="78"/>
                  <a:pt x="30" y="79"/>
                </a:cubicBezTo>
                <a:close/>
                <a:moveTo>
                  <a:pt x="35" y="91"/>
                </a:moveTo>
                <a:cubicBezTo>
                  <a:pt x="35" y="92"/>
                  <a:pt x="35" y="93"/>
                  <a:pt x="35" y="94"/>
                </a:cubicBezTo>
                <a:cubicBezTo>
                  <a:pt x="34" y="94"/>
                  <a:pt x="33" y="94"/>
                  <a:pt x="33" y="94"/>
                </a:cubicBezTo>
                <a:cubicBezTo>
                  <a:pt x="32" y="94"/>
                  <a:pt x="32" y="94"/>
                  <a:pt x="31" y="94"/>
                </a:cubicBezTo>
                <a:cubicBezTo>
                  <a:pt x="31" y="93"/>
                  <a:pt x="31" y="93"/>
                  <a:pt x="31" y="92"/>
                </a:cubicBezTo>
                <a:cubicBezTo>
                  <a:pt x="32" y="92"/>
                  <a:pt x="34" y="91"/>
                  <a:pt x="35" y="91"/>
                </a:cubicBezTo>
                <a:close/>
                <a:moveTo>
                  <a:pt x="40" y="103"/>
                </a:moveTo>
                <a:cubicBezTo>
                  <a:pt x="43" y="104"/>
                  <a:pt x="47" y="105"/>
                  <a:pt x="52" y="108"/>
                </a:cubicBezTo>
                <a:cubicBezTo>
                  <a:pt x="58" y="112"/>
                  <a:pt x="63" y="116"/>
                  <a:pt x="65" y="119"/>
                </a:cubicBezTo>
                <a:cubicBezTo>
                  <a:pt x="66" y="119"/>
                  <a:pt x="65" y="120"/>
                  <a:pt x="64" y="120"/>
                </a:cubicBezTo>
                <a:cubicBezTo>
                  <a:pt x="61" y="119"/>
                  <a:pt x="55" y="117"/>
                  <a:pt x="48" y="114"/>
                </a:cubicBezTo>
                <a:cubicBezTo>
                  <a:pt x="44" y="111"/>
                  <a:pt x="40" y="108"/>
                  <a:pt x="38" y="106"/>
                </a:cubicBezTo>
                <a:cubicBezTo>
                  <a:pt x="39" y="105"/>
                  <a:pt x="39" y="104"/>
                  <a:pt x="40" y="103"/>
                </a:cubicBezTo>
                <a:close/>
                <a:moveTo>
                  <a:pt x="0" y="119"/>
                </a:moveTo>
                <a:cubicBezTo>
                  <a:pt x="3" y="116"/>
                  <a:pt x="8" y="112"/>
                  <a:pt x="14" y="108"/>
                </a:cubicBezTo>
                <a:cubicBezTo>
                  <a:pt x="18" y="105"/>
                  <a:pt x="23" y="104"/>
                  <a:pt x="26" y="103"/>
                </a:cubicBezTo>
                <a:cubicBezTo>
                  <a:pt x="26" y="104"/>
                  <a:pt x="27" y="105"/>
                  <a:pt x="28" y="106"/>
                </a:cubicBezTo>
                <a:cubicBezTo>
                  <a:pt x="25" y="108"/>
                  <a:pt x="22" y="111"/>
                  <a:pt x="17" y="114"/>
                </a:cubicBezTo>
                <a:cubicBezTo>
                  <a:pt x="11" y="117"/>
                  <a:pt x="5" y="119"/>
                  <a:pt x="1" y="120"/>
                </a:cubicBezTo>
                <a:cubicBezTo>
                  <a:pt x="0" y="120"/>
                  <a:pt x="0" y="119"/>
                  <a:pt x="0" y="119"/>
                </a:cubicBezTo>
                <a:close/>
                <a:moveTo>
                  <a:pt x="33" y="108"/>
                </a:moveTo>
                <a:cubicBezTo>
                  <a:pt x="33" y="108"/>
                  <a:pt x="34" y="108"/>
                  <a:pt x="34" y="108"/>
                </a:cubicBezTo>
                <a:cubicBezTo>
                  <a:pt x="37" y="167"/>
                  <a:pt x="37" y="167"/>
                  <a:pt x="37" y="167"/>
                </a:cubicBezTo>
                <a:cubicBezTo>
                  <a:pt x="29" y="167"/>
                  <a:pt x="29" y="167"/>
                  <a:pt x="29" y="167"/>
                </a:cubicBezTo>
                <a:cubicBezTo>
                  <a:pt x="32" y="108"/>
                  <a:pt x="32" y="108"/>
                  <a:pt x="32" y="108"/>
                </a:cubicBezTo>
                <a:cubicBezTo>
                  <a:pt x="32" y="108"/>
                  <a:pt x="32" y="108"/>
                  <a:pt x="33" y="10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2" name="TextBox 95">
            <a:extLst>
              <a:ext uri="{FF2B5EF4-FFF2-40B4-BE49-F238E27FC236}">
                <a16:creationId xmlns:a16="http://schemas.microsoft.com/office/drawing/2014/main" id="{3D4007D2-4ABF-6906-709E-64543E7360A7}"/>
              </a:ext>
            </a:extLst>
          </p:cNvPr>
          <p:cNvSpPr txBox="1">
            <a:spLocks noChangeArrowheads="1"/>
          </p:cNvSpPr>
          <p:nvPr/>
        </p:nvSpPr>
        <p:spPr bwMode="auto">
          <a:xfrm>
            <a:off x="183068" y="2791085"/>
            <a:ext cx="3626931"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400" b="1" dirty="0">
                <a:solidFill>
                  <a:schemeClr val="accent3">
                    <a:lumMod val="50000"/>
                  </a:schemeClr>
                </a:solidFill>
                <a:latin typeface="Open Sans" panose="020B0606030504020204" pitchFamily="34" charset="0"/>
                <a:cs typeface="Open Sans" panose="020B0606030504020204" pitchFamily="34" charset="0"/>
              </a:rPr>
              <a:t>家の温熱環境には様々な要素が複合的に絡み合っています。主だった項目は、</a:t>
            </a:r>
            <a:r>
              <a:rPr lang="en-US" altLang="ja-JP" sz="1400" b="1" dirty="0">
                <a:solidFill>
                  <a:schemeClr val="accent3">
                    <a:lumMod val="50000"/>
                  </a:schemeClr>
                </a:solidFill>
                <a:latin typeface="Open Sans" panose="020B0606030504020204" pitchFamily="34" charset="0"/>
                <a:cs typeface="Open Sans" panose="020B0606030504020204" pitchFamily="34" charset="0"/>
              </a:rPr>
              <a:t>UA</a:t>
            </a:r>
            <a:r>
              <a:rPr lang="ja-JP" altLang="en-US" sz="1400" b="1" dirty="0">
                <a:solidFill>
                  <a:schemeClr val="accent3">
                    <a:lumMod val="50000"/>
                  </a:schemeClr>
                </a:solidFill>
                <a:latin typeface="Open Sans" panose="020B0606030504020204" pitchFamily="34" charset="0"/>
                <a:cs typeface="Open Sans" panose="020B0606030504020204" pitchFamily="34" charset="0"/>
              </a:rPr>
              <a:t>値、換気、</a:t>
            </a:r>
            <a:r>
              <a:rPr lang="en-US" altLang="ja-JP" sz="1400" b="1" dirty="0">
                <a:solidFill>
                  <a:schemeClr val="accent3">
                    <a:lumMod val="50000"/>
                  </a:schemeClr>
                </a:solidFill>
                <a:latin typeface="Open Sans" panose="020B0606030504020204" pitchFamily="34" charset="0"/>
                <a:cs typeface="Open Sans" panose="020B0606030504020204" pitchFamily="34" charset="0"/>
              </a:rPr>
              <a:t>C</a:t>
            </a:r>
            <a:r>
              <a:rPr lang="ja-JP" altLang="en-US" sz="1400" b="1" dirty="0">
                <a:solidFill>
                  <a:schemeClr val="accent3">
                    <a:lumMod val="50000"/>
                  </a:schemeClr>
                </a:solidFill>
                <a:latin typeface="Open Sans" panose="020B0606030504020204" pitchFamily="34" charset="0"/>
                <a:cs typeface="Open Sans" panose="020B0606030504020204" pitchFamily="34" charset="0"/>
              </a:rPr>
              <a:t>値、日射、外壁面の温度変化となっております。</a:t>
            </a:r>
            <a:r>
              <a:rPr lang="ja-JP" altLang="en-US" sz="1400" b="1" dirty="0">
                <a:solidFill>
                  <a:schemeClr val="accent3">
                    <a:lumMod val="50000"/>
                  </a:schemeClr>
                </a:solidFill>
                <a:latin typeface="+mn-ea"/>
                <a:cs typeface="Open Sans" panose="020B0606030504020204" pitchFamily="34" charset="0"/>
              </a:rPr>
              <a:t> 「住まいのエコチェック」</a:t>
            </a:r>
            <a:r>
              <a:rPr lang="ja-JP" altLang="en-US" sz="1400" b="1" dirty="0">
                <a:solidFill>
                  <a:schemeClr val="accent3">
                    <a:lumMod val="50000"/>
                  </a:schemeClr>
                </a:solidFill>
                <a:latin typeface="Open Sans" panose="020B0606030504020204" pitchFamily="34" charset="0"/>
                <a:cs typeface="Open Sans" panose="020B0606030504020204" pitchFamily="34" charset="0"/>
              </a:rPr>
              <a:t>では、これらの要素すべてを複合的に考慮して試算することで、実物に近い値に近づける工夫を凝らしています。</a:t>
            </a:r>
            <a:endParaRPr lang="en-US" altLang="ja-JP" sz="1400" b="1" dirty="0">
              <a:solidFill>
                <a:schemeClr val="accent3">
                  <a:lumMod val="50000"/>
                </a:schemeClr>
              </a:solidFill>
              <a:latin typeface="Open Sans" panose="020B0606030504020204" pitchFamily="34" charset="0"/>
              <a:cs typeface="Open Sans" panose="020B0606030504020204" pitchFamily="34" charset="0"/>
            </a:endParaRPr>
          </a:p>
        </p:txBody>
      </p:sp>
      <p:sp>
        <p:nvSpPr>
          <p:cNvPr id="58" name="テキスト ボックス 57">
            <a:extLst>
              <a:ext uri="{FF2B5EF4-FFF2-40B4-BE49-F238E27FC236}">
                <a16:creationId xmlns:a16="http://schemas.microsoft.com/office/drawing/2014/main" id="{83689A42-4ED3-F9C6-60E6-A9692D201AA3}"/>
              </a:ext>
            </a:extLst>
          </p:cNvPr>
          <p:cNvSpPr txBox="1"/>
          <p:nvPr/>
        </p:nvSpPr>
        <p:spPr>
          <a:xfrm>
            <a:off x="4264990" y="481783"/>
            <a:ext cx="5243743" cy="584775"/>
          </a:xfrm>
          <a:prstGeom prst="rect">
            <a:avLst/>
          </a:prstGeom>
          <a:noFill/>
        </p:spPr>
        <p:txBody>
          <a:bodyPr wrap="none" rtlCol="0">
            <a:spAutoFit/>
          </a:bodyPr>
          <a:lstStyle/>
          <a:p>
            <a:pPr algn="ctr"/>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様々な数値を複合的に考慮</a:t>
            </a:r>
          </a:p>
        </p:txBody>
      </p:sp>
      <p:sp>
        <p:nvSpPr>
          <p:cNvPr id="78" name="TextBox 256">
            <a:extLst>
              <a:ext uri="{FF2B5EF4-FFF2-40B4-BE49-F238E27FC236}">
                <a16:creationId xmlns:a16="http://schemas.microsoft.com/office/drawing/2014/main" id="{F0DE7528-487B-8E32-7CD6-B47D6663FE43}"/>
              </a:ext>
            </a:extLst>
          </p:cNvPr>
          <p:cNvSpPr txBox="1">
            <a:spLocks noChangeArrowheads="1"/>
          </p:cNvSpPr>
          <p:nvPr/>
        </p:nvSpPr>
        <p:spPr bwMode="auto">
          <a:xfrm>
            <a:off x="5692720" y="1822917"/>
            <a:ext cx="60411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200" b="1" dirty="0">
                <a:solidFill>
                  <a:schemeClr val="accent3"/>
                </a:solidFill>
                <a:latin typeface="Open Sans" panose="020B0606030504020204" pitchFamily="34" charset="0"/>
              </a:rPr>
              <a:t>家の断熱性能で、外壁等の断熱材や窓性能によって決まる値で小さいほど良い。</a:t>
            </a:r>
            <a:endParaRPr lang="en-US" altLang="ja-JP" sz="1200" b="1" dirty="0">
              <a:solidFill>
                <a:schemeClr val="accent3"/>
              </a:solidFill>
              <a:latin typeface="Open Sans" panose="020B0606030504020204" pitchFamily="34" charset="0"/>
            </a:endParaRPr>
          </a:p>
          <a:p>
            <a:pPr eaLnBrk="1" hangingPunct="1"/>
            <a:r>
              <a:rPr lang="ja-JP" altLang="en-US" sz="1200" b="1" dirty="0">
                <a:solidFill>
                  <a:schemeClr val="accent3"/>
                </a:solidFill>
                <a:latin typeface="Open Sans" panose="020B0606030504020204" pitchFamily="34" charset="0"/>
              </a:rPr>
              <a:t>家の熱損失量へ与える影響が最も大きい。</a:t>
            </a:r>
            <a:endParaRPr lang="en-US" altLang="ja-JP" sz="1200" b="1" dirty="0">
              <a:solidFill>
                <a:schemeClr val="accent3"/>
              </a:solidFill>
              <a:latin typeface="Open Sans" panose="020B0606030504020204" pitchFamily="34" charset="0"/>
            </a:endParaRPr>
          </a:p>
        </p:txBody>
      </p:sp>
      <p:sp>
        <p:nvSpPr>
          <p:cNvPr id="79" name="テキスト ボックス 78">
            <a:extLst>
              <a:ext uri="{FF2B5EF4-FFF2-40B4-BE49-F238E27FC236}">
                <a16:creationId xmlns:a16="http://schemas.microsoft.com/office/drawing/2014/main" id="{DA0B6925-2292-B0E8-38CD-2F0BEF4DAF8B}"/>
              </a:ext>
            </a:extLst>
          </p:cNvPr>
          <p:cNvSpPr txBox="1"/>
          <p:nvPr/>
        </p:nvSpPr>
        <p:spPr>
          <a:xfrm>
            <a:off x="4255849" y="1730583"/>
            <a:ext cx="1338828" cy="646331"/>
          </a:xfrm>
          <a:prstGeom prst="rect">
            <a:avLst/>
          </a:prstGeom>
          <a:noFill/>
        </p:spPr>
        <p:txBody>
          <a:bodyPr wrap="none" rtlCol="0">
            <a:spAutoFit/>
          </a:bodyPr>
          <a:lstStyle/>
          <a:p>
            <a:pPr algn="ctr"/>
            <a:r>
              <a:rPr kumimoji="1" lang="en-US" altLang="ja-JP" sz="3600" b="1" dirty="0">
                <a:solidFill>
                  <a:schemeClr val="accent3"/>
                </a:solidFill>
                <a:latin typeface="03スマートフォントUI" panose="02000600000000000000" pitchFamily="50" charset="-128"/>
                <a:ea typeface="03スマートフォントUI" panose="02000600000000000000" pitchFamily="50" charset="-128"/>
              </a:rPr>
              <a:t>UA</a:t>
            </a:r>
            <a:r>
              <a:rPr kumimoji="1" lang="ja-JP" altLang="en-US" sz="3600" b="1" dirty="0">
                <a:solidFill>
                  <a:schemeClr val="accent3"/>
                </a:solidFill>
                <a:latin typeface="03スマートフォントUI" panose="02000600000000000000" pitchFamily="50" charset="-128"/>
                <a:ea typeface="03スマートフォントUI" panose="02000600000000000000" pitchFamily="50" charset="-128"/>
              </a:rPr>
              <a:t>値</a:t>
            </a:r>
          </a:p>
        </p:txBody>
      </p:sp>
      <p:sp>
        <p:nvSpPr>
          <p:cNvPr id="81" name="TextBox 256">
            <a:extLst>
              <a:ext uri="{FF2B5EF4-FFF2-40B4-BE49-F238E27FC236}">
                <a16:creationId xmlns:a16="http://schemas.microsoft.com/office/drawing/2014/main" id="{541425EC-B9EB-00B7-9AA8-EF09EFDF94EC}"/>
              </a:ext>
            </a:extLst>
          </p:cNvPr>
          <p:cNvSpPr txBox="1">
            <a:spLocks noChangeArrowheads="1"/>
          </p:cNvSpPr>
          <p:nvPr/>
        </p:nvSpPr>
        <p:spPr bwMode="auto">
          <a:xfrm>
            <a:off x="5692720" y="2431401"/>
            <a:ext cx="60411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200" b="1" dirty="0">
                <a:solidFill>
                  <a:schemeClr val="accent3"/>
                </a:solidFill>
                <a:latin typeface="Open Sans" panose="020B0606030504020204" pitchFamily="34" charset="0"/>
              </a:rPr>
              <a:t>２４時間換気の方法。</a:t>
            </a:r>
            <a:endParaRPr lang="en-US" altLang="ja-JP" sz="1200" b="1" dirty="0">
              <a:solidFill>
                <a:schemeClr val="accent3"/>
              </a:solidFill>
              <a:latin typeface="Open Sans" panose="020B0606030504020204" pitchFamily="34" charset="0"/>
            </a:endParaRPr>
          </a:p>
          <a:p>
            <a:pPr eaLnBrk="1" hangingPunct="1"/>
            <a:r>
              <a:rPr lang="ja-JP" altLang="en-US" sz="1200" b="1" dirty="0">
                <a:solidFill>
                  <a:schemeClr val="accent3"/>
                </a:solidFill>
                <a:latin typeface="Open Sans" panose="020B0606030504020204" pitchFamily="34" charset="0"/>
              </a:rPr>
              <a:t>吸気と排気で熱交換を行う換気方式を選択すると、熱損失量を抑えられる。</a:t>
            </a:r>
            <a:endParaRPr lang="en-US" altLang="ja-JP" sz="1200" b="1" dirty="0">
              <a:solidFill>
                <a:schemeClr val="accent3"/>
              </a:solidFill>
              <a:latin typeface="Open Sans" panose="020B0606030504020204" pitchFamily="34" charset="0"/>
            </a:endParaRPr>
          </a:p>
        </p:txBody>
      </p:sp>
      <p:sp>
        <p:nvSpPr>
          <p:cNvPr id="82" name="テキスト ボックス 81">
            <a:extLst>
              <a:ext uri="{FF2B5EF4-FFF2-40B4-BE49-F238E27FC236}">
                <a16:creationId xmlns:a16="http://schemas.microsoft.com/office/drawing/2014/main" id="{39DBC0DA-CBB5-BD7B-CBB4-A0022BCE6151}"/>
              </a:ext>
            </a:extLst>
          </p:cNvPr>
          <p:cNvSpPr txBox="1"/>
          <p:nvPr/>
        </p:nvSpPr>
        <p:spPr>
          <a:xfrm>
            <a:off x="4358441" y="2339067"/>
            <a:ext cx="1133644" cy="646331"/>
          </a:xfrm>
          <a:prstGeom prst="rect">
            <a:avLst/>
          </a:prstGeom>
          <a:noFill/>
        </p:spPr>
        <p:txBody>
          <a:bodyPr wrap="none" rtlCol="0">
            <a:spAutoFit/>
          </a:bodyPr>
          <a:lstStyle/>
          <a:p>
            <a:pPr algn="ctr"/>
            <a:r>
              <a:rPr lang="ja-JP" altLang="en-US" sz="3600" b="1" dirty="0">
                <a:solidFill>
                  <a:schemeClr val="accent3"/>
                </a:solidFill>
                <a:latin typeface="03スマートフォントUI" panose="02000600000000000000" pitchFamily="50" charset="-128"/>
                <a:ea typeface="03スマートフォントUI" panose="02000600000000000000" pitchFamily="50" charset="-128"/>
              </a:rPr>
              <a:t>換気</a:t>
            </a:r>
            <a:endParaRPr kumimoji="1" lang="ja-JP" altLang="en-US" sz="3600" b="1" dirty="0">
              <a:solidFill>
                <a:schemeClr val="accent3"/>
              </a:solidFill>
              <a:latin typeface="03スマートフォントUI" panose="02000600000000000000" pitchFamily="50" charset="-128"/>
              <a:ea typeface="03スマートフォントUI" panose="02000600000000000000" pitchFamily="50" charset="-128"/>
            </a:endParaRPr>
          </a:p>
        </p:txBody>
      </p:sp>
      <p:sp>
        <p:nvSpPr>
          <p:cNvPr id="83" name="TextBox 256">
            <a:extLst>
              <a:ext uri="{FF2B5EF4-FFF2-40B4-BE49-F238E27FC236}">
                <a16:creationId xmlns:a16="http://schemas.microsoft.com/office/drawing/2014/main" id="{5B5E36B7-15F6-AA18-39EB-EE9AAA3BB1E1}"/>
              </a:ext>
            </a:extLst>
          </p:cNvPr>
          <p:cNvSpPr txBox="1">
            <a:spLocks noChangeArrowheads="1"/>
          </p:cNvSpPr>
          <p:nvPr/>
        </p:nvSpPr>
        <p:spPr bwMode="auto">
          <a:xfrm>
            <a:off x="5692720" y="3148708"/>
            <a:ext cx="60411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200" b="1" dirty="0">
                <a:solidFill>
                  <a:schemeClr val="accent3"/>
                </a:solidFill>
                <a:latin typeface="Open Sans" panose="020B0606030504020204" pitchFamily="34" charset="0"/>
              </a:rPr>
              <a:t>家の気密性能で、気密方法や施工精度によって決まる値で小さいほど良い。</a:t>
            </a:r>
            <a:endParaRPr lang="en-US" altLang="ja-JP" sz="1200" b="1" dirty="0">
              <a:solidFill>
                <a:schemeClr val="accent3"/>
              </a:solidFill>
              <a:latin typeface="Open Sans" panose="020B0606030504020204" pitchFamily="34" charset="0"/>
            </a:endParaRPr>
          </a:p>
        </p:txBody>
      </p:sp>
      <p:sp>
        <p:nvSpPr>
          <p:cNvPr id="84" name="テキスト ボックス 83">
            <a:extLst>
              <a:ext uri="{FF2B5EF4-FFF2-40B4-BE49-F238E27FC236}">
                <a16:creationId xmlns:a16="http://schemas.microsoft.com/office/drawing/2014/main" id="{1FDCDCC1-C45B-DA9D-B726-F706EC00DFEF}"/>
              </a:ext>
            </a:extLst>
          </p:cNvPr>
          <p:cNvSpPr txBox="1"/>
          <p:nvPr/>
        </p:nvSpPr>
        <p:spPr>
          <a:xfrm>
            <a:off x="4451415" y="2970446"/>
            <a:ext cx="947695" cy="646331"/>
          </a:xfrm>
          <a:prstGeom prst="rect">
            <a:avLst/>
          </a:prstGeom>
          <a:noFill/>
        </p:spPr>
        <p:txBody>
          <a:bodyPr wrap="none" rtlCol="0">
            <a:spAutoFit/>
          </a:bodyPr>
          <a:lstStyle/>
          <a:p>
            <a:pPr algn="ctr"/>
            <a:r>
              <a:rPr kumimoji="1" lang="en-US" altLang="ja-JP" sz="3600" b="1" dirty="0">
                <a:solidFill>
                  <a:schemeClr val="accent3"/>
                </a:solidFill>
                <a:latin typeface="03スマートフォントUI" panose="02000600000000000000" pitchFamily="50" charset="-128"/>
                <a:ea typeface="03スマートフォントUI" panose="02000600000000000000" pitchFamily="50" charset="-128"/>
              </a:rPr>
              <a:t>C</a:t>
            </a:r>
            <a:r>
              <a:rPr kumimoji="1" lang="ja-JP" altLang="en-US" sz="3600" b="1" dirty="0">
                <a:solidFill>
                  <a:schemeClr val="accent3"/>
                </a:solidFill>
                <a:latin typeface="03スマートフォントUI" panose="02000600000000000000" pitchFamily="50" charset="-128"/>
                <a:ea typeface="03スマートフォントUI" panose="02000600000000000000" pitchFamily="50" charset="-128"/>
              </a:rPr>
              <a:t>値</a:t>
            </a:r>
          </a:p>
        </p:txBody>
      </p:sp>
      <p:sp>
        <p:nvSpPr>
          <p:cNvPr id="86" name="正方形/長方形 85">
            <a:extLst>
              <a:ext uri="{FF2B5EF4-FFF2-40B4-BE49-F238E27FC236}">
                <a16:creationId xmlns:a16="http://schemas.microsoft.com/office/drawing/2014/main" id="{FC8A10DC-0016-FFE2-14BD-815D88059DF0}"/>
              </a:ext>
            </a:extLst>
          </p:cNvPr>
          <p:cNvSpPr/>
          <p:nvPr/>
        </p:nvSpPr>
        <p:spPr>
          <a:xfrm>
            <a:off x="4148919" y="3733527"/>
            <a:ext cx="7194512" cy="660597"/>
          </a:xfrm>
          <a:prstGeom prst="rect">
            <a:avLst/>
          </a:prstGeom>
          <a:noFill/>
          <a:ln w="508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TextBox 256">
            <a:extLst>
              <a:ext uri="{FF2B5EF4-FFF2-40B4-BE49-F238E27FC236}">
                <a16:creationId xmlns:a16="http://schemas.microsoft.com/office/drawing/2014/main" id="{07AA5FA6-28FA-2B9A-986A-4D306D835DD5}"/>
              </a:ext>
            </a:extLst>
          </p:cNvPr>
          <p:cNvSpPr txBox="1">
            <a:spLocks noChangeArrowheads="1"/>
          </p:cNvSpPr>
          <p:nvPr/>
        </p:nvSpPr>
        <p:spPr bwMode="auto">
          <a:xfrm>
            <a:off x="5701607" y="3825861"/>
            <a:ext cx="60411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200" b="1" dirty="0">
                <a:solidFill>
                  <a:srgbClr val="CC9900"/>
                </a:solidFill>
                <a:latin typeface="Open Sans" panose="020B0606030504020204" pitchFamily="34" charset="0"/>
              </a:rPr>
              <a:t>冬の日射を適切に取り込むことで、消費電力を抑えられる。</a:t>
            </a:r>
            <a:endParaRPr lang="en-US" altLang="ja-JP" sz="1200" b="1" dirty="0">
              <a:solidFill>
                <a:srgbClr val="CC9900"/>
              </a:solidFill>
              <a:latin typeface="Open Sans" panose="020B0606030504020204" pitchFamily="34" charset="0"/>
            </a:endParaRPr>
          </a:p>
          <a:p>
            <a:pPr eaLnBrk="1" hangingPunct="1"/>
            <a:r>
              <a:rPr lang="ja-JP" altLang="en-US" sz="1200" b="1" dirty="0">
                <a:solidFill>
                  <a:srgbClr val="CC9900"/>
                </a:solidFill>
                <a:latin typeface="Open Sans" panose="020B0606030504020204" pitchFamily="34" charset="0"/>
              </a:rPr>
              <a:t>夏は日射遮蔽を意識することで、夏場の日射による温度上昇を抑えられる。</a:t>
            </a:r>
            <a:endParaRPr lang="en-US" altLang="ja-JP" sz="1200" b="1" dirty="0">
              <a:solidFill>
                <a:srgbClr val="CC9900"/>
              </a:solidFill>
              <a:latin typeface="Open Sans" panose="020B0606030504020204" pitchFamily="34" charset="0"/>
            </a:endParaRPr>
          </a:p>
        </p:txBody>
      </p:sp>
      <p:sp>
        <p:nvSpPr>
          <p:cNvPr id="88" name="テキスト ボックス 87">
            <a:extLst>
              <a:ext uri="{FF2B5EF4-FFF2-40B4-BE49-F238E27FC236}">
                <a16:creationId xmlns:a16="http://schemas.microsoft.com/office/drawing/2014/main" id="{AE08C76A-4E98-5B8E-6277-D2CC6BED24A7}"/>
              </a:ext>
            </a:extLst>
          </p:cNvPr>
          <p:cNvSpPr txBox="1"/>
          <p:nvPr/>
        </p:nvSpPr>
        <p:spPr>
          <a:xfrm>
            <a:off x="4358441" y="3733527"/>
            <a:ext cx="1133644" cy="646331"/>
          </a:xfrm>
          <a:prstGeom prst="rect">
            <a:avLst/>
          </a:prstGeom>
          <a:noFill/>
        </p:spPr>
        <p:txBody>
          <a:bodyPr wrap="none" rtlCol="0">
            <a:spAutoFit/>
          </a:bodyPr>
          <a:lstStyle/>
          <a:p>
            <a:pPr algn="ctr"/>
            <a:r>
              <a:rPr kumimoji="1" lang="ja-JP" altLang="en-US" sz="3600" b="1" dirty="0">
                <a:solidFill>
                  <a:srgbClr val="FFC000"/>
                </a:solidFill>
                <a:latin typeface="03スマートフォントUI" panose="02000600000000000000" pitchFamily="50" charset="-128"/>
                <a:ea typeface="03スマートフォントUI" panose="02000600000000000000" pitchFamily="50" charset="-128"/>
              </a:rPr>
              <a:t>日射</a:t>
            </a:r>
          </a:p>
        </p:txBody>
      </p:sp>
      <p:sp>
        <p:nvSpPr>
          <p:cNvPr id="93" name="正方形/長方形 92">
            <a:extLst>
              <a:ext uri="{FF2B5EF4-FFF2-40B4-BE49-F238E27FC236}">
                <a16:creationId xmlns:a16="http://schemas.microsoft.com/office/drawing/2014/main" id="{E8E708D2-1D17-54A1-C047-9E7FFC81E15F}"/>
              </a:ext>
            </a:extLst>
          </p:cNvPr>
          <p:cNvSpPr/>
          <p:nvPr/>
        </p:nvSpPr>
        <p:spPr>
          <a:xfrm>
            <a:off x="4148919" y="4512704"/>
            <a:ext cx="7194512" cy="660597"/>
          </a:xfrm>
          <a:prstGeom prst="rect">
            <a:avLst/>
          </a:prstGeom>
          <a:noFill/>
          <a:ln w="508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TextBox 256">
            <a:extLst>
              <a:ext uri="{FF2B5EF4-FFF2-40B4-BE49-F238E27FC236}">
                <a16:creationId xmlns:a16="http://schemas.microsoft.com/office/drawing/2014/main" id="{F9ED3E70-F2DE-EFE9-AA80-EB3D330DFB5B}"/>
              </a:ext>
            </a:extLst>
          </p:cNvPr>
          <p:cNvSpPr txBox="1">
            <a:spLocks noChangeArrowheads="1"/>
          </p:cNvSpPr>
          <p:nvPr/>
        </p:nvSpPr>
        <p:spPr bwMode="auto">
          <a:xfrm>
            <a:off x="5692720" y="4705975"/>
            <a:ext cx="60411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200" b="1" dirty="0">
                <a:solidFill>
                  <a:schemeClr val="accent1"/>
                </a:solidFill>
                <a:latin typeface="Open Sans" panose="020B0606030504020204" pitchFamily="34" charset="0"/>
              </a:rPr>
              <a:t>外壁面をどの色味にするかで、日射の影響によって外壁面の温度が変化する。</a:t>
            </a:r>
            <a:endParaRPr lang="en-US" altLang="ja-JP" sz="1200" b="1" dirty="0">
              <a:solidFill>
                <a:schemeClr val="accent1"/>
              </a:solidFill>
              <a:latin typeface="Open Sans" panose="020B0606030504020204" pitchFamily="34" charset="0"/>
            </a:endParaRPr>
          </a:p>
        </p:txBody>
      </p:sp>
      <p:sp>
        <p:nvSpPr>
          <p:cNvPr id="95" name="テキスト ボックス 94">
            <a:extLst>
              <a:ext uri="{FF2B5EF4-FFF2-40B4-BE49-F238E27FC236}">
                <a16:creationId xmlns:a16="http://schemas.microsoft.com/office/drawing/2014/main" id="{00E10C92-CDE1-674B-B0EA-AD90602ACDB2}"/>
              </a:ext>
            </a:extLst>
          </p:cNvPr>
          <p:cNvSpPr txBox="1"/>
          <p:nvPr/>
        </p:nvSpPr>
        <p:spPr>
          <a:xfrm>
            <a:off x="4358441" y="4512704"/>
            <a:ext cx="1133644" cy="646331"/>
          </a:xfrm>
          <a:prstGeom prst="rect">
            <a:avLst/>
          </a:prstGeom>
          <a:noFill/>
        </p:spPr>
        <p:txBody>
          <a:bodyPr wrap="none" rtlCol="0">
            <a:spAutoFit/>
          </a:bodyPr>
          <a:lstStyle/>
          <a:p>
            <a:pPr algn="ctr"/>
            <a:r>
              <a:rPr lang="ja-JP" altLang="en-US" sz="3600" b="1" dirty="0">
                <a:solidFill>
                  <a:schemeClr val="accent1"/>
                </a:solidFill>
                <a:latin typeface="03スマートフォントUI" panose="02000600000000000000" pitchFamily="50" charset="-128"/>
                <a:ea typeface="03スマートフォントUI" panose="02000600000000000000" pitchFamily="50" charset="-128"/>
              </a:rPr>
              <a:t>外壁</a:t>
            </a:r>
            <a:endParaRPr kumimoji="1" lang="ja-JP" altLang="en-US" sz="3600" b="1" dirty="0">
              <a:solidFill>
                <a:schemeClr val="accent1"/>
              </a:solidFill>
              <a:latin typeface="03スマートフォントUI" panose="02000600000000000000" pitchFamily="50" charset="-128"/>
              <a:ea typeface="03スマートフォントUI" panose="02000600000000000000" pitchFamily="50" charset="-128"/>
            </a:endParaRPr>
          </a:p>
        </p:txBody>
      </p:sp>
      <p:sp>
        <p:nvSpPr>
          <p:cNvPr id="3" name="Rectangle 93">
            <a:extLst>
              <a:ext uri="{FF2B5EF4-FFF2-40B4-BE49-F238E27FC236}">
                <a16:creationId xmlns:a16="http://schemas.microsoft.com/office/drawing/2014/main" id="{5353EDEB-5961-279D-22F1-87B730070D89}"/>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355362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9A42A59A-67FE-43C0-807F-4C2E777D1547}"/>
              </a:ext>
            </a:extLst>
          </p:cNvPr>
          <p:cNvPicPr>
            <a:picLocks noChangeAspect="1"/>
          </p:cNvPicPr>
          <p:nvPr/>
        </p:nvPicPr>
        <p:blipFill>
          <a:blip r:embed="rId2"/>
          <a:srcRect t="471" r="269"/>
          <a:stretch/>
        </p:blipFill>
        <p:spPr>
          <a:xfrm>
            <a:off x="4087782" y="1280903"/>
            <a:ext cx="7989490" cy="5156629"/>
          </a:xfrm>
          <a:prstGeom prst="rect">
            <a:avLst/>
          </a:prstGeom>
        </p:spPr>
      </p:pic>
      <p:sp>
        <p:nvSpPr>
          <p:cNvPr id="5" name="Rectangle 79"/>
          <p:cNvSpPr>
            <a:spLocks noChangeArrowheads="1"/>
          </p:cNvSpPr>
          <p:nvPr/>
        </p:nvSpPr>
        <p:spPr bwMode="auto">
          <a:xfrm>
            <a:off x="0" y="6650405"/>
            <a:ext cx="12192000" cy="207595"/>
          </a:xfrm>
          <a:prstGeom prst="rect">
            <a:avLst/>
          </a:prstGeom>
          <a:solidFill>
            <a:schemeClr val="accent3"/>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solidFill>
              <a:schemeClr val="accent3"/>
            </a:solid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solidFill>
              <a:schemeClr val="accent3"/>
            </a:solid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solidFill>
              <a:schemeClr val="accent3"/>
            </a:solid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solidFill>
              <a:schemeClr val="accent3"/>
            </a:solid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solidFill>
              <a:schemeClr val="accent3"/>
            </a:solid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solidFill>
              <a:schemeClr val="accent3"/>
            </a:solid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714205" cy="584775"/>
          </a:xfrm>
          <a:prstGeom prst="rect">
            <a:avLst/>
          </a:prstGeom>
          <a:noFill/>
        </p:spPr>
        <p:txBody>
          <a:bodyPr wrap="none" rtlCol="0">
            <a:spAutoFit/>
          </a:bodyPr>
          <a:lstStyle/>
          <a:p>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仕組みの解説</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r>
              <a:rPr lang="en-US" altLang="ja-JP" dirty="0"/>
              <a:t>0</a:t>
            </a:r>
            <a:fld id="{0ADC502E-7FDD-4CC4-9624-4DCA25F6091F}" type="slidenum">
              <a:rPr lang="ja-JP" altLang="en-US" smtClean="0"/>
              <a:pPr/>
              <a:t>6</a:t>
            </a:fld>
            <a:endParaRPr lang="ja-JP" altLang="en-US" dirty="0"/>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13080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3"/>
                </a:solidFill>
                <a:latin typeface="Open Sans" panose="020B0606030504020204" pitchFamily="34" charset="0"/>
              </a:rPr>
              <a:t>利用の注意点</a:t>
            </a:r>
            <a:endParaRPr lang="ru-RU" altLang="ru-RU" dirty="0">
              <a:solidFill>
                <a:schemeClr val="accent3"/>
              </a:solidFill>
              <a:latin typeface="Arial" panose="020B0604020202020204" pitchFamily="34" charset="0"/>
            </a:endParaRPr>
          </a:p>
        </p:txBody>
      </p:sp>
      <p:sp>
        <p:nvSpPr>
          <p:cNvPr id="18" name="Oval 53">
            <a:extLst>
              <a:ext uri="{FF2B5EF4-FFF2-40B4-BE49-F238E27FC236}">
                <a16:creationId xmlns:a16="http://schemas.microsoft.com/office/drawing/2014/main" id="{EBF0AF0C-F521-4ACB-7124-3CE9BF1BAD3E}"/>
              </a:ext>
            </a:extLst>
          </p:cNvPr>
          <p:cNvSpPr>
            <a:spLocks noChangeArrowheads="1"/>
          </p:cNvSpPr>
          <p:nvPr/>
        </p:nvSpPr>
        <p:spPr bwMode="auto">
          <a:xfrm>
            <a:off x="0" y="0"/>
            <a:ext cx="1073150" cy="1074738"/>
          </a:xfrm>
          <a:prstGeom prst="ellipse">
            <a:avLst/>
          </a:prstGeom>
          <a:solidFill>
            <a:srgbClr val="FFFFFF"/>
          </a:solidFill>
          <a:ln w="25400">
            <a:solidFill>
              <a:schemeClr val="accent3"/>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19" name="Freeform 59">
            <a:extLst>
              <a:ext uri="{FF2B5EF4-FFF2-40B4-BE49-F238E27FC236}">
                <a16:creationId xmlns:a16="http://schemas.microsoft.com/office/drawing/2014/main" id="{D3E898BF-CB81-20D3-9AC5-A805E4702503}"/>
              </a:ext>
            </a:extLst>
          </p:cNvPr>
          <p:cNvSpPr>
            <a:spLocks noEditPoints="1"/>
          </p:cNvSpPr>
          <p:nvPr/>
        </p:nvSpPr>
        <p:spPr bwMode="auto">
          <a:xfrm>
            <a:off x="250825" y="217488"/>
            <a:ext cx="571500" cy="636587"/>
          </a:xfrm>
          <a:custGeom>
            <a:avLst/>
            <a:gdLst>
              <a:gd name="T0" fmla="*/ 255270 w 150"/>
              <a:gd name="T1" fmla="*/ 232526 h 167"/>
              <a:gd name="T2" fmla="*/ 316230 w 150"/>
              <a:gd name="T3" fmla="*/ 232526 h 167"/>
              <a:gd name="T4" fmla="*/ 285750 w 150"/>
              <a:gd name="T5" fmla="*/ 240150 h 167"/>
              <a:gd name="T6" fmla="*/ 285750 w 150"/>
              <a:gd name="T7" fmla="*/ 221090 h 167"/>
              <a:gd name="T8" fmla="*/ 285750 w 150"/>
              <a:gd name="T9" fmla="*/ 240150 h 167"/>
              <a:gd name="T10" fmla="*/ 262890 w 150"/>
              <a:gd name="T11" fmla="*/ 110545 h 167"/>
              <a:gd name="T12" fmla="*/ 289560 w 150"/>
              <a:gd name="T13" fmla="*/ 3812 h 167"/>
              <a:gd name="T14" fmla="*/ 297180 w 150"/>
              <a:gd name="T15" fmla="*/ 190595 h 167"/>
              <a:gd name="T16" fmla="*/ 274320 w 150"/>
              <a:gd name="T17" fmla="*/ 190595 h 167"/>
              <a:gd name="T18" fmla="*/ 190500 w 150"/>
              <a:gd name="T19" fmla="*/ 308764 h 167"/>
              <a:gd name="T20" fmla="*/ 87630 w 150"/>
              <a:gd name="T21" fmla="*/ 339259 h 167"/>
              <a:gd name="T22" fmla="*/ 243840 w 150"/>
              <a:gd name="T23" fmla="*/ 240150 h 167"/>
              <a:gd name="T24" fmla="*/ 480060 w 150"/>
              <a:gd name="T25" fmla="*/ 350695 h 167"/>
              <a:gd name="T26" fmla="*/ 316230 w 150"/>
              <a:gd name="T27" fmla="*/ 263021 h 167"/>
              <a:gd name="T28" fmla="*/ 400050 w 150"/>
              <a:gd name="T29" fmla="*/ 274457 h 167"/>
              <a:gd name="T30" fmla="*/ 480060 w 150"/>
              <a:gd name="T31" fmla="*/ 350695 h 167"/>
              <a:gd name="T32" fmla="*/ 308610 w 150"/>
              <a:gd name="T33" fmla="*/ 636587 h 167"/>
              <a:gd name="T34" fmla="*/ 278130 w 150"/>
              <a:gd name="T35" fmla="*/ 274457 h 167"/>
              <a:gd name="T36" fmla="*/ 293370 w 150"/>
              <a:gd name="T37" fmla="*/ 274457 h 167"/>
              <a:gd name="T38" fmla="*/ 426720 w 150"/>
              <a:gd name="T39" fmla="*/ 385002 h 167"/>
              <a:gd name="T40" fmla="*/ 464820 w 150"/>
              <a:gd name="T41" fmla="*/ 385002 h 167"/>
              <a:gd name="T42" fmla="*/ 445770 w 150"/>
              <a:gd name="T43" fmla="*/ 388814 h 167"/>
              <a:gd name="T44" fmla="*/ 445770 w 150"/>
              <a:gd name="T45" fmla="*/ 377378 h 167"/>
              <a:gd name="T46" fmla="*/ 445770 w 150"/>
              <a:gd name="T47" fmla="*/ 388814 h 167"/>
              <a:gd name="T48" fmla="*/ 441960 w 150"/>
              <a:gd name="T49" fmla="*/ 243961 h 167"/>
              <a:gd name="T50" fmla="*/ 457200 w 150"/>
              <a:gd name="T51" fmla="*/ 301140 h 167"/>
              <a:gd name="T52" fmla="*/ 453390 w 150"/>
              <a:gd name="T53" fmla="*/ 350695 h 167"/>
              <a:gd name="T54" fmla="*/ 445770 w 150"/>
              <a:gd name="T55" fmla="*/ 358318 h 167"/>
              <a:gd name="T56" fmla="*/ 434340 w 150"/>
              <a:gd name="T57" fmla="*/ 346883 h 167"/>
              <a:gd name="T58" fmla="*/ 426720 w 150"/>
              <a:gd name="T59" fmla="*/ 404061 h 167"/>
              <a:gd name="T60" fmla="*/ 323850 w 150"/>
              <a:gd name="T61" fmla="*/ 457428 h 167"/>
              <a:gd name="T62" fmla="*/ 373380 w 150"/>
              <a:gd name="T63" fmla="*/ 411685 h 167"/>
              <a:gd name="T64" fmla="*/ 426720 w 150"/>
              <a:gd name="T65" fmla="*/ 404061 h 167"/>
              <a:gd name="T66" fmla="*/ 502920 w 150"/>
              <a:gd name="T67" fmla="*/ 434556 h 167"/>
              <a:gd name="T68" fmla="*/ 468630 w 150"/>
              <a:gd name="T69" fmla="*/ 392626 h 167"/>
              <a:gd name="T70" fmla="*/ 567690 w 150"/>
              <a:gd name="T71" fmla="*/ 453616 h 167"/>
              <a:gd name="T72" fmla="*/ 449580 w 150"/>
              <a:gd name="T73" fmla="*/ 411685 h 167"/>
              <a:gd name="T74" fmla="*/ 430530 w 150"/>
              <a:gd name="T75" fmla="*/ 636587 h 167"/>
              <a:gd name="T76" fmla="*/ 445770 w 150"/>
              <a:gd name="T77" fmla="*/ 411685 h 167"/>
              <a:gd name="T78" fmla="*/ 106680 w 150"/>
              <a:gd name="T79" fmla="*/ 385002 h 167"/>
              <a:gd name="T80" fmla="*/ 144780 w 150"/>
              <a:gd name="T81" fmla="*/ 385002 h 167"/>
              <a:gd name="T82" fmla="*/ 106680 w 150"/>
              <a:gd name="T83" fmla="*/ 385002 h 167"/>
              <a:gd name="T84" fmla="*/ 125730 w 150"/>
              <a:gd name="T85" fmla="*/ 377378 h 167"/>
              <a:gd name="T86" fmla="*/ 125730 w 150"/>
              <a:gd name="T87" fmla="*/ 388814 h 167"/>
              <a:gd name="T88" fmla="*/ 114300 w 150"/>
              <a:gd name="T89" fmla="*/ 301140 h 167"/>
              <a:gd name="T90" fmla="*/ 129540 w 150"/>
              <a:gd name="T91" fmla="*/ 243961 h 167"/>
              <a:gd name="T92" fmla="*/ 114300 w 150"/>
              <a:gd name="T93" fmla="*/ 301140 h 167"/>
              <a:gd name="T94" fmla="*/ 133350 w 150"/>
              <a:gd name="T95" fmla="*/ 358318 h 167"/>
              <a:gd name="T96" fmla="*/ 118110 w 150"/>
              <a:gd name="T97" fmla="*/ 358318 h 167"/>
              <a:gd name="T98" fmla="*/ 133350 w 150"/>
              <a:gd name="T99" fmla="*/ 346883 h 167"/>
              <a:gd name="T100" fmla="*/ 198120 w 150"/>
              <a:gd name="T101" fmla="*/ 411685 h 167"/>
              <a:gd name="T102" fmla="*/ 243840 w 150"/>
              <a:gd name="T103" fmla="*/ 457428 h 167"/>
              <a:gd name="T104" fmla="*/ 144780 w 150"/>
              <a:gd name="T105" fmla="*/ 404061 h 167"/>
              <a:gd name="T106" fmla="*/ 0 w 150"/>
              <a:gd name="T107" fmla="*/ 453616 h 167"/>
              <a:gd name="T108" fmla="*/ 99060 w 150"/>
              <a:gd name="T109" fmla="*/ 392626 h 167"/>
              <a:gd name="T110" fmla="*/ 64770 w 150"/>
              <a:gd name="T111" fmla="*/ 434556 h 167"/>
              <a:gd name="T112" fmla="*/ 0 w 150"/>
              <a:gd name="T113" fmla="*/ 453616 h 167"/>
              <a:gd name="T114" fmla="*/ 129540 w 150"/>
              <a:gd name="T115" fmla="*/ 411685 h 167"/>
              <a:gd name="T116" fmla="*/ 110490 w 150"/>
              <a:gd name="T117" fmla="*/ 636587 h 167"/>
              <a:gd name="T118" fmla="*/ 125730 w 150"/>
              <a:gd name="T119" fmla="*/ 411685 h 1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0" h="167">
                <a:moveTo>
                  <a:pt x="75" y="53"/>
                </a:moveTo>
                <a:cubicBezTo>
                  <a:pt x="70" y="53"/>
                  <a:pt x="67" y="56"/>
                  <a:pt x="67" y="61"/>
                </a:cubicBezTo>
                <a:cubicBezTo>
                  <a:pt x="67" y="65"/>
                  <a:pt x="70" y="68"/>
                  <a:pt x="75" y="68"/>
                </a:cubicBezTo>
                <a:cubicBezTo>
                  <a:pt x="79" y="68"/>
                  <a:pt x="83" y="65"/>
                  <a:pt x="83" y="61"/>
                </a:cubicBezTo>
                <a:cubicBezTo>
                  <a:pt x="83" y="56"/>
                  <a:pt x="79" y="53"/>
                  <a:pt x="75" y="53"/>
                </a:cubicBezTo>
                <a:close/>
                <a:moveTo>
                  <a:pt x="75" y="63"/>
                </a:moveTo>
                <a:cubicBezTo>
                  <a:pt x="73" y="63"/>
                  <a:pt x="72" y="62"/>
                  <a:pt x="72" y="61"/>
                </a:cubicBezTo>
                <a:cubicBezTo>
                  <a:pt x="72" y="59"/>
                  <a:pt x="73" y="58"/>
                  <a:pt x="75" y="58"/>
                </a:cubicBezTo>
                <a:cubicBezTo>
                  <a:pt x="76" y="58"/>
                  <a:pt x="77" y="59"/>
                  <a:pt x="77" y="61"/>
                </a:cubicBezTo>
                <a:cubicBezTo>
                  <a:pt x="77" y="62"/>
                  <a:pt x="76" y="63"/>
                  <a:pt x="75" y="63"/>
                </a:cubicBezTo>
                <a:close/>
                <a:moveTo>
                  <a:pt x="72" y="50"/>
                </a:moveTo>
                <a:cubicBezTo>
                  <a:pt x="71" y="44"/>
                  <a:pt x="69" y="37"/>
                  <a:pt x="69" y="29"/>
                </a:cubicBezTo>
                <a:cubicBezTo>
                  <a:pt x="69" y="17"/>
                  <a:pt x="72" y="7"/>
                  <a:pt x="73" y="1"/>
                </a:cubicBezTo>
                <a:cubicBezTo>
                  <a:pt x="74" y="0"/>
                  <a:pt x="76" y="0"/>
                  <a:pt x="76" y="1"/>
                </a:cubicBezTo>
                <a:cubicBezTo>
                  <a:pt x="78" y="7"/>
                  <a:pt x="80" y="17"/>
                  <a:pt x="80" y="29"/>
                </a:cubicBezTo>
                <a:cubicBezTo>
                  <a:pt x="80" y="37"/>
                  <a:pt x="79" y="44"/>
                  <a:pt x="78" y="50"/>
                </a:cubicBezTo>
                <a:cubicBezTo>
                  <a:pt x="77" y="49"/>
                  <a:pt x="76" y="49"/>
                  <a:pt x="75" y="49"/>
                </a:cubicBezTo>
                <a:cubicBezTo>
                  <a:pt x="74" y="49"/>
                  <a:pt x="73" y="49"/>
                  <a:pt x="72" y="50"/>
                </a:cubicBezTo>
                <a:close/>
                <a:moveTo>
                  <a:pt x="67" y="69"/>
                </a:moveTo>
                <a:cubicBezTo>
                  <a:pt x="63" y="72"/>
                  <a:pt x="57" y="77"/>
                  <a:pt x="50" y="81"/>
                </a:cubicBezTo>
                <a:cubicBezTo>
                  <a:pt x="40" y="87"/>
                  <a:pt x="30" y="90"/>
                  <a:pt x="24" y="92"/>
                </a:cubicBezTo>
                <a:cubicBezTo>
                  <a:pt x="23" y="92"/>
                  <a:pt x="22" y="90"/>
                  <a:pt x="23" y="89"/>
                </a:cubicBezTo>
                <a:cubicBezTo>
                  <a:pt x="27" y="85"/>
                  <a:pt x="34" y="78"/>
                  <a:pt x="44" y="72"/>
                </a:cubicBezTo>
                <a:cubicBezTo>
                  <a:pt x="51" y="68"/>
                  <a:pt x="58" y="65"/>
                  <a:pt x="64" y="63"/>
                </a:cubicBezTo>
                <a:cubicBezTo>
                  <a:pt x="64" y="65"/>
                  <a:pt x="65" y="67"/>
                  <a:pt x="67" y="69"/>
                </a:cubicBezTo>
                <a:close/>
                <a:moveTo>
                  <a:pt x="126" y="92"/>
                </a:moveTo>
                <a:cubicBezTo>
                  <a:pt x="120" y="90"/>
                  <a:pt x="110" y="87"/>
                  <a:pt x="100" y="81"/>
                </a:cubicBezTo>
                <a:cubicBezTo>
                  <a:pt x="93" y="77"/>
                  <a:pt x="87" y="72"/>
                  <a:pt x="83" y="69"/>
                </a:cubicBezTo>
                <a:cubicBezTo>
                  <a:pt x="84" y="67"/>
                  <a:pt x="85" y="65"/>
                  <a:pt x="86" y="63"/>
                </a:cubicBezTo>
                <a:cubicBezTo>
                  <a:pt x="91" y="65"/>
                  <a:pt x="98" y="68"/>
                  <a:pt x="105" y="72"/>
                </a:cubicBezTo>
                <a:cubicBezTo>
                  <a:pt x="115" y="78"/>
                  <a:pt x="123" y="85"/>
                  <a:pt x="127" y="89"/>
                </a:cubicBezTo>
                <a:cubicBezTo>
                  <a:pt x="128" y="90"/>
                  <a:pt x="127" y="92"/>
                  <a:pt x="126" y="92"/>
                </a:cubicBezTo>
                <a:close/>
                <a:moveTo>
                  <a:pt x="77" y="72"/>
                </a:moveTo>
                <a:cubicBezTo>
                  <a:pt x="81" y="167"/>
                  <a:pt x="81" y="167"/>
                  <a:pt x="81" y="167"/>
                </a:cubicBezTo>
                <a:cubicBezTo>
                  <a:pt x="68" y="167"/>
                  <a:pt x="68" y="167"/>
                  <a:pt x="68" y="167"/>
                </a:cubicBezTo>
                <a:cubicBezTo>
                  <a:pt x="73" y="72"/>
                  <a:pt x="73" y="72"/>
                  <a:pt x="73" y="72"/>
                </a:cubicBezTo>
                <a:cubicBezTo>
                  <a:pt x="73" y="72"/>
                  <a:pt x="74" y="72"/>
                  <a:pt x="75" y="72"/>
                </a:cubicBezTo>
                <a:cubicBezTo>
                  <a:pt x="75" y="72"/>
                  <a:pt x="76" y="72"/>
                  <a:pt x="77" y="72"/>
                </a:cubicBezTo>
                <a:close/>
                <a:moveTo>
                  <a:pt x="117" y="96"/>
                </a:moveTo>
                <a:cubicBezTo>
                  <a:pt x="114" y="96"/>
                  <a:pt x="112" y="98"/>
                  <a:pt x="112" y="101"/>
                </a:cubicBezTo>
                <a:cubicBezTo>
                  <a:pt x="112" y="103"/>
                  <a:pt x="114" y="106"/>
                  <a:pt x="117" y="106"/>
                </a:cubicBezTo>
                <a:cubicBezTo>
                  <a:pt x="119" y="106"/>
                  <a:pt x="122" y="103"/>
                  <a:pt x="122" y="101"/>
                </a:cubicBezTo>
                <a:cubicBezTo>
                  <a:pt x="122" y="98"/>
                  <a:pt x="119" y="96"/>
                  <a:pt x="117" y="96"/>
                </a:cubicBezTo>
                <a:close/>
                <a:moveTo>
                  <a:pt x="117" y="102"/>
                </a:moveTo>
                <a:cubicBezTo>
                  <a:pt x="116" y="102"/>
                  <a:pt x="115" y="102"/>
                  <a:pt x="115" y="101"/>
                </a:cubicBezTo>
                <a:cubicBezTo>
                  <a:pt x="115" y="100"/>
                  <a:pt x="116" y="99"/>
                  <a:pt x="117" y="99"/>
                </a:cubicBezTo>
                <a:cubicBezTo>
                  <a:pt x="118" y="99"/>
                  <a:pt x="118" y="100"/>
                  <a:pt x="118" y="101"/>
                </a:cubicBezTo>
                <a:cubicBezTo>
                  <a:pt x="118" y="102"/>
                  <a:pt x="118" y="102"/>
                  <a:pt x="117" y="102"/>
                </a:cubicBezTo>
                <a:close/>
                <a:moveTo>
                  <a:pt x="114" y="74"/>
                </a:moveTo>
                <a:cubicBezTo>
                  <a:pt x="114" y="70"/>
                  <a:pt x="115" y="66"/>
                  <a:pt x="116" y="64"/>
                </a:cubicBezTo>
                <a:cubicBezTo>
                  <a:pt x="116" y="63"/>
                  <a:pt x="117" y="63"/>
                  <a:pt x="118" y="64"/>
                </a:cubicBezTo>
                <a:cubicBezTo>
                  <a:pt x="118" y="67"/>
                  <a:pt x="120" y="73"/>
                  <a:pt x="120" y="79"/>
                </a:cubicBezTo>
                <a:cubicBezTo>
                  <a:pt x="118" y="78"/>
                  <a:pt x="116" y="76"/>
                  <a:pt x="114" y="74"/>
                </a:cubicBezTo>
                <a:close/>
                <a:moveTo>
                  <a:pt x="119" y="92"/>
                </a:moveTo>
                <a:cubicBezTo>
                  <a:pt x="119" y="93"/>
                  <a:pt x="119" y="93"/>
                  <a:pt x="119" y="94"/>
                </a:cubicBezTo>
                <a:cubicBezTo>
                  <a:pt x="118" y="94"/>
                  <a:pt x="117" y="94"/>
                  <a:pt x="117" y="94"/>
                </a:cubicBezTo>
                <a:cubicBezTo>
                  <a:pt x="116" y="94"/>
                  <a:pt x="115" y="94"/>
                  <a:pt x="115" y="94"/>
                </a:cubicBezTo>
                <a:cubicBezTo>
                  <a:pt x="115" y="93"/>
                  <a:pt x="114" y="92"/>
                  <a:pt x="114" y="91"/>
                </a:cubicBezTo>
                <a:cubicBezTo>
                  <a:pt x="116" y="91"/>
                  <a:pt x="117" y="92"/>
                  <a:pt x="119" y="92"/>
                </a:cubicBezTo>
                <a:close/>
                <a:moveTo>
                  <a:pt x="112" y="106"/>
                </a:moveTo>
                <a:cubicBezTo>
                  <a:pt x="109" y="108"/>
                  <a:pt x="105" y="111"/>
                  <a:pt x="101" y="114"/>
                </a:cubicBezTo>
                <a:cubicBezTo>
                  <a:pt x="95" y="117"/>
                  <a:pt x="89" y="119"/>
                  <a:pt x="85" y="120"/>
                </a:cubicBezTo>
                <a:cubicBezTo>
                  <a:pt x="84" y="120"/>
                  <a:pt x="84" y="119"/>
                  <a:pt x="84" y="119"/>
                </a:cubicBezTo>
                <a:cubicBezTo>
                  <a:pt x="87" y="116"/>
                  <a:pt x="91" y="112"/>
                  <a:pt x="98" y="108"/>
                </a:cubicBezTo>
                <a:cubicBezTo>
                  <a:pt x="102" y="105"/>
                  <a:pt x="106" y="104"/>
                  <a:pt x="110" y="103"/>
                </a:cubicBezTo>
                <a:cubicBezTo>
                  <a:pt x="110" y="104"/>
                  <a:pt x="111" y="105"/>
                  <a:pt x="112" y="106"/>
                </a:cubicBezTo>
                <a:close/>
                <a:moveTo>
                  <a:pt x="148" y="120"/>
                </a:moveTo>
                <a:cubicBezTo>
                  <a:pt x="145" y="119"/>
                  <a:pt x="139" y="117"/>
                  <a:pt x="132" y="114"/>
                </a:cubicBezTo>
                <a:cubicBezTo>
                  <a:pt x="128" y="111"/>
                  <a:pt x="124" y="108"/>
                  <a:pt x="122" y="106"/>
                </a:cubicBezTo>
                <a:cubicBezTo>
                  <a:pt x="123" y="105"/>
                  <a:pt x="123" y="104"/>
                  <a:pt x="123" y="103"/>
                </a:cubicBezTo>
                <a:cubicBezTo>
                  <a:pt x="127" y="104"/>
                  <a:pt x="131" y="105"/>
                  <a:pt x="136" y="108"/>
                </a:cubicBezTo>
                <a:cubicBezTo>
                  <a:pt x="142" y="112"/>
                  <a:pt x="147" y="116"/>
                  <a:pt x="149" y="119"/>
                </a:cubicBezTo>
                <a:cubicBezTo>
                  <a:pt x="150" y="119"/>
                  <a:pt x="149" y="120"/>
                  <a:pt x="148" y="120"/>
                </a:cubicBezTo>
                <a:close/>
                <a:moveTo>
                  <a:pt x="118" y="108"/>
                </a:moveTo>
                <a:cubicBezTo>
                  <a:pt x="121" y="167"/>
                  <a:pt x="121" y="167"/>
                  <a:pt x="121" y="167"/>
                </a:cubicBezTo>
                <a:cubicBezTo>
                  <a:pt x="113" y="167"/>
                  <a:pt x="113" y="167"/>
                  <a:pt x="113" y="167"/>
                </a:cubicBezTo>
                <a:cubicBezTo>
                  <a:pt x="115" y="108"/>
                  <a:pt x="115" y="108"/>
                  <a:pt x="115" y="108"/>
                </a:cubicBezTo>
                <a:cubicBezTo>
                  <a:pt x="116" y="108"/>
                  <a:pt x="116" y="108"/>
                  <a:pt x="117" y="108"/>
                </a:cubicBezTo>
                <a:cubicBezTo>
                  <a:pt x="117" y="108"/>
                  <a:pt x="118" y="108"/>
                  <a:pt x="118" y="108"/>
                </a:cubicBezTo>
                <a:close/>
                <a:moveTo>
                  <a:pt x="28" y="101"/>
                </a:moveTo>
                <a:cubicBezTo>
                  <a:pt x="28" y="103"/>
                  <a:pt x="30" y="106"/>
                  <a:pt x="33" y="106"/>
                </a:cubicBezTo>
                <a:cubicBezTo>
                  <a:pt x="35" y="106"/>
                  <a:pt x="38" y="103"/>
                  <a:pt x="38" y="101"/>
                </a:cubicBezTo>
                <a:cubicBezTo>
                  <a:pt x="38" y="98"/>
                  <a:pt x="35" y="96"/>
                  <a:pt x="33" y="96"/>
                </a:cubicBezTo>
                <a:cubicBezTo>
                  <a:pt x="30" y="96"/>
                  <a:pt x="28" y="98"/>
                  <a:pt x="28" y="101"/>
                </a:cubicBezTo>
                <a:close/>
                <a:moveTo>
                  <a:pt x="31" y="101"/>
                </a:moveTo>
                <a:cubicBezTo>
                  <a:pt x="31" y="100"/>
                  <a:pt x="32" y="99"/>
                  <a:pt x="33" y="99"/>
                </a:cubicBezTo>
                <a:cubicBezTo>
                  <a:pt x="34" y="99"/>
                  <a:pt x="34" y="100"/>
                  <a:pt x="34" y="101"/>
                </a:cubicBezTo>
                <a:cubicBezTo>
                  <a:pt x="34" y="102"/>
                  <a:pt x="34" y="102"/>
                  <a:pt x="33" y="102"/>
                </a:cubicBezTo>
                <a:cubicBezTo>
                  <a:pt x="32" y="102"/>
                  <a:pt x="31" y="102"/>
                  <a:pt x="31" y="101"/>
                </a:cubicBezTo>
                <a:close/>
                <a:moveTo>
                  <a:pt x="30" y="79"/>
                </a:moveTo>
                <a:cubicBezTo>
                  <a:pt x="30" y="73"/>
                  <a:pt x="31" y="67"/>
                  <a:pt x="32" y="64"/>
                </a:cubicBezTo>
                <a:cubicBezTo>
                  <a:pt x="32" y="63"/>
                  <a:pt x="33" y="63"/>
                  <a:pt x="34" y="64"/>
                </a:cubicBezTo>
                <a:cubicBezTo>
                  <a:pt x="34" y="66"/>
                  <a:pt x="35" y="70"/>
                  <a:pt x="36" y="74"/>
                </a:cubicBezTo>
                <a:cubicBezTo>
                  <a:pt x="33" y="76"/>
                  <a:pt x="31" y="78"/>
                  <a:pt x="30" y="79"/>
                </a:cubicBezTo>
                <a:close/>
                <a:moveTo>
                  <a:pt x="35" y="91"/>
                </a:moveTo>
                <a:cubicBezTo>
                  <a:pt x="35" y="92"/>
                  <a:pt x="35" y="93"/>
                  <a:pt x="35" y="94"/>
                </a:cubicBezTo>
                <a:cubicBezTo>
                  <a:pt x="34" y="94"/>
                  <a:pt x="33" y="94"/>
                  <a:pt x="33" y="94"/>
                </a:cubicBezTo>
                <a:cubicBezTo>
                  <a:pt x="32" y="94"/>
                  <a:pt x="32" y="94"/>
                  <a:pt x="31" y="94"/>
                </a:cubicBezTo>
                <a:cubicBezTo>
                  <a:pt x="31" y="93"/>
                  <a:pt x="31" y="93"/>
                  <a:pt x="31" y="92"/>
                </a:cubicBezTo>
                <a:cubicBezTo>
                  <a:pt x="32" y="92"/>
                  <a:pt x="34" y="91"/>
                  <a:pt x="35" y="91"/>
                </a:cubicBezTo>
                <a:close/>
                <a:moveTo>
                  <a:pt x="40" y="103"/>
                </a:moveTo>
                <a:cubicBezTo>
                  <a:pt x="43" y="104"/>
                  <a:pt x="47" y="105"/>
                  <a:pt x="52" y="108"/>
                </a:cubicBezTo>
                <a:cubicBezTo>
                  <a:pt x="58" y="112"/>
                  <a:pt x="63" y="116"/>
                  <a:pt x="65" y="119"/>
                </a:cubicBezTo>
                <a:cubicBezTo>
                  <a:pt x="66" y="119"/>
                  <a:pt x="65" y="120"/>
                  <a:pt x="64" y="120"/>
                </a:cubicBezTo>
                <a:cubicBezTo>
                  <a:pt x="61" y="119"/>
                  <a:pt x="55" y="117"/>
                  <a:pt x="48" y="114"/>
                </a:cubicBezTo>
                <a:cubicBezTo>
                  <a:pt x="44" y="111"/>
                  <a:pt x="40" y="108"/>
                  <a:pt x="38" y="106"/>
                </a:cubicBezTo>
                <a:cubicBezTo>
                  <a:pt x="39" y="105"/>
                  <a:pt x="39" y="104"/>
                  <a:pt x="40" y="103"/>
                </a:cubicBezTo>
                <a:close/>
                <a:moveTo>
                  <a:pt x="0" y="119"/>
                </a:moveTo>
                <a:cubicBezTo>
                  <a:pt x="3" y="116"/>
                  <a:pt x="8" y="112"/>
                  <a:pt x="14" y="108"/>
                </a:cubicBezTo>
                <a:cubicBezTo>
                  <a:pt x="18" y="105"/>
                  <a:pt x="23" y="104"/>
                  <a:pt x="26" y="103"/>
                </a:cubicBezTo>
                <a:cubicBezTo>
                  <a:pt x="26" y="104"/>
                  <a:pt x="27" y="105"/>
                  <a:pt x="28" y="106"/>
                </a:cubicBezTo>
                <a:cubicBezTo>
                  <a:pt x="25" y="108"/>
                  <a:pt x="22" y="111"/>
                  <a:pt x="17" y="114"/>
                </a:cubicBezTo>
                <a:cubicBezTo>
                  <a:pt x="11" y="117"/>
                  <a:pt x="5" y="119"/>
                  <a:pt x="1" y="120"/>
                </a:cubicBezTo>
                <a:cubicBezTo>
                  <a:pt x="0" y="120"/>
                  <a:pt x="0" y="119"/>
                  <a:pt x="0" y="119"/>
                </a:cubicBezTo>
                <a:close/>
                <a:moveTo>
                  <a:pt x="33" y="108"/>
                </a:moveTo>
                <a:cubicBezTo>
                  <a:pt x="33" y="108"/>
                  <a:pt x="34" y="108"/>
                  <a:pt x="34" y="108"/>
                </a:cubicBezTo>
                <a:cubicBezTo>
                  <a:pt x="37" y="167"/>
                  <a:pt x="37" y="167"/>
                  <a:pt x="37" y="167"/>
                </a:cubicBezTo>
                <a:cubicBezTo>
                  <a:pt x="29" y="167"/>
                  <a:pt x="29" y="167"/>
                  <a:pt x="29" y="167"/>
                </a:cubicBezTo>
                <a:cubicBezTo>
                  <a:pt x="32" y="108"/>
                  <a:pt x="32" y="108"/>
                  <a:pt x="32" y="108"/>
                </a:cubicBezTo>
                <a:cubicBezTo>
                  <a:pt x="32" y="108"/>
                  <a:pt x="32" y="108"/>
                  <a:pt x="33" y="10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 name="正方形/長方形 23">
            <a:extLst>
              <a:ext uri="{FF2B5EF4-FFF2-40B4-BE49-F238E27FC236}">
                <a16:creationId xmlns:a16="http://schemas.microsoft.com/office/drawing/2014/main" id="{B7803C71-DDFF-7924-2C28-EA8A05B74127}"/>
              </a:ext>
            </a:extLst>
          </p:cNvPr>
          <p:cNvSpPr/>
          <p:nvPr/>
        </p:nvSpPr>
        <p:spPr>
          <a:xfrm>
            <a:off x="4556665" y="1453487"/>
            <a:ext cx="564981" cy="4784821"/>
          </a:xfrm>
          <a:prstGeom prst="rect">
            <a:avLst/>
          </a:prstGeom>
          <a:noFill/>
          <a:ln w="952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TextBox 95">
            <a:extLst>
              <a:ext uri="{FF2B5EF4-FFF2-40B4-BE49-F238E27FC236}">
                <a16:creationId xmlns:a16="http://schemas.microsoft.com/office/drawing/2014/main" id="{3D4007D2-4ABF-6906-709E-64543E7360A7}"/>
              </a:ext>
            </a:extLst>
          </p:cNvPr>
          <p:cNvSpPr txBox="1">
            <a:spLocks noChangeArrowheads="1"/>
          </p:cNvSpPr>
          <p:nvPr/>
        </p:nvSpPr>
        <p:spPr bwMode="auto">
          <a:xfrm>
            <a:off x="183069" y="3164855"/>
            <a:ext cx="35021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400" b="1" dirty="0">
                <a:solidFill>
                  <a:schemeClr val="accent3">
                    <a:lumMod val="50000"/>
                  </a:schemeClr>
                </a:solidFill>
                <a:latin typeface="+mn-ea"/>
                <a:cs typeface="Open Sans" panose="020B0606030504020204" pitchFamily="34" charset="0"/>
              </a:rPr>
              <a:t>「住まいのエコチェック」</a:t>
            </a:r>
            <a:r>
              <a:rPr lang="ja-JP" altLang="en-US" sz="1400" b="1" dirty="0">
                <a:solidFill>
                  <a:schemeClr val="accent3">
                    <a:lumMod val="50000"/>
                  </a:schemeClr>
                </a:solidFill>
                <a:latin typeface="Open Sans" panose="020B0606030504020204" pitchFamily="34" charset="0"/>
                <a:cs typeface="Open Sans" panose="020B0606030504020204" pitchFamily="34" charset="0"/>
              </a:rPr>
              <a:t>の左側の緑色のセル欄に該当する数値を入力するだけで、結果が自動計算で出力される仕組みです。</a:t>
            </a:r>
            <a:endParaRPr lang="en-US" altLang="ja-JP" sz="1400" b="1" dirty="0">
              <a:solidFill>
                <a:schemeClr val="accent3">
                  <a:lumMod val="50000"/>
                </a:schemeClr>
              </a:solidFill>
              <a:latin typeface="Open Sans" panose="020B0606030504020204" pitchFamily="34" charset="0"/>
              <a:cs typeface="Open Sans" panose="020B0606030504020204" pitchFamily="34" charset="0"/>
            </a:endParaRPr>
          </a:p>
        </p:txBody>
      </p:sp>
      <p:sp>
        <p:nvSpPr>
          <p:cNvPr id="33" name="テキスト ボックス 32">
            <a:extLst>
              <a:ext uri="{FF2B5EF4-FFF2-40B4-BE49-F238E27FC236}">
                <a16:creationId xmlns:a16="http://schemas.microsoft.com/office/drawing/2014/main" id="{36FDF3B4-7C77-B662-BCC0-53FE4BDCF1A1}"/>
              </a:ext>
            </a:extLst>
          </p:cNvPr>
          <p:cNvSpPr txBox="1"/>
          <p:nvPr/>
        </p:nvSpPr>
        <p:spPr>
          <a:xfrm>
            <a:off x="4686571" y="481783"/>
            <a:ext cx="4400564" cy="584775"/>
          </a:xfrm>
          <a:prstGeom prst="rect">
            <a:avLst/>
          </a:prstGeom>
          <a:noFill/>
        </p:spPr>
        <p:txBody>
          <a:bodyPr wrap="none" rtlCol="0">
            <a:spAutoFit/>
          </a:bodyPr>
          <a:lstStyle/>
          <a:p>
            <a:pPr algn="ctr"/>
            <a:r>
              <a:rPr lang="ja-JP" altLang="en-US" sz="3200" b="1" dirty="0">
                <a:solidFill>
                  <a:schemeClr val="accent3"/>
                </a:solidFill>
                <a:latin typeface="03スマートフォントUI" panose="02000600000000000000" pitchFamily="50" charset="-128"/>
                <a:ea typeface="03スマートフォントUI" panose="02000600000000000000" pitchFamily="50" charset="-128"/>
              </a:rPr>
              <a:t>緑の欄に</a:t>
            </a:r>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入力するだけ</a:t>
            </a:r>
          </a:p>
        </p:txBody>
      </p:sp>
      <p:sp>
        <p:nvSpPr>
          <p:cNvPr id="3" name="Rectangle 93">
            <a:extLst>
              <a:ext uri="{FF2B5EF4-FFF2-40B4-BE49-F238E27FC236}">
                <a16:creationId xmlns:a16="http://schemas.microsoft.com/office/drawing/2014/main" id="{663938EE-3CCF-D403-E8FD-F93E5E339A30}"/>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180136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3"/>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solidFill>
              <a:schemeClr val="accent3"/>
            </a:solid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solidFill>
              <a:schemeClr val="accent3"/>
            </a:solid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solidFill>
              <a:schemeClr val="accent3"/>
            </a:solid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solidFill>
              <a:schemeClr val="accent3"/>
            </a:solid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solidFill>
              <a:schemeClr val="accent3"/>
            </a:solid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solidFill>
              <a:schemeClr val="accent3"/>
            </a:solid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1871025" cy="584775"/>
          </a:xfrm>
          <a:prstGeom prst="rect">
            <a:avLst/>
          </a:prstGeom>
          <a:noFill/>
        </p:spPr>
        <p:txBody>
          <a:bodyPr wrap="none" rtlCol="0">
            <a:spAutoFit/>
          </a:bodyPr>
          <a:lstStyle/>
          <a:p>
            <a:r>
              <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rPr>
              <a:t>利用規約</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r>
              <a:rPr lang="en-US" altLang="ja-JP" dirty="0"/>
              <a:t>0</a:t>
            </a:r>
            <a:fld id="{0ADC502E-7FDD-4CC4-9624-4DCA25F6091F}" type="slidenum">
              <a:rPr lang="ja-JP" altLang="en-US" smtClean="0"/>
              <a:pPr/>
              <a:t>7</a:t>
            </a:fld>
            <a:endParaRPr lang="ja-JP" altLang="en-US" dirty="0"/>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13080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3"/>
                </a:solidFill>
                <a:latin typeface="Open Sans" panose="020B0606030504020204" pitchFamily="34" charset="0"/>
              </a:rPr>
              <a:t>利用の注意点</a:t>
            </a:r>
            <a:endParaRPr lang="ru-RU" altLang="ru-RU" dirty="0">
              <a:solidFill>
                <a:schemeClr val="accent3"/>
              </a:solidFill>
              <a:latin typeface="Arial" panose="020B0604020202020204" pitchFamily="34" charset="0"/>
            </a:endParaRPr>
          </a:p>
        </p:txBody>
      </p:sp>
      <p:sp>
        <p:nvSpPr>
          <p:cNvPr id="18" name="Oval 53">
            <a:extLst>
              <a:ext uri="{FF2B5EF4-FFF2-40B4-BE49-F238E27FC236}">
                <a16:creationId xmlns:a16="http://schemas.microsoft.com/office/drawing/2014/main" id="{EBF0AF0C-F521-4ACB-7124-3CE9BF1BAD3E}"/>
              </a:ext>
            </a:extLst>
          </p:cNvPr>
          <p:cNvSpPr>
            <a:spLocks noChangeArrowheads="1"/>
          </p:cNvSpPr>
          <p:nvPr/>
        </p:nvSpPr>
        <p:spPr bwMode="auto">
          <a:xfrm>
            <a:off x="0" y="0"/>
            <a:ext cx="1073150" cy="1074738"/>
          </a:xfrm>
          <a:prstGeom prst="ellipse">
            <a:avLst/>
          </a:prstGeom>
          <a:solidFill>
            <a:srgbClr val="FFFFFF"/>
          </a:solidFill>
          <a:ln w="25400">
            <a:solidFill>
              <a:schemeClr val="accent3"/>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19" name="Freeform 59">
            <a:extLst>
              <a:ext uri="{FF2B5EF4-FFF2-40B4-BE49-F238E27FC236}">
                <a16:creationId xmlns:a16="http://schemas.microsoft.com/office/drawing/2014/main" id="{D3E898BF-CB81-20D3-9AC5-A805E4702503}"/>
              </a:ext>
            </a:extLst>
          </p:cNvPr>
          <p:cNvSpPr>
            <a:spLocks noEditPoints="1"/>
          </p:cNvSpPr>
          <p:nvPr/>
        </p:nvSpPr>
        <p:spPr bwMode="auto">
          <a:xfrm>
            <a:off x="250825" y="217488"/>
            <a:ext cx="571500" cy="636587"/>
          </a:xfrm>
          <a:custGeom>
            <a:avLst/>
            <a:gdLst>
              <a:gd name="T0" fmla="*/ 255270 w 150"/>
              <a:gd name="T1" fmla="*/ 232526 h 167"/>
              <a:gd name="T2" fmla="*/ 316230 w 150"/>
              <a:gd name="T3" fmla="*/ 232526 h 167"/>
              <a:gd name="T4" fmla="*/ 285750 w 150"/>
              <a:gd name="T5" fmla="*/ 240150 h 167"/>
              <a:gd name="T6" fmla="*/ 285750 w 150"/>
              <a:gd name="T7" fmla="*/ 221090 h 167"/>
              <a:gd name="T8" fmla="*/ 285750 w 150"/>
              <a:gd name="T9" fmla="*/ 240150 h 167"/>
              <a:gd name="T10" fmla="*/ 262890 w 150"/>
              <a:gd name="T11" fmla="*/ 110545 h 167"/>
              <a:gd name="T12" fmla="*/ 289560 w 150"/>
              <a:gd name="T13" fmla="*/ 3812 h 167"/>
              <a:gd name="T14" fmla="*/ 297180 w 150"/>
              <a:gd name="T15" fmla="*/ 190595 h 167"/>
              <a:gd name="T16" fmla="*/ 274320 w 150"/>
              <a:gd name="T17" fmla="*/ 190595 h 167"/>
              <a:gd name="T18" fmla="*/ 190500 w 150"/>
              <a:gd name="T19" fmla="*/ 308764 h 167"/>
              <a:gd name="T20" fmla="*/ 87630 w 150"/>
              <a:gd name="T21" fmla="*/ 339259 h 167"/>
              <a:gd name="T22" fmla="*/ 243840 w 150"/>
              <a:gd name="T23" fmla="*/ 240150 h 167"/>
              <a:gd name="T24" fmla="*/ 480060 w 150"/>
              <a:gd name="T25" fmla="*/ 350695 h 167"/>
              <a:gd name="T26" fmla="*/ 316230 w 150"/>
              <a:gd name="T27" fmla="*/ 263021 h 167"/>
              <a:gd name="T28" fmla="*/ 400050 w 150"/>
              <a:gd name="T29" fmla="*/ 274457 h 167"/>
              <a:gd name="T30" fmla="*/ 480060 w 150"/>
              <a:gd name="T31" fmla="*/ 350695 h 167"/>
              <a:gd name="T32" fmla="*/ 308610 w 150"/>
              <a:gd name="T33" fmla="*/ 636587 h 167"/>
              <a:gd name="T34" fmla="*/ 278130 w 150"/>
              <a:gd name="T35" fmla="*/ 274457 h 167"/>
              <a:gd name="T36" fmla="*/ 293370 w 150"/>
              <a:gd name="T37" fmla="*/ 274457 h 167"/>
              <a:gd name="T38" fmla="*/ 426720 w 150"/>
              <a:gd name="T39" fmla="*/ 385002 h 167"/>
              <a:gd name="T40" fmla="*/ 464820 w 150"/>
              <a:gd name="T41" fmla="*/ 385002 h 167"/>
              <a:gd name="T42" fmla="*/ 445770 w 150"/>
              <a:gd name="T43" fmla="*/ 388814 h 167"/>
              <a:gd name="T44" fmla="*/ 445770 w 150"/>
              <a:gd name="T45" fmla="*/ 377378 h 167"/>
              <a:gd name="T46" fmla="*/ 445770 w 150"/>
              <a:gd name="T47" fmla="*/ 388814 h 167"/>
              <a:gd name="T48" fmla="*/ 441960 w 150"/>
              <a:gd name="T49" fmla="*/ 243961 h 167"/>
              <a:gd name="T50" fmla="*/ 457200 w 150"/>
              <a:gd name="T51" fmla="*/ 301140 h 167"/>
              <a:gd name="T52" fmla="*/ 453390 w 150"/>
              <a:gd name="T53" fmla="*/ 350695 h 167"/>
              <a:gd name="T54" fmla="*/ 445770 w 150"/>
              <a:gd name="T55" fmla="*/ 358318 h 167"/>
              <a:gd name="T56" fmla="*/ 434340 w 150"/>
              <a:gd name="T57" fmla="*/ 346883 h 167"/>
              <a:gd name="T58" fmla="*/ 426720 w 150"/>
              <a:gd name="T59" fmla="*/ 404061 h 167"/>
              <a:gd name="T60" fmla="*/ 323850 w 150"/>
              <a:gd name="T61" fmla="*/ 457428 h 167"/>
              <a:gd name="T62" fmla="*/ 373380 w 150"/>
              <a:gd name="T63" fmla="*/ 411685 h 167"/>
              <a:gd name="T64" fmla="*/ 426720 w 150"/>
              <a:gd name="T65" fmla="*/ 404061 h 167"/>
              <a:gd name="T66" fmla="*/ 502920 w 150"/>
              <a:gd name="T67" fmla="*/ 434556 h 167"/>
              <a:gd name="T68" fmla="*/ 468630 w 150"/>
              <a:gd name="T69" fmla="*/ 392626 h 167"/>
              <a:gd name="T70" fmla="*/ 567690 w 150"/>
              <a:gd name="T71" fmla="*/ 453616 h 167"/>
              <a:gd name="T72" fmla="*/ 449580 w 150"/>
              <a:gd name="T73" fmla="*/ 411685 h 167"/>
              <a:gd name="T74" fmla="*/ 430530 w 150"/>
              <a:gd name="T75" fmla="*/ 636587 h 167"/>
              <a:gd name="T76" fmla="*/ 445770 w 150"/>
              <a:gd name="T77" fmla="*/ 411685 h 167"/>
              <a:gd name="T78" fmla="*/ 106680 w 150"/>
              <a:gd name="T79" fmla="*/ 385002 h 167"/>
              <a:gd name="T80" fmla="*/ 144780 w 150"/>
              <a:gd name="T81" fmla="*/ 385002 h 167"/>
              <a:gd name="T82" fmla="*/ 106680 w 150"/>
              <a:gd name="T83" fmla="*/ 385002 h 167"/>
              <a:gd name="T84" fmla="*/ 125730 w 150"/>
              <a:gd name="T85" fmla="*/ 377378 h 167"/>
              <a:gd name="T86" fmla="*/ 125730 w 150"/>
              <a:gd name="T87" fmla="*/ 388814 h 167"/>
              <a:gd name="T88" fmla="*/ 114300 w 150"/>
              <a:gd name="T89" fmla="*/ 301140 h 167"/>
              <a:gd name="T90" fmla="*/ 129540 w 150"/>
              <a:gd name="T91" fmla="*/ 243961 h 167"/>
              <a:gd name="T92" fmla="*/ 114300 w 150"/>
              <a:gd name="T93" fmla="*/ 301140 h 167"/>
              <a:gd name="T94" fmla="*/ 133350 w 150"/>
              <a:gd name="T95" fmla="*/ 358318 h 167"/>
              <a:gd name="T96" fmla="*/ 118110 w 150"/>
              <a:gd name="T97" fmla="*/ 358318 h 167"/>
              <a:gd name="T98" fmla="*/ 133350 w 150"/>
              <a:gd name="T99" fmla="*/ 346883 h 167"/>
              <a:gd name="T100" fmla="*/ 198120 w 150"/>
              <a:gd name="T101" fmla="*/ 411685 h 167"/>
              <a:gd name="T102" fmla="*/ 243840 w 150"/>
              <a:gd name="T103" fmla="*/ 457428 h 167"/>
              <a:gd name="T104" fmla="*/ 144780 w 150"/>
              <a:gd name="T105" fmla="*/ 404061 h 167"/>
              <a:gd name="T106" fmla="*/ 0 w 150"/>
              <a:gd name="T107" fmla="*/ 453616 h 167"/>
              <a:gd name="T108" fmla="*/ 99060 w 150"/>
              <a:gd name="T109" fmla="*/ 392626 h 167"/>
              <a:gd name="T110" fmla="*/ 64770 w 150"/>
              <a:gd name="T111" fmla="*/ 434556 h 167"/>
              <a:gd name="T112" fmla="*/ 0 w 150"/>
              <a:gd name="T113" fmla="*/ 453616 h 167"/>
              <a:gd name="T114" fmla="*/ 129540 w 150"/>
              <a:gd name="T115" fmla="*/ 411685 h 167"/>
              <a:gd name="T116" fmla="*/ 110490 w 150"/>
              <a:gd name="T117" fmla="*/ 636587 h 167"/>
              <a:gd name="T118" fmla="*/ 125730 w 150"/>
              <a:gd name="T119" fmla="*/ 411685 h 1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0" h="167">
                <a:moveTo>
                  <a:pt x="75" y="53"/>
                </a:moveTo>
                <a:cubicBezTo>
                  <a:pt x="70" y="53"/>
                  <a:pt x="67" y="56"/>
                  <a:pt x="67" y="61"/>
                </a:cubicBezTo>
                <a:cubicBezTo>
                  <a:pt x="67" y="65"/>
                  <a:pt x="70" y="68"/>
                  <a:pt x="75" y="68"/>
                </a:cubicBezTo>
                <a:cubicBezTo>
                  <a:pt x="79" y="68"/>
                  <a:pt x="83" y="65"/>
                  <a:pt x="83" y="61"/>
                </a:cubicBezTo>
                <a:cubicBezTo>
                  <a:pt x="83" y="56"/>
                  <a:pt x="79" y="53"/>
                  <a:pt x="75" y="53"/>
                </a:cubicBezTo>
                <a:close/>
                <a:moveTo>
                  <a:pt x="75" y="63"/>
                </a:moveTo>
                <a:cubicBezTo>
                  <a:pt x="73" y="63"/>
                  <a:pt x="72" y="62"/>
                  <a:pt x="72" y="61"/>
                </a:cubicBezTo>
                <a:cubicBezTo>
                  <a:pt x="72" y="59"/>
                  <a:pt x="73" y="58"/>
                  <a:pt x="75" y="58"/>
                </a:cubicBezTo>
                <a:cubicBezTo>
                  <a:pt x="76" y="58"/>
                  <a:pt x="77" y="59"/>
                  <a:pt x="77" y="61"/>
                </a:cubicBezTo>
                <a:cubicBezTo>
                  <a:pt x="77" y="62"/>
                  <a:pt x="76" y="63"/>
                  <a:pt x="75" y="63"/>
                </a:cubicBezTo>
                <a:close/>
                <a:moveTo>
                  <a:pt x="72" y="50"/>
                </a:moveTo>
                <a:cubicBezTo>
                  <a:pt x="71" y="44"/>
                  <a:pt x="69" y="37"/>
                  <a:pt x="69" y="29"/>
                </a:cubicBezTo>
                <a:cubicBezTo>
                  <a:pt x="69" y="17"/>
                  <a:pt x="72" y="7"/>
                  <a:pt x="73" y="1"/>
                </a:cubicBezTo>
                <a:cubicBezTo>
                  <a:pt x="74" y="0"/>
                  <a:pt x="76" y="0"/>
                  <a:pt x="76" y="1"/>
                </a:cubicBezTo>
                <a:cubicBezTo>
                  <a:pt x="78" y="7"/>
                  <a:pt x="80" y="17"/>
                  <a:pt x="80" y="29"/>
                </a:cubicBezTo>
                <a:cubicBezTo>
                  <a:pt x="80" y="37"/>
                  <a:pt x="79" y="44"/>
                  <a:pt x="78" y="50"/>
                </a:cubicBezTo>
                <a:cubicBezTo>
                  <a:pt x="77" y="49"/>
                  <a:pt x="76" y="49"/>
                  <a:pt x="75" y="49"/>
                </a:cubicBezTo>
                <a:cubicBezTo>
                  <a:pt x="74" y="49"/>
                  <a:pt x="73" y="49"/>
                  <a:pt x="72" y="50"/>
                </a:cubicBezTo>
                <a:close/>
                <a:moveTo>
                  <a:pt x="67" y="69"/>
                </a:moveTo>
                <a:cubicBezTo>
                  <a:pt x="63" y="72"/>
                  <a:pt x="57" y="77"/>
                  <a:pt x="50" y="81"/>
                </a:cubicBezTo>
                <a:cubicBezTo>
                  <a:pt x="40" y="87"/>
                  <a:pt x="30" y="90"/>
                  <a:pt x="24" y="92"/>
                </a:cubicBezTo>
                <a:cubicBezTo>
                  <a:pt x="23" y="92"/>
                  <a:pt x="22" y="90"/>
                  <a:pt x="23" y="89"/>
                </a:cubicBezTo>
                <a:cubicBezTo>
                  <a:pt x="27" y="85"/>
                  <a:pt x="34" y="78"/>
                  <a:pt x="44" y="72"/>
                </a:cubicBezTo>
                <a:cubicBezTo>
                  <a:pt x="51" y="68"/>
                  <a:pt x="58" y="65"/>
                  <a:pt x="64" y="63"/>
                </a:cubicBezTo>
                <a:cubicBezTo>
                  <a:pt x="64" y="65"/>
                  <a:pt x="65" y="67"/>
                  <a:pt x="67" y="69"/>
                </a:cubicBezTo>
                <a:close/>
                <a:moveTo>
                  <a:pt x="126" y="92"/>
                </a:moveTo>
                <a:cubicBezTo>
                  <a:pt x="120" y="90"/>
                  <a:pt x="110" y="87"/>
                  <a:pt x="100" y="81"/>
                </a:cubicBezTo>
                <a:cubicBezTo>
                  <a:pt x="93" y="77"/>
                  <a:pt x="87" y="72"/>
                  <a:pt x="83" y="69"/>
                </a:cubicBezTo>
                <a:cubicBezTo>
                  <a:pt x="84" y="67"/>
                  <a:pt x="85" y="65"/>
                  <a:pt x="86" y="63"/>
                </a:cubicBezTo>
                <a:cubicBezTo>
                  <a:pt x="91" y="65"/>
                  <a:pt x="98" y="68"/>
                  <a:pt x="105" y="72"/>
                </a:cubicBezTo>
                <a:cubicBezTo>
                  <a:pt x="115" y="78"/>
                  <a:pt x="123" y="85"/>
                  <a:pt x="127" y="89"/>
                </a:cubicBezTo>
                <a:cubicBezTo>
                  <a:pt x="128" y="90"/>
                  <a:pt x="127" y="92"/>
                  <a:pt x="126" y="92"/>
                </a:cubicBezTo>
                <a:close/>
                <a:moveTo>
                  <a:pt x="77" y="72"/>
                </a:moveTo>
                <a:cubicBezTo>
                  <a:pt x="81" y="167"/>
                  <a:pt x="81" y="167"/>
                  <a:pt x="81" y="167"/>
                </a:cubicBezTo>
                <a:cubicBezTo>
                  <a:pt x="68" y="167"/>
                  <a:pt x="68" y="167"/>
                  <a:pt x="68" y="167"/>
                </a:cubicBezTo>
                <a:cubicBezTo>
                  <a:pt x="73" y="72"/>
                  <a:pt x="73" y="72"/>
                  <a:pt x="73" y="72"/>
                </a:cubicBezTo>
                <a:cubicBezTo>
                  <a:pt x="73" y="72"/>
                  <a:pt x="74" y="72"/>
                  <a:pt x="75" y="72"/>
                </a:cubicBezTo>
                <a:cubicBezTo>
                  <a:pt x="75" y="72"/>
                  <a:pt x="76" y="72"/>
                  <a:pt x="77" y="72"/>
                </a:cubicBezTo>
                <a:close/>
                <a:moveTo>
                  <a:pt x="117" y="96"/>
                </a:moveTo>
                <a:cubicBezTo>
                  <a:pt x="114" y="96"/>
                  <a:pt x="112" y="98"/>
                  <a:pt x="112" y="101"/>
                </a:cubicBezTo>
                <a:cubicBezTo>
                  <a:pt x="112" y="103"/>
                  <a:pt x="114" y="106"/>
                  <a:pt x="117" y="106"/>
                </a:cubicBezTo>
                <a:cubicBezTo>
                  <a:pt x="119" y="106"/>
                  <a:pt x="122" y="103"/>
                  <a:pt x="122" y="101"/>
                </a:cubicBezTo>
                <a:cubicBezTo>
                  <a:pt x="122" y="98"/>
                  <a:pt x="119" y="96"/>
                  <a:pt x="117" y="96"/>
                </a:cubicBezTo>
                <a:close/>
                <a:moveTo>
                  <a:pt x="117" y="102"/>
                </a:moveTo>
                <a:cubicBezTo>
                  <a:pt x="116" y="102"/>
                  <a:pt x="115" y="102"/>
                  <a:pt x="115" y="101"/>
                </a:cubicBezTo>
                <a:cubicBezTo>
                  <a:pt x="115" y="100"/>
                  <a:pt x="116" y="99"/>
                  <a:pt x="117" y="99"/>
                </a:cubicBezTo>
                <a:cubicBezTo>
                  <a:pt x="118" y="99"/>
                  <a:pt x="118" y="100"/>
                  <a:pt x="118" y="101"/>
                </a:cubicBezTo>
                <a:cubicBezTo>
                  <a:pt x="118" y="102"/>
                  <a:pt x="118" y="102"/>
                  <a:pt x="117" y="102"/>
                </a:cubicBezTo>
                <a:close/>
                <a:moveTo>
                  <a:pt x="114" y="74"/>
                </a:moveTo>
                <a:cubicBezTo>
                  <a:pt x="114" y="70"/>
                  <a:pt x="115" y="66"/>
                  <a:pt x="116" y="64"/>
                </a:cubicBezTo>
                <a:cubicBezTo>
                  <a:pt x="116" y="63"/>
                  <a:pt x="117" y="63"/>
                  <a:pt x="118" y="64"/>
                </a:cubicBezTo>
                <a:cubicBezTo>
                  <a:pt x="118" y="67"/>
                  <a:pt x="120" y="73"/>
                  <a:pt x="120" y="79"/>
                </a:cubicBezTo>
                <a:cubicBezTo>
                  <a:pt x="118" y="78"/>
                  <a:pt x="116" y="76"/>
                  <a:pt x="114" y="74"/>
                </a:cubicBezTo>
                <a:close/>
                <a:moveTo>
                  <a:pt x="119" y="92"/>
                </a:moveTo>
                <a:cubicBezTo>
                  <a:pt x="119" y="93"/>
                  <a:pt x="119" y="93"/>
                  <a:pt x="119" y="94"/>
                </a:cubicBezTo>
                <a:cubicBezTo>
                  <a:pt x="118" y="94"/>
                  <a:pt x="117" y="94"/>
                  <a:pt x="117" y="94"/>
                </a:cubicBezTo>
                <a:cubicBezTo>
                  <a:pt x="116" y="94"/>
                  <a:pt x="115" y="94"/>
                  <a:pt x="115" y="94"/>
                </a:cubicBezTo>
                <a:cubicBezTo>
                  <a:pt x="115" y="93"/>
                  <a:pt x="114" y="92"/>
                  <a:pt x="114" y="91"/>
                </a:cubicBezTo>
                <a:cubicBezTo>
                  <a:pt x="116" y="91"/>
                  <a:pt x="117" y="92"/>
                  <a:pt x="119" y="92"/>
                </a:cubicBezTo>
                <a:close/>
                <a:moveTo>
                  <a:pt x="112" y="106"/>
                </a:moveTo>
                <a:cubicBezTo>
                  <a:pt x="109" y="108"/>
                  <a:pt x="105" y="111"/>
                  <a:pt x="101" y="114"/>
                </a:cubicBezTo>
                <a:cubicBezTo>
                  <a:pt x="95" y="117"/>
                  <a:pt x="89" y="119"/>
                  <a:pt x="85" y="120"/>
                </a:cubicBezTo>
                <a:cubicBezTo>
                  <a:pt x="84" y="120"/>
                  <a:pt x="84" y="119"/>
                  <a:pt x="84" y="119"/>
                </a:cubicBezTo>
                <a:cubicBezTo>
                  <a:pt x="87" y="116"/>
                  <a:pt x="91" y="112"/>
                  <a:pt x="98" y="108"/>
                </a:cubicBezTo>
                <a:cubicBezTo>
                  <a:pt x="102" y="105"/>
                  <a:pt x="106" y="104"/>
                  <a:pt x="110" y="103"/>
                </a:cubicBezTo>
                <a:cubicBezTo>
                  <a:pt x="110" y="104"/>
                  <a:pt x="111" y="105"/>
                  <a:pt x="112" y="106"/>
                </a:cubicBezTo>
                <a:close/>
                <a:moveTo>
                  <a:pt x="148" y="120"/>
                </a:moveTo>
                <a:cubicBezTo>
                  <a:pt x="145" y="119"/>
                  <a:pt x="139" y="117"/>
                  <a:pt x="132" y="114"/>
                </a:cubicBezTo>
                <a:cubicBezTo>
                  <a:pt x="128" y="111"/>
                  <a:pt x="124" y="108"/>
                  <a:pt x="122" y="106"/>
                </a:cubicBezTo>
                <a:cubicBezTo>
                  <a:pt x="123" y="105"/>
                  <a:pt x="123" y="104"/>
                  <a:pt x="123" y="103"/>
                </a:cubicBezTo>
                <a:cubicBezTo>
                  <a:pt x="127" y="104"/>
                  <a:pt x="131" y="105"/>
                  <a:pt x="136" y="108"/>
                </a:cubicBezTo>
                <a:cubicBezTo>
                  <a:pt x="142" y="112"/>
                  <a:pt x="147" y="116"/>
                  <a:pt x="149" y="119"/>
                </a:cubicBezTo>
                <a:cubicBezTo>
                  <a:pt x="150" y="119"/>
                  <a:pt x="149" y="120"/>
                  <a:pt x="148" y="120"/>
                </a:cubicBezTo>
                <a:close/>
                <a:moveTo>
                  <a:pt x="118" y="108"/>
                </a:moveTo>
                <a:cubicBezTo>
                  <a:pt x="121" y="167"/>
                  <a:pt x="121" y="167"/>
                  <a:pt x="121" y="167"/>
                </a:cubicBezTo>
                <a:cubicBezTo>
                  <a:pt x="113" y="167"/>
                  <a:pt x="113" y="167"/>
                  <a:pt x="113" y="167"/>
                </a:cubicBezTo>
                <a:cubicBezTo>
                  <a:pt x="115" y="108"/>
                  <a:pt x="115" y="108"/>
                  <a:pt x="115" y="108"/>
                </a:cubicBezTo>
                <a:cubicBezTo>
                  <a:pt x="116" y="108"/>
                  <a:pt x="116" y="108"/>
                  <a:pt x="117" y="108"/>
                </a:cubicBezTo>
                <a:cubicBezTo>
                  <a:pt x="117" y="108"/>
                  <a:pt x="118" y="108"/>
                  <a:pt x="118" y="108"/>
                </a:cubicBezTo>
                <a:close/>
                <a:moveTo>
                  <a:pt x="28" y="101"/>
                </a:moveTo>
                <a:cubicBezTo>
                  <a:pt x="28" y="103"/>
                  <a:pt x="30" y="106"/>
                  <a:pt x="33" y="106"/>
                </a:cubicBezTo>
                <a:cubicBezTo>
                  <a:pt x="35" y="106"/>
                  <a:pt x="38" y="103"/>
                  <a:pt x="38" y="101"/>
                </a:cubicBezTo>
                <a:cubicBezTo>
                  <a:pt x="38" y="98"/>
                  <a:pt x="35" y="96"/>
                  <a:pt x="33" y="96"/>
                </a:cubicBezTo>
                <a:cubicBezTo>
                  <a:pt x="30" y="96"/>
                  <a:pt x="28" y="98"/>
                  <a:pt x="28" y="101"/>
                </a:cubicBezTo>
                <a:close/>
                <a:moveTo>
                  <a:pt x="31" y="101"/>
                </a:moveTo>
                <a:cubicBezTo>
                  <a:pt x="31" y="100"/>
                  <a:pt x="32" y="99"/>
                  <a:pt x="33" y="99"/>
                </a:cubicBezTo>
                <a:cubicBezTo>
                  <a:pt x="34" y="99"/>
                  <a:pt x="34" y="100"/>
                  <a:pt x="34" y="101"/>
                </a:cubicBezTo>
                <a:cubicBezTo>
                  <a:pt x="34" y="102"/>
                  <a:pt x="34" y="102"/>
                  <a:pt x="33" y="102"/>
                </a:cubicBezTo>
                <a:cubicBezTo>
                  <a:pt x="32" y="102"/>
                  <a:pt x="31" y="102"/>
                  <a:pt x="31" y="101"/>
                </a:cubicBezTo>
                <a:close/>
                <a:moveTo>
                  <a:pt x="30" y="79"/>
                </a:moveTo>
                <a:cubicBezTo>
                  <a:pt x="30" y="73"/>
                  <a:pt x="31" y="67"/>
                  <a:pt x="32" y="64"/>
                </a:cubicBezTo>
                <a:cubicBezTo>
                  <a:pt x="32" y="63"/>
                  <a:pt x="33" y="63"/>
                  <a:pt x="34" y="64"/>
                </a:cubicBezTo>
                <a:cubicBezTo>
                  <a:pt x="34" y="66"/>
                  <a:pt x="35" y="70"/>
                  <a:pt x="36" y="74"/>
                </a:cubicBezTo>
                <a:cubicBezTo>
                  <a:pt x="33" y="76"/>
                  <a:pt x="31" y="78"/>
                  <a:pt x="30" y="79"/>
                </a:cubicBezTo>
                <a:close/>
                <a:moveTo>
                  <a:pt x="35" y="91"/>
                </a:moveTo>
                <a:cubicBezTo>
                  <a:pt x="35" y="92"/>
                  <a:pt x="35" y="93"/>
                  <a:pt x="35" y="94"/>
                </a:cubicBezTo>
                <a:cubicBezTo>
                  <a:pt x="34" y="94"/>
                  <a:pt x="33" y="94"/>
                  <a:pt x="33" y="94"/>
                </a:cubicBezTo>
                <a:cubicBezTo>
                  <a:pt x="32" y="94"/>
                  <a:pt x="32" y="94"/>
                  <a:pt x="31" y="94"/>
                </a:cubicBezTo>
                <a:cubicBezTo>
                  <a:pt x="31" y="93"/>
                  <a:pt x="31" y="93"/>
                  <a:pt x="31" y="92"/>
                </a:cubicBezTo>
                <a:cubicBezTo>
                  <a:pt x="32" y="92"/>
                  <a:pt x="34" y="91"/>
                  <a:pt x="35" y="91"/>
                </a:cubicBezTo>
                <a:close/>
                <a:moveTo>
                  <a:pt x="40" y="103"/>
                </a:moveTo>
                <a:cubicBezTo>
                  <a:pt x="43" y="104"/>
                  <a:pt x="47" y="105"/>
                  <a:pt x="52" y="108"/>
                </a:cubicBezTo>
                <a:cubicBezTo>
                  <a:pt x="58" y="112"/>
                  <a:pt x="63" y="116"/>
                  <a:pt x="65" y="119"/>
                </a:cubicBezTo>
                <a:cubicBezTo>
                  <a:pt x="66" y="119"/>
                  <a:pt x="65" y="120"/>
                  <a:pt x="64" y="120"/>
                </a:cubicBezTo>
                <a:cubicBezTo>
                  <a:pt x="61" y="119"/>
                  <a:pt x="55" y="117"/>
                  <a:pt x="48" y="114"/>
                </a:cubicBezTo>
                <a:cubicBezTo>
                  <a:pt x="44" y="111"/>
                  <a:pt x="40" y="108"/>
                  <a:pt x="38" y="106"/>
                </a:cubicBezTo>
                <a:cubicBezTo>
                  <a:pt x="39" y="105"/>
                  <a:pt x="39" y="104"/>
                  <a:pt x="40" y="103"/>
                </a:cubicBezTo>
                <a:close/>
                <a:moveTo>
                  <a:pt x="0" y="119"/>
                </a:moveTo>
                <a:cubicBezTo>
                  <a:pt x="3" y="116"/>
                  <a:pt x="8" y="112"/>
                  <a:pt x="14" y="108"/>
                </a:cubicBezTo>
                <a:cubicBezTo>
                  <a:pt x="18" y="105"/>
                  <a:pt x="23" y="104"/>
                  <a:pt x="26" y="103"/>
                </a:cubicBezTo>
                <a:cubicBezTo>
                  <a:pt x="26" y="104"/>
                  <a:pt x="27" y="105"/>
                  <a:pt x="28" y="106"/>
                </a:cubicBezTo>
                <a:cubicBezTo>
                  <a:pt x="25" y="108"/>
                  <a:pt x="22" y="111"/>
                  <a:pt x="17" y="114"/>
                </a:cubicBezTo>
                <a:cubicBezTo>
                  <a:pt x="11" y="117"/>
                  <a:pt x="5" y="119"/>
                  <a:pt x="1" y="120"/>
                </a:cubicBezTo>
                <a:cubicBezTo>
                  <a:pt x="0" y="120"/>
                  <a:pt x="0" y="119"/>
                  <a:pt x="0" y="119"/>
                </a:cubicBezTo>
                <a:close/>
                <a:moveTo>
                  <a:pt x="33" y="108"/>
                </a:moveTo>
                <a:cubicBezTo>
                  <a:pt x="33" y="108"/>
                  <a:pt x="34" y="108"/>
                  <a:pt x="34" y="108"/>
                </a:cubicBezTo>
                <a:cubicBezTo>
                  <a:pt x="37" y="167"/>
                  <a:pt x="37" y="167"/>
                  <a:pt x="37" y="167"/>
                </a:cubicBezTo>
                <a:cubicBezTo>
                  <a:pt x="29" y="167"/>
                  <a:pt x="29" y="167"/>
                  <a:pt x="29" y="167"/>
                </a:cubicBezTo>
                <a:cubicBezTo>
                  <a:pt x="32" y="108"/>
                  <a:pt x="32" y="108"/>
                  <a:pt x="32" y="108"/>
                </a:cubicBezTo>
                <a:cubicBezTo>
                  <a:pt x="32" y="108"/>
                  <a:pt x="32" y="108"/>
                  <a:pt x="33" y="10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2" name="TextBox 95">
            <a:extLst>
              <a:ext uri="{FF2B5EF4-FFF2-40B4-BE49-F238E27FC236}">
                <a16:creationId xmlns:a16="http://schemas.microsoft.com/office/drawing/2014/main" id="{3D4007D2-4ABF-6906-709E-64543E7360A7}"/>
              </a:ext>
            </a:extLst>
          </p:cNvPr>
          <p:cNvSpPr txBox="1">
            <a:spLocks noChangeArrowheads="1"/>
          </p:cNvSpPr>
          <p:nvPr/>
        </p:nvSpPr>
        <p:spPr bwMode="auto">
          <a:xfrm>
            <a:off x="183069" y="2791085"/>
            <a:ext cx="350216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3">
                    <a:lumMod val="50000"/>
                  </a:schemeClr>
                </a:solidFill>
                <a:latin typeface="Open Sans" panose="020B0606030504020204" pitchFamily="34" charset="0"/>
                <a:cs typeface="Open Sans" panose="020B0606030504020204" pitchFamily="34" charset="0"/>
              </a:rPr>
              <a:t>私的利用は無償で、私的利用以外でも、期限内であれば無償使用できます。</a:t>
            </a:r>
            <a:endParaRPr lang="en-US" altLang="ja-JP" sz="1400" b="1" dirty="0">
              <a:solidFill>
                <a:schemeClr val="accent3">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3">
                    <a:lumMod val="50000"/>
                  </a:schemeClr>
                </a:solidFill>
                <a:latin typeface="Open Sans" panose="020B0606030504020204" pitchFamily="34" charset="0"/>
                <a:cs typeface="Open Sans" panose="020B0606030504020204" pitchFamily="34" charset="0"/>
              </a:rPr>
              <a:t>基本ご自由にお使いいただいて大丈夫ですが、今後のプロダクト開発に役立てるため、検証結果や利用シーン等をどのような形でも結構ですので、発信いただいたり情報提供いただけますと大変嬉しいです。</a:t>
            </a:r>
            <a:endParaRPr lang="en-US" altLang="ja-JP" sz="1400" b="1" dirty="0">
              <a:solidFill>
                <a:schemeClr val="accent3">
                  <a:lumMod val="50000"/>
                </a:schemeClr>
              </a:solidFill>
              <a:latin typeface="Open Sans" panose="020B0606030504020204" pitchFamily="34" charset="0"/>
              <a:cs typeface="Open Sans" panose="020B0606030504020204" pitchFamily="34" charset="0"/>
            </a:endParaRPr>
          </a:p>
        </p:txBody>
      </p:sp>
      <p:sp>
        <p:nvSpPr>
          <p:cNvPr id="16" name="テキスト ボックス 15">
            <a:extLst>
              <a:ext uri="{FF2B5EF4-FFF2-40B4-BE49-F238E27FC236}">
                <a16:creationId xmlns:a16="http://schemas.microsoft.com/office/drawing/2014/main" id="{642625DC-A5BD-A92F-98D9-1D4369845586}"/>
              </a:ext>
            </a:extLst>
          </p:cNvPr>
          <p:cNvSpPr txBox="1"/>
          <p:nvPr/>
        </p:nvSpPr>
        <p:spPr>
          <a:xfrm>
            <a:off x="3826918" y="1518401"/>
            <a:ext cx="8121010" cy="4247317"/>
          </a:xfrm>
          <a:prstGeom prst="rect">
            <a:avLst/>
          </a:prstGeom>
          <a:noFill/>
        </p:spPr>
        <p:txBody>
          <a:bodyPr wrap="square">
            <a:spAutoFit/>
          </a:bodyPr>
          <a:lstStyle/>
          <a:p>
            <a:r>
              <a:rPr lang="ja-JP" altLang="en-US" b="1" dirty="0">
                <a:solidFill>
                  <a:schemeClr val="accent3"/>
                </a:solidFill>
              </a:rPr>
              <a:t>〇利用できる範囲</a:t>
            </a:r>
            <a:endParaRPr lang="en-US" altLang="ja-JP" b="1" dirty="0">
              <a:solidFill>
                <a:schemeClr val="accent3"/>
              </a:solidFill>
            </a:endParaRPr>
          </a:p>
          <a:p>
            <a:pPr marL="285750" indent="-285750">
              <a:buFont typeface="Arial" panose="020B0604020202020204" pitchFamily="34" charset="0"/>
              <a:buChar char="•"/>
            </a:pPr>
            <a:r>
              <a:rPr lang="ja-JP" altLang="en-US" dirty="0">
                <a:solidFill>
                  <a:schemeClr val="accent3"/>
                </a:solidFill>
              </a:rPr>
              <a:t>私的利用：無償</a:t>
            </a:r>
            <a:endParaRPr lang="en-US" altLang="ja-JP" dirty="0">
              <a:solidFill>
                <a:schemeClr val="accent3"/>
              </a:solidFill>
            </a:endParaRPr>
          </a:p>
          <a:p>
            <a:pPr marL="285750" indent="-285750">
              <a:buFont typeface="Arial" panose="020B0604020202020204" pitchFamily="34" charset="0"/>
              <a:buChar char="•"/>
            </a:pPr>
            <a:r>
              <a:rPr lang="ja-JP" altLang="en-US" dirty="0">
                <a:solidFill>
                  <a:schemeClr val="accent3"/>
                </a:solidFill>
              </a:rPr>
              <a:t>私的利用以外（商用利用等）の利用：2025/3/31まで可（無償）</a:t>
            </a:r>
            <a:endParaRPr lang="en-US" altLang="ja-JP" dirty="0">
              <a:solidFill>
                <a:schemeClr val="accent3"/>
              </a:solidFill>
            </a:endParaRPr>
          </a:p>
          <a:p>
            <a:endParaRPr lang="en-US" altLang="ja-JP" dirty="0">
              <a:solidFill>
                <a:schemeClr val="accent3"/>
              </a:solidFill>
            </a:endParaRPr>
          </a:p>
          <a:p>
            <a:r>
              <a:rPr lang="ja-JP" altLang="en-US" b="1" dirty="0">
                <a:solidFill>
                  <a:schemeClr val="accent3"/>
                </a:solidFill>
              </a:rPr>
              <a:t>〇利用方法</a:t>
            </a:r>
            <a:endParaRPr lang="en-US" altLang="ja-JP" b="1" dirty="0">
              <a:solidFill>
                <a:schemeClr val="accent3"/>
              </a:solidFill>
            </a:endParaRPr>
          </a:p>
          <a:p>
            <a:pPr marL="285750" indent="-285750">
              <a:buFont typeface="Arial" panose="020B0604020202020204" pitchFamily="34" charset="0"/>
              <a:buChar char="•"/>
            </a:pPr>
            <a:r>
              <a:rPr lang="ja-JP" altLang="en-US" dirty="0">
                <a:solidFill>
                  <a:schemeClr val="accent3"/>
                </a:solidFill>
              </a:rPr>
              <a:t>利用できる範囲内で自由にお使いいただけます。</a:t>
            </a:r>
            <a:endParaRPr lang="en-US" altLang="ja-JP" dirty="0">
              <a:solidFill>
                <a:schemeClr val="accent3"/>
              </a:solidFill>
            </a:endParaRPr>
          </a:p>
          <a:p>
            <a:endParaRPr lang="en-US" altLang="ja-JP" dirty="0">
              <a:solidFill>
                <a:schemeClr val="accent3"/>
              </a:solidFill>
            </a:endParaRPr>
          </a:p>
          <a:p>
            <a:r>
              <a:rPr lang="ja-JP" altLang="en-US" b="1" dirty="0">
                <a:solidFill>
                  <a:schemeClr val="accent3"/>
                </a:solidFill>
              </a:rPr>
              <a:t>〇お願い</a:t>
            </a:r>
            <a:endParaRPr lang="en-US" altLang="ja-JP" b="1" dirty="0">
              <a:solidFill>
                <a:schemeClr val="accent3"/>
              </a:solidFill>
            </a:endParaRPr>
          </a:p>
          <a:p>
            <a:pPr marL="285750" indent="-285750">
              <a:buFont typeface="Arial" panose="020B0604020202020204" pitchFamily="34" charset="0"/>
              <a:buChar char="•"/>
            </a:pPr>
            <a:r>
              <a:rPr lang="ja-JP" altLang="en-US" dirty="0">
                <a:solidFill>
                  <a:schemeClr val="accent3"/>
                </a:solidFill>
              </a:rPr>
              <a:t>当面は</a:t>
            </a:r>
            <a:r>
              <a:rPr lang="en-US" altLang="ja-JP" dirty="0">
                <a:solidFill>
                  <a:schemeClr val="accent3"/>
                </a:solidFill>
              </a:rPr>
              <a:t>β</a:t>
            </a:r>
            <a:r>
              <a:rPr lang="ja-JP" altLang="en-US" dirty="0">
                <a:solidFill>
                  <a:schemeClr val="accent3"/>
                </a:solidFill>
              </a:rPr>
              <a:t>版として運用する性質上、様々な方の検証結果や、利用シーンを把握したいと考えております。そのため、可能な範囲で結構ですので、検証結果をご提供いただいたり、</a:t>
            </a:r>
            <a:r>
              <a:rPr lang="en-US" altLang="ja-JP" dirty="0">
                <a:solidFill>
                  <a:schemeClr val="accent3"/>
                </a:solidFill>
              </a:rPr>
              <a:t>SNS</a:t>
            </a:r>
            <a:r>
              <a:rPr lang="ja-JP" altLang="en-US" dirty="0">
                <a:solidFill>
                  <a:schemeClr val="accent3"/>
                </a:solidFill>
              </a:rPr>
              <a:t>等で発信いただいたりいただけますと大変嬉しく思います。</a:t>
            </a:r>
            <a:endParaRPr lang="en-US" altLang="ja-JP" dirty="0">
              <a:solidFill>
                <a:schemeClr val="accent3"/>
              </a:solidFill>
            </a:endParaRPr>
          </a:p>
          <a:p>
            <a:pPr marL="285750" indent="-285750">
              <a:buFont typeface="Arial" panose="020B0604020202020204" pitchFamily="34" charset="0"/>
              <a:buChar char="•"/>
            </a:pPr>
            <a:r>
              <a:rPr lang="ja-JP" altLang="en-US" dirty="0">
                <a:solidFill>
                  <a:schemeClr val="accent3"/>
                </a:solidFill>
              </a:rPr>
              <a:t>また、商用利用等でご利用される方におかれましては、利用シーンや利用した際のお客様の反応など、参考までに情報提供いただけますと大変嬉しく思います。</a:t>
            </a:r>
            <a:endParaRPr lang="en-US" altLang="ja-JP" dirty="0">
              <a:solidFill>
                <a:schemeClr val="accent3"/>
              </a:solidFill>
            </a:endParaRPr>
          </a:p>
        </p:txBody>
      </p:sp>
      <p:sp>
        <p:nvSpPr>
          <p:cNvPr id="20" name="テキスト ボックス 19">
            <a:extLst>
              <a:ext uri="{FF2B5EF4-FFF2-40B4-BE49-F238E27FC236}">
                <a16:creationId xmlns:a16="http://schemas.microsoft.com/office/drawing/2014/main" id="{57FF5850-0FD4-888A-87B5-18BE65BDDB13}"/>
              </a:ext>
            </a:extLst>
          </p:cNvPr>
          <p:cNvSpPr txBox="1"/>
          <p:nvPr/>
        </p:nvSpPr>
        <p:spPr>
          <a:xfrm>
            <a:off x="5318959" y="481783"/>
            <a:ext cx="3135794" cy="584775"/>
          </a:xfrm>
          <a:prstGeom prst="rect">
            <a:avLst/>
          </a:prstGeom>
          <a:noFill/>
        </p:spPr>
        <p:txBody>
          <a:bodyPr wrap="none" rtlCol="0">
            <a:spAutoFit/>
          </a:bodyPr>
          <a:lstStyle/>
          <a:p>
            <a:pPr algn="ctr"/>
            <a:r>
              <a:rPr lang="ja-JP" altLang="en-US" sz="3200" b="1" dirty="0">
                <a:solidFill>
                  <a:schemeClr val="accent3"/>
                </a:solidFill>
                <a:latin typeface="03スマートフォントUI" panose="02000600000000000000" pitchFamily="50" charset="-128"/>
                <a:ea typeface="03スマートフォントUI" panose="02000600000000000000" pitchFamily="50" charset="-128"/>
              </a:rPr>
              <a:t>私的利用は無償</a:t>
            </a:r>
            <a:endParaRPr kumimoji="1" lang="ja-JP" altLang="en-US" sz="3200" b="1" dirty="0">
              <a:solidFill>
                <a:schemeClr val="accent3"/>
              </a:solidFill>
              <a:latin typeface="03スマートフォントUI" panose="02000600000000000000" pitchFamily="50" charset="-128"/>
              <a:ea typeface="03スマートフォントUI" panose="02000600000000000000" pitchFamily="50" charset="-128"/>
            </a:endParaRPr>
          </a:p>
        </p:txBody>
      </p:sp>
      <p:sp>
        <p:nvSpPr>
          <p:cNvPr id="3" name="Rectangle 93">
            <a:extLst>
              <a:ext uri="{FF2B5EF4-FFF2-40B4-BE49-F238E27FC236}">
                <a16:creationId xmlns:a16="http://schemas.microsoft.com/office/drawing/2014/main" id="{0B4B9101-9701-D85E-AAC7-01D87F47A918}"/>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170175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1871025"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地域区分</a:t>
            </a:r>
            <a:endParaRPr lang="en-US" altLang="ja-JP"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r>
              <a:rPr lang="en-US" altLang="ja-JP" dirty="0">
                <a:solidFill>
                  <a:schemeClr val="accent2">
                    <a:lumMod val="60000"/>
                    <a:lumOff val="40000"/>
                  </a:schemeClr>
                </a:solidFill>
              </a:rPr>
              <a:t>0</a:t>
            </a:r>
            <a:fld id="{0ADC502E-7FDD-4CC4-9624-4DCA25F6091F}" type="slidenum">
              <a:rPr lang="ja-JP" altLang="en-US" smtClean="0">
                <a:solidFill>
                  <a:schemeClr val="accent2">
                    <a:lumMod val="60000"/>
                    <a:lumOff val="40000"/>
                  </a:schemeClr>
                </a:solidFill>
              </a:rPr>
              <a:pPr/>
              <a:t>8</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276D5F00-5123-D162-F031-D7CAEDD075A8}"/>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6" name="図 15">
            <a:extLst>
              <a:ext uri="{FF2B5EF4-FFF2-40B4-BE49-F238E27FC236}">
                <a16:creationId xmlns:a16="http://schemas.microsoft.com/office/drawing/2014/main" id="{4287EBDE-EF7D-18AF-9A82-B528828F38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5850" y="1230782"/>
            <a:ext cx="4863047" cy="5211227"/>
          </a:xfrm>
          <a:prstGeom prst="rect">
            <a:avLst/>
          </a:prstGeom>
        </p:spPr>
      </p:pic>
      <p:sp>
        <p:nvSpPr>
          <p:cNvPr id="18" name="テキスト ボックス 17">
            <a:extLst>
              <a:ext uri="{FF2B5EF4-FFF2-40B4-BE49-F238E27FC236}">
                <a16:creationId xmlns:a16="http://schemas.microsoft.com/office/drawing/2014/main" id="{8DBC0A44-8692-204F-6819-9A9904CEBE16}"/>
              </a:ext>
            </a:extLst>
          </p:cNvPr>
          <p:cNvSpPr txBox="1"/>
          <p:nvPr/>
        </p:nvSpPr>
        <p:spPr>
          <a:xfrm>
            <a:off x="819150" y="1530749"/>
            <a:ext cx="4400564"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国交省の告示から入力</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19" name="TextBox 95">
            <a:extLst>
              <a:ext uri="{FF2B5EF4-FFF2-40B4-BE49-F238E27FC236}">
                <a16:creationId xmlns:a16="http://schemas.microsoft.com/office/drawing/2014/main" id="{88BB0B13-5A90-12FD-8ABE-C05F5E00DA59}"/>
              </a:ext>
            </a:extLst>
          </p:cNvPr>
          <p:cNvSpPr txBox="1">
            <a:spLocks noChangeArrowheads="1"/>
          </p:cNvSpPr>
          <p:nvPr/>
        </p:nvSpPr>
        <p:spPr bwMode="auto">
          <a:xfrm>
            <a:off x="819150" y="2757317"/>
            <a:ext cx="350216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お住まいの地域区分は、国交省の告示第</a:t>
            </a:r>
            <a:r>
              <a:rPr lang="en-US" altLang="ja-JP" sz="1400" b="1" dirty="0">
                <a:solidFill>
                  <a:schemeClr val="accent1">
                    <a:lumMod val="50000"/>
                  </a:schemeClr>
                </a:solidFill>
                <a:latin typeface="Open Sans" panose="020B0606030504020204" pitchFamily="34" charset="0"/>
                <a:cs typeface="Open Sans" panose="020B0606030504020204" pitchFamily="34" charset="0"/>
              </a:rPr>
              <a:t>265</a:t>
            </a:r>
            <a:r>
              <a:rPr lang="ja-JP" altLang="en-US" sz="1400" b="1" dirty="0">
                <a:solidFill>
                  <a:schemeClr val="accent1">
                    <a:lumMod val="50000"/>
                  </a:schemeClr>
                </a:solidFill>
                <a:latin typeface="Open Sans" panose="020B0606030504020204" pitchFamily="34" charset="0"/>
                <a:cs typeface="Open Sans" panose="020B0606030504020204" pitchFamily="34" charset="0"/>
              </a:rPr>
              <a:t>号　別表第</a:t>
            </a:r>
            <a:r>
              <a:rPr lang="en-US" altLang="ja-JP" sz="1400" b="1" dirty="0">
                <a:solidFill>
                  <a:schemeClr val="accent1">
                    <a:lumMod val="50000"/>
                  </a:schemeClr>
                </a:solidFill>
                <a:latin typeface="Open Sans" panose="020B0606030504020204" pitchFamily="34" charset="0"/>
                <a:cs typeface="Open Sans" panose="020B0606030504020204" pitchFamily="34" charset="0"/>
              </a:rPr>
              <a:t>10</a:t>
            </a:r>
            <a:r>
              <a:rPr lang="ja-JP" altLang="en-US" sz="1400" b="1" dirty="0">
                <a:solidFill>
                  <a:schemeClr val="accent1">
                    <a:lumMod val="50000"/>
                  </a:schemeClr>
                </a:solidFill>
                <a:latin typeface="Open Sans" panose="020B0606030504020204" pitchFamily="34" charset="0"/>
                <a:cs typeface="Open Sans" panose="020B0606030504020204" pitchFamily="34" charset="0"/>
              </a:rPr>
              <a:t>にて確認が可能です。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お住まいの地域がどの地域に属するものなのか、確認の上入力お願いします。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9732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1027845"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立地</a:t>
            </a:r>
            <a:endParaRPr lang="en-US" altLang="ja-JP"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r>
              <a:rPr lang="en-US" altLang="ja-JP" dirty="0">
                <a:solidFill>
                  <a:schemeClr val="accent2">
                    <a:lumMod val="60000"/>
                    <a:lumOff val="40000"/>
                  </a:schemeClr>
                </a:solidFill>
              </a:rPr>
              <a:t>0</a:t>
            </a:r>
            <a:fld id="{0ADC502E-7FDD-4CC4-9624-4DCA25F6091F}" type="slidenum">
              <a:rPr lang="ja-JP" altLang="en-US" smtClean="0">
                <a:solidFill>
                  <a:schemeClr val="accent2">
                    <a:lumMod val="60000"/>
                    <a:lumOff val="40000"/>
                  </a:schemeClr>
                </a:solidFill>
              </a:rPr>
              <a:pPr/>
              <a:t>9</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276D5F00-5123-D162-F031-D7CAEDD075A8}"/>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A93FBA32-CE90-C476-4150-31269BD9CC65}"/>
              </a:ext>
            </a:extLst>
          </p:cNvPr>
          <p:cNvSpPr txBox="1"/>
          <p:nvPr/>
        </p:nvSpPr>
        <p:spPr>
          <a:xfrm>
            <a:off x="819150" y="1530749"/>
            <a:ext cx="440056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建物の密集度から入力</a:t>
            </a:r>
          </a:p>
        </p:txBody>
      </p:sp>
      <p:sp>
        <p:nvSpPr>
          <p:cNvPr id="16" name="TextBox 95">
            <a:extLst>
              <a:ext uri="{FF2B5EF4-FFF2-40B4-BE49-F238E27FC236}">
                <a16:creationId xmlns:a16="http://schemas.microsoft.com/office/drawing/2014/main" id="{ED0AF700-97EA-7792-C2CA-54A70BBAD162}"/>
              </a:ext>
            </a:extLst>
          </p:cNvPr>
          <p:cNvSpPr txBox="1">
            <a:spLocks noChangeArrowheads="1"/>
          </p:cNvSpPr>
          <p:nvPr/>
        </p:nvSpPr>
        <p:spPr bwMode="auto">
          <a:xfrm>
            <a:off x="819150" y="2757317"/>
            <a:ext cx="350216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ja-JP" sz="1400" b="1" dirty="0">
                <a:solidFill>
                  <a:schemeClr val="accent1">
                    <a:lumMod val="50000"/>
                  </a:schemeClr>
                </a:solidFill>
                <a:latin typeface="Open Sans" panose="020B0606030504020204" pitchFamily="34" charset="0"/>
                <a:cs typeface="Open Sans" panose="020B0606030504020204" pitchFamily="34" charset="0"/>
              </a:rPr>
              <a:t>C</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値による漏気計算にあたり、お住まいの地域がどの程度風速の影響を受けそうかにより、風圧を決めるものです。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周りに建物があまりない地域であれば広闊値、住宅が立ち並んでいる地域であれば住宅地、駅前などの店舗が立ち並んでいる地域であれば市街地を選択してください。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pic>
        <p:nvPicPr>
          <p:cNvPr id="1026" name="Picture 2" descr="フリー素材】 都会の街中（3枚） 【背景イラスト】｜ みんちりえ">
            <a:extLst>
              <a:ext uri="{FF2B5EF4-FFF2-40B4-BE49-F238E27FC236}">
                <a16:creationId xmlns:a16="http://schemas.microsoft.com/office/drawing/2014/main" id="{D3D0966B-1806-D363-4D67-DB716E0583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7647" y="4569784"/>
            <a:ext cx="3343275" cy="1879664"/>
          </a:xfrm>
          <a:prstGeom prst="rect">
            <a:avLst/>
          </a:prstGeom>
          <a:noFill/>
          <a:extLst>
            <a:ext uri="{909E8E84-426E-40DD-AFC4-6F175D3DCCD1}">
              <a14:hiddenFill xmlns:a14="http://schemas.microsoft.com/office/drawing/2010/main">
                <a:solidFill>
                  <a:srgbClr val="FFFFFF"/>
                </a:solidFill>
              </a14:hiddenFill>
            </a:ext>
          </a:extLst>
        </p:spPr>
      </p:pic>
      <p:sp>
        <p:nvSpPr>
          <p:cNvPr id="19" name="テキスト ボックス 18">
            <a:extLst>
              <a:ext uri="{FF2B5EF4-FFF2-40B4-BE49-F238E27FC236}">
                <a16:creationId xmlns:a16="http://schemas.microsoft.com/office/drawing/2014/main" id="{30E5908C-619B-7E48-A9C6-7EB98C717597}"/>
              </a:ext>
            </a:extLst>
          </p:cNvPr>
          <p:cNvSpPr txBox="1"/>
          <p:nvPr/>
        </p:nvSpPr>
        <p:spPr>
          <a:xfrm>
            <a:off x="7531487" y="6195284"/>
            <a:ext cx="2171985" cy="261610"/>
          </a:xfrm>
          <a:prstGeom prst="rect">
            <a:avLst/>
          </a:prstGeom>
          <a:solidFill>
            <a:schemeClr val="tx1"/>
          </a:solidFill>
          <a:ln>
            <a:noFill/>
          </a:ln>
        </p:spPr>
        <p:txBody>
          <a:bodyPr wrap="square">
            <a:spAutoFit/>
          </a:bodyPr>
          <a:lstStyle/>
          <a:p>
            <a:pPr algn="ctr"/>
            <a:r>
              <a:rPr lang="en-US" altLang="ja-JP" sz="1100" i="0" dirty="0">
                <a:solidFill>
                  <a:schemeClr val="bg1"/>
                </a:solidFill>
                <a:effectLst/>
                <a:latin typeface="メイリオ" panose="020B0604030504040204" pitchFamily="50" charset="-128"/>
                <a:ea typeface="メイリオ" panose="020B0604030504040204" pitchFamily="50" charset="-128"/>
              </a:rPr>
              <a:t>https://min-chi.material.jp/</a:t>
            </a:r>
            <a:endParaRPr lang="ja-JP" altLang="en-US" sz="1100" dirty="0">
              <a:solidFill>
                <a:schemeClr val="bg1"/>
              </a:solidFill>
            </a:endParaRPr>
          </a:p>
        </p:txBody>
      </p:sp>
      <p:pic>
        <p:nvPicPr>
          <p:cNvPr id="22" name="図 21">
            <a:extLst>
              <a:ext uri="{FF2B5EF4-FFF2-40B4-BE49-F238E27FC236}">
                <a16:creationId xmlns:a16="http://schemas.microsoft.com/office/drawing/2014/main" id="{3CF77628-E1DB-56AD-AA11-040EA5732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7647" y="451475"/>
            <a:ext cx="3343275" cy="1880592"/>
          </a:xfrm>
          <a:prstGeom prst="rect">
            <a:avLst/>
          </a:prstGeom>
        </p:spPr>
      </p:pic>
      <p:pic>
        <p:nvPicPr>
          <p:cNvPr id="28" name="図 27">
            <a:extLst>
              <a:ext uri="{FF2B5EF4-FFF2-40B4-BE49-F238E27FC236}">
                <a16:creationId xmlns:a16="http://schemas.microsoft.com/office/drawing/2014/main" id="{41A026DB-244B-39F4-9176-352105C2DD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7646" y="2510629"/>
            <a:ext cx="3343275" cy="1880592"/>
          </a:xfrm>
          <a:prstGeom prst="rect">
            <a:avLst/>
          </a:prstGeom>
        </p:spPr>
      </p:pic>
      <p:sp>
        <p:nvSpPr>
          <p:cNvPr id="29" name="テキスト ボックス 28">
            <a:extLst>
              <a:ext uri="{FF2B5EF4-FFF2-40B4-BE49-F238E27FC236}">
                <a16:creationId xmlns:a16="http://schemas.microsoft.com/office/drawing/2014/main" id="{E4A5BE50-971E-E804-F1DB-40F9A04F4D82}"/>
              </a:ext>
            </a:extLst>
          </p:cNvPr>
          <p:cNvSpPr txBox="1"/>
          <p:nvPr/>
        </p:nvSpPr>
        <p:spPr>
          <a:xfrm>
            <a:off x="7531487" y="4127497"/>
            <a:ext cx="2171985" cy="261610"/>
          </a:xfrm>
          <a:prstGeom prst="rect">
            <a:avLst/>
          </a:prstGeom>
          <a:solidFill>
            <a:schemeClr val="tx1"/>
          </a:solidFill>
          <a:ln>
            <a:noFill/>
          </a:ln>
        </p:spPr>
        <p:txBody>
          <a:bodyPr wrap="square">
            <a:spAutoFit/>
          </a:bodyPr>
          <a:lstStyle/>
          <a:p>
            <a:pPr algn="ctr"/>
            <a:r>
              <a:rPr lang="en-US" altLang="ja-JP" sz="1100" i="0" dirty="0">
                <a:solidFill>
                  <a:schemeClr val="bg1"/>
                </a:solidFill>
                <a:effectLst/>
                <a:latin typeface="メイリオ" panose="020B0604030504040204" pitchFamily="50" charset="-128"/>
                <a:ea typeface="メイリオ" panose="020B0604030504040204" pitchFamily="50" charset="-128"/>
              </a:rPr>
              <a:t>https://min-chi.material.jp/</a:t>
            </a:r>
            <a:endParaRPr lang="ja-JP" altLang="en-US" sz="1100" dirty="0">
              <a:solidFill>
                <a:schemeClr val="bg1"/>
              </a:solidFill>
            </a:endParaRPr>
          </a:p>
        </p:txBody>
      </p:sp>
      <p:sp>
        <p:nvSpPr>
          <p:cNvPr id="30" name="テキスト ボックス 29">
            <a:extLst>
              <a:ext uri="{FF2B5EF4-FFF2-40B4-BE49-F238E27FC236}">
                <a16:creationId xmlns:a16="http://schemas.microsoft.com/office/drawing/2014/main" id="{5BF765D5-CF28-6001-AD25-0205699F3140}"/>
              </a:ext>
            </a:extLst>
          </p:cNvPr>
          <p:cNvSpPr txBox="1"/>
          <p:nvPr/>
        </p:nvSpPr>
        <p:spPr>
          <a:xfrm>
            <a:off x="7531487" y="2068342"/>
            <a:ext cx="2171985" cy="261610"/>
          </a:xfrm>
          <a:prstGeom prst="rect">
            <a:avLst/>
          </a:prstGeom>
          <a:solidFill>
            <a:schemeClr val="tx1"/>
          </a:solidFill>
          <a:ln>
            <a:noFill/>
          </a:ln>
        </p:spPr>
        <p:txBody>
          <a:bodyPr wrap="square">
            <a:spAutoFit/>
          </a:bodyPr>
          <a:lstStyle/>
          <a:p>
            <a:pPr algn="ctr"/>
            <a:r>
              <a:rPr lang="en-US" altLang="ja-JP" sz="1100" i="0" dirty="0">
                <a:solidFill>
                  <a:schemeClr val="bg1"/>
                </a:solidFill>
                <a:effectLst/>
                <a:latin typeface="メイリオ" panose="020B0604030504040204" pitchFamily="50" charset="-128"/>
                <a:ea typeface="メイリオ" panose="020B0604030504040204" pitchFamily="50" charset="-128"/>
              </a:rPr>
              <a:t>https://min-chi.material.jp/</a:t>
            </a:r>
            <a:endParaRPr lang="ja-JP" altLang="en-US" sz="1100" dirty="0">
              <a:solidFill>
                <a:schemeClr val="bg1"/>
              </a:solidFill>
            </a:endParaRPr>
          </a:p>
        </p:txBody>
      </p:sp>
      <p:sp>
        <p:nvSpPr>
          <p:cNvPr id="31" name="テキスト ボックス 30">
            <a:extLst>
              <a:ext uri="{FF2B5EF4-FFF2-40B4-BE49-F238E27FC236}">
                <a16:creationId xmlns:a16="http://schemas.microsoft.com/office/drawing/2014/main" id="{85165004-1C69-E0D7-86BF-A2DF801EB3F6}"/>
              </a:ext>
            </a:extLst>
          </p:cNvPr>
          <p:cNvSpPr txBox="1"/>
          <p:nvPr/>
        </p:nvSpPr>
        <p:spPr>
          <a:xfrm>
            <a:off x="6285960" y="211519"/>
            <a:ext cx="1659429" cy="307777"/>
          </a:xfrm>
          <a:prstGeom prst="rect">
            <a:avLst/>
          </a:prstGeom>
          <a:noFill/>
        </p:spPr>
        <p:txBody>
          <a:bodyPr wrap="none" rtlCol="0">
            <a:spAutoFit/>
          </a:bodyPr>
          <a:lstStyle/>
          <a:p>
            <a:r>
              <a:rPr kumimoji="1" lang="ja-JP" altLang="en-US" sz="1400" b="1" dirty="0">
                <a:solidFill>
                  <a:schemeClr val="accent2"/>
                </a:solidFill>
                <a:latin typeface="03スマートフォントUI" panose="02000600000000000000" pitchFamily="50" charset="-128"/>
                <a:ea typeface="03スマートフォントUI" panose="02000600000000000000" pitchFamily="50" charset="-128"/>
              </a:rPr>
              <a:t>広闊地のイメージ</a:t>
            </a:r>
          </a:p>
        </p:txBody>
      </p:sp>
      <p:sp>
        <p:nvSpPr>
          <p:cNvPr id="32" name="テキスト ボックス 31">
            <a:extLst>
              <a:ext uri="{FF2B5EF4-FFF2-40B4-BE49-F238E27FC236}">
                <a16:creationId xmlns:a16="http://schemas.microsoft.com/office/drawing/2014/main" id="{CC9C5F4F-87A4-BBC9-D032-7613A550F01D}"/>
              </a:ext>
            </a:extLst>
          </p:cNvPr>
          <p:cNvSpPr txBox="1"/>
          <p:nvPr/>
        </p:nvSpPr>
        <p:spPr>
          <a:xfrm>
            <a:off x="6285960" y="2267920"/>
            <a:ext cx="1659429" cy="307777"/>
          </a:xfrm>
          <a:prstGeom prst="rect">
            <a:avLst/>
          </a:prstGeom>
          <a:noFill/>
        </p:spPr>
        <p:txBody>
          <a:bodyPr wrap="none" rtlCol="0">
            <a:spAutoFit/>
          </a:bodyPr>
          <a:lstStyle/>
          <a:p>
            <a:r>
              <a:rPr lang="ja-JP" altLang="en-US" sz="1400" b="1" dirty="0">
                <a:solidFill>
                  <a:schemeClr val="accent2"/>
                </a:solidFill>
                <a:latin typeface="03スマートフォントUI" panose="02000600000000000000" pitchFamily="50" charset="-128"/>
                <a:ea typeface="03スマートフォントUI" panose="02000600000000000000" pitchFamily="50" charset="-128"/>
              </a:rPr>
              <a:t>住宅</a:t>
            </a:r>
            <a:r>
              <a:rPr kumimoji="1" lang="ja-JP" altLang="en-US" sz="1400" b="1" dirty="0">
                <a:solidFill>
                  <a:schemeClr val="accent2"/>
                </a:solidFill>
                <a:latin typeface="03スマートフォントUI" panose="02000600000000000000" pitchFamily="50" charset="-128"/>
                <a:ea typeface="03スマートフォントUI" panose="02000600000000000000" pitchFamily="50" charset="-128"/>
              </a:rPr>
              <a:t>地のイメージ</a:t>
            </a:r>
          </a:p>
        </p:txBody>
      </p:sp>
      <p:sp>
        <p:nvSpPr>
          <p:cNvPr id="33" name="テキスト ボックス 32">
            <a:extLst>
              <a:ext uri="{FF2B5EF4-FFF2-40B4-BE49-F238E27FC236}">
                <a16:creationId xmlns:a16="http://schemas.microsoft.com/office/drawing/2014/main" id="{969F5B89-D56B-A157-DFB0-12F7CE5AA66B}"/>
              </a:ext>
            </a:extLst>
          </p:cNvPr>
          <p:cNvSpPr txBox="1"/>
          <p:nvPr/>
        </p:nvSpPr>
        <p:spPr>
          <a:xfrm>
            <a:off x="6285960" y="4334963"/>
            <a:ext cx="1659429" cy="307777"/>
          </a:xfrm>
          <a:prstGeom prst="rect">
            <a:avLst/>
          </a:prstGeom>
          <a:noFill/>
        </p:spPr>
        <p:txBody>
          <a:bodyPr wrap="none" rtlCol="0">
            <a:spAutoFit/>
          </a:bodyPr>
          <a:lstStyle/>
          <a:p>
            <a:r>
              <a:rPr lang="ja-JP" altLang="en-US" sz="1400" b="1" dirty="0">
                <a:solidFill>
                  <a:schemeClr val="accent2"/>
                </a:solidFill>
                <a:latin typeface="03スマートフォントUI" panose="02000600000000000000" pitchFamily="50" charset="-128"/>
                <a:ea typeface="03スマートフォントUI" panose="02000600000000000000" pitchFamily="50" charset="-128"/>
              </a:rPr>
              <a:t>市街</a:t>
            </a:r>
            <a:r>
              <a:rPr kumimoji="1" lang="ja-JP" altLang="en-US" sz="1400" b="1" dirty="0">
                <a:solidFill>
                  <a:schemeClr val="accent2"/>
                </a:solidFill>
                <a:latin typeface="03スマートフォントUI" panose="02000600000000000000" pitchFamily="50" charset="-128"/>
                <a:ea typeface="03スマートフォントUI" panose="02000600000000000000" pitchFamily="50" charset="-128"/>
              </a:rPr>
              <a:t>地のイメージ</a:t>
            </a:r>
          </a:p>
        </p:txBody>
      </p:sp>
    </p:spTree>
    <p:extLst>
      <p:ext uri="{BB962C8B-B14F-4D97-AF65-F5344CB8AC3E}">
        <p14:creationId xmlns:p14="http://schemas.microsoft.com/office/powerpoint/2010/main" val="211685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053767"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目標</a:t>
            </a:r>
            <a:r>
              <a:rPr kumimoji="1" lang="en-US" altLang="ja-JP" sz="3200" b="1" dirty="0">
                <a:solidFill>
                  <a:schemeClr val="accent2"/>
                </a:solidFill>
                <a:latin typeface="03スマートフォントUI" panose="02000600000000000000" pitchFamily="50" charset="-128"/>
                <a:ea typeface="03スマートフォントUI" panose="02000600000000000000" pitchFamily="50" charset="-128"/>
              </a:rPr>
              <a:t>UA</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値</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10</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DB10460B-D1F1-BEF6-42D5-3E49313A32DE}"/>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3B91867E-D97A-B68A-472C-55AA449B9A4C}"/>
              </a:ext>
            </a:extLst>
          </p:cNvPr>
          <p:cNvSpPr txBox="1"/>
          <p:nvPr/>
        </p:nvSpPr>
        <p:spPr>
          <a:xfrm>
            <a:off x="819150" y="1530749"/>
            <a:ext cx="4583306"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目標とする</a:t>
            </a:r>
            <a:r>
              <a:rPr kumimoji="1" lang="en-US" altLang="ja-JP" sz="3200" b="1" dirty="0">
                <a:solidFill>
                  <a:schemeClr val="accent2"/>
                </a:solidFill>
                <a:latin typeface="03スマートフォントUI" panose="02000600000000000000" pitchFamily="50" charset="-128"/>
                <a:ea typeface="03スマートフォントUI" panose="02000600000000000000" pitchFamily="50" charset="-128"/>
              </a:rPr>
              <a:t>UA</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値を入力</a:t>
            </a:r>
          </a:p>
        </p:txBody>
      </p:sp>
      <p:sp>
        <p:nvSpPr>
          <p:cNvPr id="16" name="TextBox 95">
            <a:extLst>
              <a:ext uri="{FF2B5EF4-FFF2-40B4-BE49-F238E27FC236}">
                <a16:creationId xmlns:a16="http://schemas.microsoft.com/office/drawing/2014/main" id="{59A77492-0823-7BEB-3076-B15343091B31}"/>
              </a:ext>
            </a:extLst>
          </p:cNvPr>
          <p:cNvSpPr txBox="1">
            <a:spLocks noChangeArrowheads="1"/>
          </p:cNvSpPr>
          <p:nvPr/>
        </p:nvSpPr>
        <p:spPr bwMode="auto">
          <a:xfrm>
            <a:off x="819150" y="2757317"/>
            <a:ext cx="3502168"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ja-JP" sz="1400" b="1" dirty="0">
                <a:solidFill>
                  <a:schemeClr val="accent1">
                    <a:lumMod val="50000"/>
                  </a:schemeClr>
                </a:solidFill>
                <a:latin typeface="Open Sans" panose="020B0606030504020204" pitchFamily="34" charset="0"/>
                <a:cs typeface="Open Sans" panose="020B0606030504020204" pitchFamily="34" charset="0"/>
              </a:rPr>
              <a:t>UA</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値（外皮平均熱貫流率）は、外気温と室温の差１℃あたりの建物の総熱損失量を外皮表面積によって除した値で、住宅の断熱性能を図る値です。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目標とする</a:t>
            </a:r>
            <a:r>
              <a:rPr lang="en-US" altLang="ja-JP" sz="1400" b="1" dirty="0">
                <a:solidFill>
                  <a:schemeClr val="accent1">
                    <a:lumMod val="50000"/>
                  </a:schemeClr>
                </a:solidFill>
                <a:latin typeface="Open Sans" panose="020B0606030504020204" pitchFamily="34" charset="0"/>
                <a:cs typeface="Open Sans" panose="020B0606030504020204" pitchFamily="34" charset="0"/>
              </a:rPr>
              <a:t>UA</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値によって熱損失量が変わってくるので、ご自身の目指したい</a:t>
            </a:r>
            <a:r>
              <a:rPr lang="en-US" altLang="ja-JP" sz="1400" b="1" dirty="0">
                <a:solidFill>
                  <a:schemeClr val="accent1">
                    <a:lumMod val="50000"/>
                  </a:schemeClr>
                </a:solidFill>
                <a:latin typeface="Open Sans" panose="020B0606030504020204" pitchFamily="34" charset="0"/>
                <a:cs typeface="Open Sans" panose="020B0606030504020204" pitchFamily="34" charset="0"/>
              </a:rPr>
              <a:t>UA</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値を入力してください。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参考までに、地域区分、断熱等級区分ごとの</a:t>
            </a:r>
            <a:r>
              <a:rPr lang="en-US" altLang="ja-JP" sz="1400" b="1" dirty="0">
                <a:solidFill>
                  <a:schemeClr val="accent1">
                    <a:lumMod val="50000"/>
                  </a:schemeClr>
                </a:solidFill>
                <a:latin typeface="Open Sans" panose="020B0606030504020204" pitchFamily="34" charset="0"/>
                <a:cs typeface="Open Sans" panose="020B0606030504020204" pitchFamily="34" charset="0"/>
              </a:rPr>
              <a:t>UA</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値は右の表のとおりです。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pic>
        <p:nvPicPr>
          <p:cNvPr id="19" name="図 18">
            <a:extLst>
              <a:ext uri="{FF2B5EF4-FFF2-40B4-BE49-F238E27FC236}">
                <a16:creationId xmlns:a16="http://schemas.microsoft.com/office/drawing/2014/main" id="{CFB232C1-0ABF-7AB7-8CDA-27CB0D9C0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9031" y="489963"/>
            <a:ext cx="4583306" cy="3113382"/>
          </a:xfrm>
          <a:prstGeom prst="rect">
            <a:avLst/>
          </a:prstGeom>
        </p:spPr>
      </p:pic>
      <p:sp>
        <p:nvSpPr>
          <p:cNvPr id="20" name="テキスト ボックス 19">
            <a:extLst>
              <a:ext uri="{FF2B5EF4-FFF2-40B4-BE49-F238E27FC236}">
                <a16:creationId xmlns:a16="http://schemas.microsoft.com/office/drawing/2014/main" id="{0BD573D1-54F2-2310-B35B-BDA085A690A3}"/>
              </a:ext>
            </a:extLst>
          </p:cNvPr>
          <p:cNvSpPr txBox="1"/>
          <p:nvPr/>
        </p:nvSpPr>
        <p:spPr>
          <a:xfrm>
            <a:off x="5579030" y="221989"/>
            <a:ext cx="2108269" cy="307777"/>
          </a:xfrm>
          <a:prstGeom prst="rect">
            <a:avLst/>
          </a:prstGeom>
          <a:noFill/>
        </p:spPr>
        <p:txBody>
          <a:bodyPr wrap="none" rtlCol="0">
            <a:spAutoFit/>
          </a:bodyPr>
          <a:lstStyle/>
          <a:p>
            <a:r>
              <a:rPr kumimoji="1" lang="en-US" altLang="ja-JP" sz="1400" b="1" dirty="0">
                <a:solidFill>
                  <a:schemeClr val="accent2"/>
                </a:solidFill>
                <a:latin typeface="03スマートフォントUI" panose="02000600000000000000" pitchFamily="50" charset="-128"/>
                <a:ea typeface="03スマートフォントUI" panose="02000600000000000000" pitchFamily="50" charset="-128"/>
              </a:rPr>
              <a:t>UA</a:t>
            </a:r>
            <a:r>
              <a:rPr kumimoji="1" lang="ja-JP" altLang="en-US" sz="1400" b="1" dirty="0">
                <a:solidFill>
                  <a:schemeClr val="accent2"/>
                </a:solidFill>
                <a:latin typeface="03スマートフォントUI" panose="02000600000000000000" pitchFamily="50" charset="-128"/>
                <a:ea typeface="03スマートフォントUI" panose="02000600000000000000" pitchFamily="50" charset="-128"/>
              </a:rPr>
              <a:t>値の計算方法の解説</a:t>
            </a:r>
          </a:p>
        </p:txBody>
      </p:sp>
      <p:sp>
        <p:nvSpPr>
          <p:cNvPr id="22" name="テキスト ボックス 21">
            <a:extLst>
              <a:ext uri="{FF2B5EF4-FFF2-40B4-BE49-F238E27FC236}">
                <a16:creationId xmlns:a16="http://schemas.microsoft.com/office/drawing/2014/main" id="{111CA914-DC55-7D5E-0C5F-946777DFF9FB}"/>
              </a:ext>
            </a:extLst>
          </p:cNvPr>
          <p:cNvSpPr txBox="1"/>
          <p:nvPr/>
        </p:nvSpPr>
        <p:spPr>
          <a:xfrm flipH="1">
            <a:off x="8291389" y="3524380"/>
            <a:ext cx="2089698" cy="307777"/>
          </a:xfrm>
          <a:prstGeom prst="rect">
            <a:avLst/>
          </a:prstGeom>
          <a:noFill/>
        </p:spPr>
        <p:txBody>
          <a:bodyPr wrap="square" rtlCol="0">
            <a:spAutoFit/>
          </a:bodyPr>
          <a:lstStyle/>
          <a:p>
            <a:r>
              <a:rPr lang="ja-JP" altLang="en-US" sz="1400" b="1" dirty="0"/>
              <a:t>出典：国道交通省</a:t>
            </a:r>
            <a:r>
              <a:rPr lang="en-US" altLang="ja-JP" sz="1400" b="1" dirty="0"/>
              <a:t>HP</a:t>
            </a:r>
            <a:endParaRPr kumimoji="1" lang="ja-JP" altLang="en-US" sz="1400" b="1" dirty="0"/>
          </a:p>
        </p:txBody>
      </p:sp>
      <p:graphicFrame>
        <p:nvGraphicFramePr>
          <p:cNvPr id="29" name="表 28">
            <a:extLst>
              <a:ext uri="{FF2B5EF4-FFF2-40B4-BE49-F238E27FC236}">
                <a16:creationId xmlns:a16="http://schemas.microsoft.com/office/drawing/2014/main" id="{A8347278-68B1-E2FB-AA5B-728365A1EC11}"/>
              </a:ext>
            </a:extLst>
          </p:cNvPr>
          <p:cNvGraphicFramePr>
            <a:graphicFrameLocks noGrp="1"/>
          </p:cNvGraphicFramePr>
          <p:nvPr>
            <p:extLst>
              <p:ext uri="{D42A27DB-BD31-4B8C-83A1-F6EECF244321}">
                <p14:modId xmlns:p14="http://schemas.microsoft.com/office/powerpoint/2010/main" val="608451948"/>
              </p:ext>
            </p:extLst>
          </p:nvPr>
        </p:nvGraphicFramePr>
        <p:xfrm>
          <a:off x="5628635" y="4124180"/>
          <a:ext cx="4531531" cy="2487410"/>
        </p:xfrm>
        <a:graphic>
          <a:graphicData uri="http://schemas.openxmlformats.org/drawingml/2006/table">
            <a:tbl>
              <a:tblPr firstRow="1" bandRow="1">
                <a:tableStyleId>{5940675A-B579-460E-94D1-54222C63F5DA}</a:tableStyleId>
              </a:tblPr>
              <a:tblGrid>
                <a:gridCol w="314068">
                  <a:extLst>
                    <a:ext uri="{9D8B030D-6E8A-4147-A177-3AD203B41FA5}">
                      <a16:colId xmlns:a16="http://schemas.microsoft.com/office/drawing/2014/main" val="4232856581"/>
                    </a:ext>
                  </a:extLst>
                </a:gridCol>
                <a:gridCol w="592239">
                  <a:extLst>
                    <a:ext uri="{9D8B030D-6E8A-4147-A177-3AD203B41FA5}">
                      <a16:colId xmlns:a16="http://schemas.microsoft.com/office/drawing/2014/main" val="3762557217"/>
                    </a:ext>
                  </a:extLst>
                </a:gridCol>
                <a:gridCol w="453153">
                  <a:extLst>
                    <a:ext uri="{9D8B030D-6E8A-4147-A177-3AD203B41FA5}">
                      <a16:colId xmlns:a16="http://schemas.microsoft.com/office/drawing/2014/main" val="2909332158"/>
                    </a:ext>
                  </a:extLst>
                </a:gridCol>
                <a:gridCol w="453153">
                  <a:extLst>
                    <a:ext uri="{9D8B030D-6E8A-4147-A177-3AD203B41FA5}">
                      <a16:colId xmlns:a16="http://schemas.microsoft.com/office/drawing/2014/main" val="1097087370"/>
                    </a:ext>
                  </a:extLst>
                </a:gridCol>
                <a:gridCol w="453153">
                  <a:extLst>
                    <a:ext uri="{9D8B030D-6E8A-4147-A177-3AD203B41FA5}">
                      <a16:colId xmlns:a16="http://schemas.microsoft.com/office/drawing/2014/main" val="3728214710"/>
                    </a:ext>
                  </a:extLst>
                </a:gridCol>
                <a:gridCol w="453153">
                  <a:extLst>
                    <a:ext uri="{9D8B030D-6E8A-4147-A177-3AD203B41FA5}">
                      <a16:colId xmlns:a16="http://schemas.microsoft.com/office/drawing/2014/main" val="2582736979"/>
                    </a:ext>
                  </a:extLst>
                </a:gridCol>
                <a:gridCol w="453153">
                  <a:extLst>
                    <a:ext uri="{9D8B030D-6E8A-4147-A177-3AD203B41FA5}">
                      <a16:colId xmlns:a16="http://schemas.microsoft.com/office/drawing/2014/main" val="1834614408"/>
                    </a:ext>
                  </a:extLst>
                </a:gridCol>
                <a:gridCol w="453153">
                  <a:extLst>
                    <a:ext uri="{9D8B030D-6E8A-4147-A177-3AD203B41FA5}">
                      <a16:colId xmlns:a16="http://schemas.microsoft.com/office/drawing/2014/main" val="3483083741"/>
                    </a:ext>
                  </a:extLst>
                </a:gridCol>
                <a:gridCol w="453153">
                  <a:extLst>
                    <a:ext uri="{9D8B030D-6E8A-4147-A177-3AD203B41FA5}">
                      <a16:colId xmlns:a16="http://schemas.microsoft.com/office/drawing/2014/main" val="4288384584"/>
                    </a:ext>
                  </a:extLst>
                </a:gridCol>
                <a:gridCol w="453153">
                  <a:extLst>
                    <a:ext uri="{9D8B030D-6E8A-4147-A177-3AD203B41FA5}">
                      <a16:colId xmlns:a16="http://schemas.microsoft.com/office/drawing/2014/main" val="3155010446"/>
                    </a:ext>
                  </a:extLst>
                </a:gridCol>
              </a:tblGrid>
              <a:tr h="274669">
                <a:tc rowSpan="2" gridSpan="2">
                  <a:txBody>
                    <a:bodyPr/>
                    <a:lstStyle/>
                    <a:p>
                      <a:pPr algn="ctr"/>
                      <a:endParaRPr kumimoji="1" lang="ja-JP" altLang="en-US" sz="1200" b="1" dirty="0">
                        <a:solidFill>
                          <a:schemeClr val="bg1"/>
                        </a:solidFill>
                        <a:latin typeface="03スマートフォントUI" panose="02000600000000000000" pitchFamily="50" charset="-128"/>
                        <a:ea typeface="03スマートフォントUI" panose="02000600000000000000" pitchFamily="50" charset="-128"/>
                      </a:endParaRPr>
                    </a:p>
                  </a:txBody>
                  <a:tcPr marL="107178" marR="107178" marT="53589" marB="53589"/>
                </a:tc>
                <a:tc rowSpan="2" hMerge="1">
                  <a:txBody>
                    <a:bodyPr/>
                    <a:lstStyle/>
                    <a:p>
                      <a:pPr algn="ctr"/>
                      <a:endParaRPr kumimoji="1" lang="ja-JP" altLang="en-US" b="1">
                        <a:solidFill>
                          <a:schemeClr val="tx1"/>
                        </a:solidFill>
                        <a:latin typeface="03スマートフォントUI" panose="02000600000000000000" pitchFamily="50" charset="-128"/>
                        <a:ea typeface="03スマートフォントUI" panose="02000600000000000000" pitchFamily="50" charset="-128"/>
                      </a:endParaRPr>
                    </a:p>
                  </a:txBody>
                  <a:tcPr/>
                </a:tc>
                <a:tc gridSpan="8">
                  <a:txBody>
                    <a:bodyPr/>
                    <a:lstStyle/>
                    <a:p>
                      <a:pPr algn="ctr"/>
                      <a:r>
                        <a:rPr kumimoji="1" lang="ja-JP" altLang="en-US" sz="1200" b="1" dirty="0">
                          <a:solidFill>
                            <a:schemeClr val="bg1"/>
                          </a:solidFill>
                        </a:rPr>
                        <a:t>地域区分</a:t>
                      </a:r>
                      <a:endParaRPr kumimoji="1" lang="ja-JP" altLang="en-US" sz="1200" b="1" dirty="0">
                        <a:solidFill>
                          <a:schemeClr val="bg1"/>
                        </a:solidFill>
                        <a:latin typeface="03スマートフォントUI" panose="02000600000000000000" pitchFamily="50" charset="-128"/>
                        <a:ea typeface="03スマートフォントUI" panose="02000600000000000000" pitchFamily="50" charset="-128"/>
                      </a:endParaRPr>
                    </a:p>
                  </a:txBody>
                  <a:tcPr marL="107178" marR="107178" marT="53589" marB="53589">
                    <a:solidFill>
                      <a:schemeClr val="tx2"/>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dirty="0"/>
                    </a:p>
                  </a:txBody>
                  <a:tcPr/>
                </a:tc>
                <a:extLst>
                  <a:ext uri="{0D108BD9-81ED-4DB2-BD59-A6C34878D82A}">
                    <a16:rowId xmlns:a16="http://schemas.microsoft.com/office/drawing/2014/main" val="3314768076"/>
                  </a:ext>
                </a:extLst>
              </a:tr>
              <a:tr h="274669">
                <a:tc gridSpan="2" vMerge="1">
                  <a:txBody>
                    <a:bodyPr/>
                    <a:lstStyle/>
                    <a:p>
                      <a:pPr algn="ctr"/>
                      <a:endParaRPr kumimoji="1" lang="ja-JP" altLang="en-US" b="1" dirty="0">
                        <a:solidFill>
                          <a:schemeClr val="tx1"/>
                        </a:solidFill>
                        <a:latin typeface="03スマートフォントUI" panose="02000600000000000000" pitchFamily="50" charset="-128"/>
                        <a:ea typeface="03スマートフォントUI" panose="02000600000000000000" pitchFamily="50" charset="-128"/>
                      </a:endParaRPr>
                    </a:p>
                  </a:txBody>
                  <a:tcPr/>
                </a:tc>
                <a:tc hMerge="1" vMerge="1">
                  <a:txBody>
                    <a:bodyPr/>
                    <a:lstStyle/>
                    <a:p>
                      <a:pPr algn="ctr"/>
                      <a:endParaRPr kumimoji="1" lang="ja-JP" altLang="en-US" b="1" dirty="0">
                        <a:solidFill>
                          <a:schemeClr val="tx1"/>
                        </a:solidFill>
                        <a:latin typeface="03スマートフォントUI" panose="02000600000000000000" pitchFamily="50" charset="-128"/>
                        <a:ea typeface="03スマートフォントUI" panose="02000600000000000000" pitchFamily="50" charset="-128"/>
                      </a:endParaRPr>
                    </a:p>
                  </a:txBody>
                  <a:tcPr/>
                </a:tc>
                <a:tc>
                  <a:txBody>
                    <a:bodyPr/>
                    <a:lstStyle/>
                    <a:p>
                      <a:pPr algn="ctr"/>
                      <a:r>
                        <a:rPr kumimoji="1" lang="ja-JP" altLang="en-US" sz="1200" b="1" dirty="0">
                          <a:solidFill>
                            <a:schemeClr val="tx1"/>
                          </a:solidFill>
                        </a:rPr>
                        <a:t>１</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6"/>
                    </a:solidFill>
                  </a:tcPr>
                </a:tc>
                <a:tc>
                  <a:txBody>
                    <a:bodyPr/>
                    <a:lstStyle/>
                    <a:p>
                      <a:pPr algn="ctr"/>
                      <a:r>
                        <a:rPr kumimoji="1" lang="en-US" altLang="ja-JP" sz="1200" b="1" dirty="0">
                          <a:solidFill>
                            <a:schemeClr val="tx1"/>
                          </a:solidFill>
                        </a:rPr>
                        <a:t>2</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6">
                        <a:lumMod val="40000"/>
                        <a:lumOff val="60000"/>
                      </a:schemeClr>
                    </a:solidFill>
                  </a:tcPr>
                </a:tc>
                <a:tc>
                  <a:txBody>
                    <a:bodyPr/>
                    <a:lstStyle/>
                    <a:p>
                      <a:pPr algn="ctr"/>
                      <a:r>
                        <a:rPr kumimoji="1" lang="en-US" altLang="ja-JP" sz="1200" b="1" dirty="0">
                          <a:solidFill>
                            <a:schemeClr val="tx1"/>
                          </a:solidFill>
                        </a:rPr>
                        <a:t>3</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3"/>
                    </a:solidFill>
                  </a:tcPr>
                </a:tc>
                <a:tc>
                  <a:txBody>
                    <a:bodyPr/>
                    <a:lstStyle/>
                    <a:p>
                      <a:pPr algn="ctr"/>
                      <a:r>
                        <a:rPr kumimoji="1" lang="en-US" altLang="ja-JP" sz="1200" b="1" dirty="0">
                          <a:solidFill>
                            <a:schemeClr val="tx1"/>
                          </a:solidFill>
                        </a:rPr>
                        <a:t>4</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rgbClr val="FFFFCC"/>
                    </a:solidFill>
                  </a:tcPr>
                </a:tc>
                <a:tc>
                  <a:txBody>
                    <a:bodyPr/>
                    <a:lstStyle/>
                    <a:p>
                      <a:pPr algn="ctr"/>
                      <a:r>
                        <a:rPr kumimoji="1" lang="en-US" altLang="ja-JP" sz="1200" b="1" dirty="0">
                          <a:solidFill>
                            <a:schemeClr val="tx1"/>
                          </a:solidFill>
                        </a:rPr>
                        <a:t>5</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rgbClr val="FFCC99"/>
                    </a:solidFill>
                  </a:tcPr>
                </a:tc>
                <a:tc>
                  <a:txBody>
                    <a:bodyPr/>
                    <a:lstStyle/>
                    <a:p>
                      <a:pPr algn="ctr"/>
                      <a:r>
                        <a:rPr kumimoji="1" lang="en-US" altLang="ja-JP" sz="1200" b="1" dirty="0">
                          <a:solidFill>
                            <a:schemeClr val="tx1"/>
                          </a:solidFill>
                        </a:rPr>
                        <a:t>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rgbClr val="FF9966"/>
                    </a:solidFill>
                  </a:tcPr>
                </a:tc>
                <a:tc>
                  <a:txBody>
                    <a:bodyPr/>
                    <a:lstStyle/>
                    <a:p>
                      <a:pPr algn="ctr"/>
                      <a:r>
                        <a:rPr kumimoji="1" lang="en-US" altLang="ja-JP" sz="1200" b="1" dirty="0">
                          <a:solidFill>
                            <a:schemeClr val="tx1"/>
                          </a:solidFill>
                        </a:rPr>
                        <a:t>7</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rgbClr val="FF7C80"/>
                    </a:solidFill>
                  </a:tcPr>
                </a:tc>
                <a:tc>
                  <a:txBody>
                    <a:bodyPr/>
                    <a:lstStyle/>
                    <a:p>
                      <a:pPr algn="ctr"/>
                      <a:r>
                        <a:rPr kumimoji="1" lang="en-US" altLang="ja-JP" sz="1200" b="1" dirty="0">
                          <a:solidFill>
                            <a:schemeClr val="tx1"/>
                          </a:solidFill>
                        </a:rPr>
                        <a:t>8</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rgbClr val="993366"/>
                    </a:solidFill>
                  </a:tcPr>
                </a:tc>
                <a:extLst>
                  <a:ext uri="{0D108BD9-81ED-4DB2-BD59-A6C34878D82A}">
                    <a16:rowId xmlns:a16="http://schemas.microsoft.com/office/drawing/2014/main" val="3891788006"/>
                  </a:ext>
                </a:extLst>
              </a:tr>
              <a:tr h="274669">
                <a:tc rowSpan="7">
                  <a:txBody>
                    <a:bodyPr/>
                    <a:lstStyle/>
                    <a:p>
                      <a:pPr algn="ctr"/>
                      <a:r>
                        <a:rPr kumimoji="1" lang="ja-JP" altLang="en-US" sz="1200" b="1" dirty="0">
                          <a:solidFill>
                            <a:schemeClr val="bg1"/>
                          </a:solidFill>
                        </a:rPr>
                        <a:t>断熱等級</a:t>
                      </a:r>
                      <a:endParaRPr kumimoji="1" lang="ja-JP" altLang="en-US" sz="1200" b="1" dirty="0">
                        <a:solidFill>
                          <a:schemeClr val="bg1"/>
                        </a:solidFill>
                        <a:latin typeface="03スマートフォントUI" panose="02000600000000000000" pitchFamily="50" charset="-128"/>
                        <a:ea typeface="03スマートフォントUI" panose="02000600000000000000" pitchFamily="50" charset="-128"/>
                      </a:endParaRPr>
                    </a:p>
                  </a:txBody>
                  <a:tcPr marL="107178" marR="107178" marT="53589" marB="53589" anchor="ctr">
                    <a:solidFill>
                      <a:schemeClr val="tx2"/>
                    </a:solidFill>
                  </a:tcPr>
                </a:tc>
                <a:tc>
                  <a:txBody>
                    <a:bodyPr/>
                    <a:lstStyle/>
                    <a:p>
                      <a:pPr algn="ctr"/>
                      <a:r>
                        <a:rPr kumimoji="1" lang="ja-JP" altLang="en-US" sz="1200" b="1" dirty="0">
                          <a:solidFill>
                            <a:schemeClr val="tx1"/>
                          </a:solidFill>
                        </a:rPr>
                        <a:t>等級</a:t>
                      </a:r>
                      <a:r>
                        <a:rPr kumimoji="1" lang="en-US" altLang="ja-JP" sz="1200" b="1" dirty="0">
                          <a:solidFill>
                            <a:schemeClr val="tx1"/>
                          </a:solidFill>
                        </a:rPr>
                        <a:t>7</a:t>
                      </a:r>
                      <a:endParaRPr kumimoji="1" lang="en-US" altLang="ja-JP"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4">
                        <a:lumMod val="20000"/>
                        <a:lumOff val="80000"/>
                      </a:schemeClr>
                    </a:solidFill>
                  </a:tcPr>
                </a:tc>
                <a:tc>
                  <a:txBody>
                    <a:bodyPr/>
                    <a:lstStyle/>
                    <a:p>
                      <a:pPr algn="ctr"/>
                      <a:r>
                        <a:rPr kumimoji="1" lang="en-US" altLang="ja-JP" sz="1200" b="1" dirty="0">
                          <a:solidFill>
                            <a:schemeClr val="tx1"/>
                          </a:solidFill>
                        </a:rPr>
                        <a:t>0.20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0.20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0.20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0.23</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0.26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0.26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0.26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extLst>
                  <a:ext uri="{0D108BD9-81ED-4DB2-BD59-A6C34878D82A}">
                    <a16:rowId xmlns:a16="http://schemas.microsoft.com/office/drawing/2014/main" val="2165280418"/>
                  </a:ext>
                </a:extLst>
              </a:tr>
              <a:tr h="274669">
                <a:tc vMerge="1">
                  <a:txBody>
                    <a:bodyPr/>
                    <a:lstStyle/>
                    <a:p>
                      <a:pPr algn="ctr"/>
                      <a:endParaRPr kumimoji="1" lang="ja-JP" altLang="en-US" b="1" dirty="0">
                        <a:solidFill>
                          <a:schemeClr val="tx1"/>
                        </a:solidFill>
                        <a:latin typeface="03スマートフォントUI" panose="02000600000000000000" pitchFamily="50" charset="-128"/>
                        <a:ea typeface="03スマートフォントUI" panose="02000600000000000000" pitchFamily="50" charset="-128"/>
                      </a:endParaRPr>
                    </a:p>
                  </a:txBody>
                  <a:tcPr/>
                </a:tc>
                <a:tc>
                  <a:txBody>
                    <a:bodyPr/>
                    <a:lstStyle/>
                    <a:p>
                      <a:pPr algn="ctr"/>
                      <a:r>
                        <a:rPr kumimoji="1" lang="ja-JP" altLang="en-US" sz="1200" b="1" dirty="0">
                          <a:solidFill>
                            <a:schemeClr val="tx1"/>
                          </a:solidFill>
                        </a:rPr>
                        <a:t>等級</a:t>
                      </a:r>
                      <a:r>
                        <a:rPr kumimoji="1" lang="en-US" altLang="ja-JP" sz="1200" b="1" dirty="0">
                          <a:solidFill>
                            <a:schemeClr val="tx1"/>
                          </a:solidFill>
                        </a:rPr>
                        <a:t>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4">
                        <a:lumMod val="20000"/>
                        <a:lumOff val="80000"/>
                      </a:schemeClr>
                    </a:solidFill>
                  </a:tcPr>
                </a:tc>
                <a:tc>
                  <a:txBody>
                    <a:bodyPr/>
                    <a:lstStyle/>
                    <a:p>
                      <a:pPr algn="ctr"/>
                      <a:r>
                        <a:rPr kumimoji="1" lang="en-US" altLang="ja-JP" sz="1200" b="1" dirty="0">
                          <a:solidFill>
                            <a:schemeClr val="tx1"/>
                          </a:solidFill>
                        </a:rPr>
                        <a:t>0.28</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0.28</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0.28</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0.34</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0.46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0.46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0.46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extLst>
                  <a:ext uri="{0D108BD9-81ED-4DB2-BD59-A6C34878D82A}">
                    <a16:rowId xmlns:a16="http://schemas.microsoft.com/office/drawing/2014/main" val="4014860029"/>
                  </a:ext>
                </a:extLst>
              </a:tr>
              <a:tr h="274669">
                <a:tc vMerge="1">
                  <a:txBody>
                    <a:bodyPr/>
                    <a:lstStyle/>
                    <a:p>
                      <a:pPr algn="ctr"/>
                      <a:endParaRPr kumimoji="1" lang="ja-JP" altLang="en-US" b="1">
                        <a:solidFill>
                          <a:schemeClr val="tx1"/>
                        </a:solidFill>
                        <a:latin typeface="03スマートフォントUI" panose="02000600000000000000" pitchFamily="50" charset="-128"/>
                        <a:ea typeface="03スマートフォントUI" panose="02000600000000000000" pitchFamily="50" charset="-128"/>
                      </a:endParaRPr>
                    </a:p>
                  </a:txBody>
                  <a:tcPr/>
                </a:tc>
                <a:tc>
                  <a:txBody>
                    <a:bodyPr/>
                    <a:lstStyle/>
                    <a:p>
                      <a:pPr algn="ctr"/>
                      <a:r>
                        <a:rPr kumimoji="1" lang="ja-JP" altLang="en-US" sz="1200" b="1" dirty="0">
                          <a:solidFill>
                            <a:schemeClr val="tx1"/>
                          </a:solidFill>
                        </a:rPr>
                        <a:t>等級</a:t>
                      </a:r>
                      <a:r>
                        <a:rPr kumimoji="1" lang="en-US" altLang="ja-JP" sz="1200" b="1" dirty="0">
                          <a:solidFill>
                            <a:schemeClr val="tx1"/>
                          </a:solidFill>
                        </a:rPr>
                        <a:t>5</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4">
                        <a:lumMod val="20000"/>
                        <a:lumOff val="80000"/>
                      </a:schemeClr>
                    </a:solidFill>
                  </a:tcPr>
                </a:tc>
                <a:tc>
                  <a:txBody>
                    <a:bodyPr/>
                    <a:lstStyle/>
                    <a:p>
                      <a:pPr algn="ctr"/>
                      <a:r>
                        <a:rPr kumimoji="1" lang="en-US" altLang="ja-JP" sz="1200" b="1" dirty="0">
                          <a:solidFill>
                            <a:schemeClr val="tx1"/>
                          </a:solidFill>
                        </a:rPr>
                        <a:t>0.40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0.40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0.50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0.60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0.60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0.60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0.60</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extLst>
                  <a:ext uri="{0D108BD9-81ED-4DB2-BD59-A6C34878D82A}">
                    <a16:rowId xmlns:a16="http://schemas.microsoft.com/office/drawing/2014/main" val="1431895863"/>
                  </a:ext>
                </a:extLst>
              </a:tr>
              <a:tr h="274669">
                <a:tc vMerge="1">
                  <a:txBody>
                    <a:bodyPr/>
                    <a:lstStyle/>
                    <a:p>
                      <a:pPr algn="ctr"/>
                      <a:endParaRPr kumimoji="1" lang="ja-JP" altLang="en-US" b="1" dirty="0">
                        <a:solidFill>
                          <a:schemeClr val="tx1"/>
                        </a:solidFill>
                        <a:latin typeface="03スマートフォントUI" panose="02000600000000000000" pitchFamily="50" charset="-128"/>
                        <a:ea typeface="03スマートフォントUI" panose="02000600000000000000" pitchFamily="50" charset="-128"/>
                      </a:endParaRPr>
                    </a:p>
                  </a:txBody>
                  <a:tcPr/>
                </a:tc>
                <a:tc>
                  <a:txBody>
                    <a:bodyPr/>
                    <a:lstStyle/>
                    <a:p>
                      <a:pPr algn="ctr"/>
                      <a:r>
                        <a:rPr kumimoji="1" lang="ja-JP" altLang="en-US" sz="1200" b="1" dirty="0">
                          <a:solidFill>
                            <a:schemeClr val="tx1"/>
                          </a:solidFill>
                        </a:rPr>
                        <a:t>等級</a:t>
                      </a:r>
                      <a:r>
                        <a:rPr kumimoji="1" lang="en-US" altLang="ja-JP" sz="1200" b="1" dirty="0">
                          <a:solidFill>
                            <a:schemeClr val="tx1"/>
                          </a:solidFill>
                        </a:rPr>
                        <a:t>4</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4">
                        <a:lumMod val="20000"/>
                        <a:lumOff val="80000"/>
                      </a:schemeClr>
                    </a:solidFill>
                  </a:tcPr>
                </a:tc>
                <a:tc>
                  <a:txBody>
                    <a:bodyPr/>
                    <a:lstStyle/>
                    <a:p>
                      <a:pPr algn="ctr"/>
                      <a:r>
                        <a:rPr kumimoji="1" lang="en-US" altLang="ja-JP" sz="1200" b="1" dirty="0">
                          <a:solidFill>
                            <a:schemeClr val="tx1"/>
                          </a:solidFill>
                        </a:rPr>
                        <a:t>0.46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0.46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0.56</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0.75</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0.87</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0.87</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0.87</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extLst>
                  <a:ext uri="{0D108BD9-81ED-4DB2-BD59-A6C34878D82A}">
                    <a16:rowId xmlns:a16="http://schemas.microsoft.com/office/drawing/2014/main" val="712078685"/>
                  </a:ext>
                </a:extLst>
              </a:tr>
              <a:tr h="274669">
                <a:tc vMerge="1">
                  <a:txBody>
                    <a:bodyPr/>
                    <a:lstStyle/>
                    <a:p>
                      <a:pPr algn="ctr"/>
                      <a:endParaRPr kumimoji="1" lang="ja-JP" altLang="en-US" b="1" dirty="0">
                        <a:solidFill>
                          <a:schemeClr val="tx1"/>
                        </a:solidFill>
                        <a:latin typeface="03スマートフォントUI" panose="02000600000000000000" pitchFamily="50" charset="-128"/>
                        <a:ea typeface="03スマートフォントUI" panose="02000600000000000000" pitchFamily="50" charset="-128"/>
                      </a:endParaRPr>
                    </a:p>
                  </a:txBody>
                  <a:tcPr/>
                </a:tc>
                <a:tc>
                  <a:txBody>
                    <a:bodyPr/>
                    <a:lstStyle/>
                    <a:p>
                      <a:pPr algn="ctr"/>
                      <a:r>
                        <a:rPr kumimoji="1" lang="ja-JP" altLang="en-US" sz="1200" b="1" dirty="0">
                          <a:solidFill>
                            <a:schemeClr val="tx1"/>
                          </a:solidFill>
                        </a:rPr>
                        <a:t>等級</a:t>
                      </a:r>
                      <a:r>
                        <a:rPr kumimoji="1" lang="en-US" altLang="ja-JP" sz="1200" b="1" dirty="0">
                          <a:solidFill>
                            <a:schemeClr val="tx1"/>
                          </a:solidFill>
                        </a:rPr>
                        <a:t>3</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4">
                        <a:lumMod val="20000"/>
                        <a:lumOff val="80000"/>
                      </a:schemeClr>
                    </a:solidFill>
                  </a:tcPr>
                </a:tc>
                <a:tc>
                  <a:txBody>
                    <a:bodyPr/>
                    <a:lstStyle/>
                    <a:p>
                      <a:pPr algn="ctr"/>
                      <a:r>
                        <a:rPr kumimoji="1" lang="en-US" altLang="ja-JP" sz="1200" b="1" dirty="0">
                          <a:solidFill>
                            <a:schemeClr val="tx1"/>
                          </a:solidFill>
                        </a:rPr>
                        <a:t>0.54</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0.54</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1.04</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0.25</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1.54</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1.54</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1.81</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extLst>
                  <a:ext uri="{0D108BD9-81ED-4DB2-BD59-A6C34878D82A}">
                    <a16:rowId xmlns:a16="http://schemas.microsoft.com/office/drawing/2014/main" val="2762328128"/>
                  </a:ext>
                </a:extLst>
              </a:tr>
              <a:tr h="274669">
                <a:tc vMerge="1">
                  <a:txBody>
                    <a:bodyPr/>
                    <a:lstStyle/>
                    <a:p>
                      <a:pPr algn="ctr"/>
                      <a:endParaRPr kumimoji="1" lang="ja-JP" altLang="en-US" b="1" dirty="0">
                        <a:solidFill>
                          <a:schemeClr val="tx1"/>
                        </a:solidFill>
                        <a:latin typeface="03スマートフォントUI" panose="02000600000000000000" pitchFamily="50" charset="-128"/>
                        <a:ea typeface="03スマートフォントUI" panose="02000600000000000000" pitchFamily="50" charset="-128"/>
                      </a:endParaRPr>
                    </a:p>
                  </a:txBody>
                  <a:tcPr/>
                </a:tc>
                <a:tc>
                  <a:txBody>
                    <a:bodyPr/>
                    <a:lstStyle/>
                    <a:p>
                      <a:pPr algn="ctr"/>
                      <a:r>
                        <a:rPr kumimoji="1" lang="ja-JP" altLang="en-US" sz="1200" b="1" dirty="0">
                          <a:solidFill>
                            <a:schemeClr val="tx1"/>
                          </a:solidFill>
                        </a:rPr>
                        <a:t>等級</a:t>
                      </a:r>
                      <a:r>
                        <a:rPr kumimoji="1" lang="en-US" altLang="ja-JP" sz="1200" b="1" dirty="0">
                          <a:solidFill>
                            <a:schemeClr val="tx1"/>
                          </a:solidFill>
                        </a:rPr>
                        <a:t>2</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4">
                        <a:lumMod val="20000"/>
                        <a:lumOff val="80000"/>
                      </a:schemeClr>
                    </a:solidFill>
                  </a:tcPr>
                </a:tc>
                <a:tc>
                  <a:txBody>
                    <a:bodyPr/>
                    <a:lstStyle/>
                    <a:p>
                      <a:pPr algn="ctr"/>
                      <a:r>
                        <a:rPr kumimoji="1" lang="en-US" altLang="ja-JP" sz="1200" b="1" dirty="0">
                          <a:solidFill>
                            <a:schemeClr val="tx1"/>
                          </a:solidFill>
                        </a:rPr>
                        <a:t>0.72</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0.72</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1.21</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1.47</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1.67</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1.67</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algn="ctr"/>
                      <a:r>
                        <a:rPr kumimoji="1" lang="en-US" altLang="ja-JP" sz="1200" b="1" dirty="0">
                          <a:solidFill>
                            <a:schemeClr val="tx1"/>
                          </a:solidFill>
                        </a:rPr>
                        <a:t>2.35</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extLst>
                  <a:ext uri="{0D108BD9-81ED-4DB2-BD59-A6C34878D82A}">
                    <a16:rowId xmlns:a16="http://schemas.microsoft.com/office/drawing/2014/main" val="1990573957"/>
                  </a:ext>
                </a:extLst>
              </a:tr>
              <a:tr h="274669">
                <a:tc vMerge="1">
                  <a:txBody>
                    <a:bodyPr/>
                    <a:lstStyle/>
                    <a:p>
                      <a:pPr algn="ctr"/>
                      <a:endParaRPr kumimoji="1" lang="ja-JP" altLang="en-US" b="1" dirty="0">
                        <a:solidFill>
                          <a:schemeClr val="tx1"/>
                        </a:solidFill>
                        <a:latin typeface="03スマートフォントUI" panose="02000600000000000000" pitchFamily="50" charset="-128"/>
                        <a:ea typeface="03スマートフォントUI" panose="02000600000000000000" pitchFamily="50" charset="-128"/>
                      </a:endParaRPr>
                    </a:p>
                  </a:txBody>
                  <a:tcPr/>
                </a:tc>
                <a:tc>
                  <a:txBody>
                    <a:bodyPr/>
                    <a:lstStyle/>
                    <a:p>
                      <a:pPr algn="ctr"/>
                      <a:r>
                        <a:rPr kumimoji="1" lang="ja-JP" altLang="en-US" sz="1200" b="1" dirty="0">
                          <a:solidFill>
                            <a:schemeClr val="tx1"/>
                          </a:solidFill>
                        </a:rPr>
                        <a:t>等級</a:t>
                      </a:r>
                      <a:r>
                        <a:rPr kumimoji="1" lang="en-US" altLang="ja-JP" sz="1200" b="1" dirty="0">
                          <a:solidFill>
                            <a:schemeClr val="tx1"/>
                          </a:solidFill>
                        </a:rPr>
                        <a:t>1</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rPr>
                        <a:t>ー</a:t>
                      </a:r>
                      <a:endParaRPr kumimoji="1" lang="ja-JP" altLang="en-US" sz="1200" b="1" dirty="0">
                        <a:solidFill>
                          <a:schemeClr val="tx1"/>
                        </a:solidFill>
                        <a:latin typeface="03スマートフォントUI" panose="02000600000000000000" pitchFamily="50" charset="-128"/>
                        <a:ea typeface="03スマートフォントUI" panose="02000600000000000000" pitchFamily="50" charset="-128"/>
                      </a:endParaRPr>
                    </a:p>
                  </a:txBody>
                  <a:tcPr marL="58865" marR="58865" marT="29433" marB="29433"/>
                </a:tc>
                <a:extLst>
                  <a:ext uri="{0D108BD9-81ED-4DB2-BD59-A6C34878D82A}">
                    <a16:rowId xmlns:a16="http://schemas.microsoft.com/office/drawing/2014/main" val="1145747430"/>
                  </a:ext>
                </a:extLst>
              </a:tr>
            </a:tbl>
          </a:graphicData>
        </a:graphic>
      </p:graphicFrame>
      <p:sp>
        <p:nvSpPr>
          <p:cNvPr id="30" name="テキスト ボックス 29">
            <a:extLst>
              <a:ext uri="{FF2B5EF4-FFF2-40B4-BE49-F238E27FC236}">
                <a16:creationId xmlns:a16="http://schemas.microsoft.com/office/drawing/2014/main" id="{811471C0-02B1-E533-2EBE-8DE49760F1F4}"/>
              </a:ext>
            </a:extLst>
          </p:cNvPr>
          <p:cNvSpPr txBox="1"/>
          <p:nvPr/>
        </p:nvSpPr>
        <p:spPr>
          <a:xfrm>
            <a:off x="5579030" y="3819163"/>
            <a:ext cx="3767378" cy="307777"/>
          </a:xfrm>
          <a:prstGeom prst="rect">
            <a:avLst/>
          </a:prstGeom>
          <a:noFill/>
        </p:spPr>
        <p:txBody>
          <a:bodyPr wrap="none" rtlCol="0">
            <a:spAutoFit/>
          </a:bodyPr>
          <a:lstStyle/>
          <a:p>
            <a:r>
              <a:rPr kumimoji="1" lang="ja-JP" altLang="en-US" sz="1400" b="1" dirty="0">
                <a:solidFill>
                  <a:schemeClr val="accent2"/>
                </a:solidFill>
                <a:latin typeface="03スマートフォントUI" panose="02000600000000000000" pitchFamily="50" charset="-128"/>
                <a:ea typeface="03スマートフォントUI" panose="02000600000000000000" pitchFamily="50" charset="-128"/>
              </a:rPr>
              <a:t>国が定める地域区分、断熱等級ごとの</a:t>
            </a:r>
            <a:r>
              <a:rPr kumimoji="1" lang="en-US" altLang="ja-JP" sz="1400" b="1" dirty="0">
                <a:solidFill>
                  <a:schemeClr val="accent2"/>
                </a:solidFill>
                <a:latin typeface="03スマートフォントUI" panose="02000600000000000000" pitchFamily="50" charset="-128"/>
                <a:ea typeface="03スマートフォントUI" panose="02000600000000000000" pitchFamily="50" charset="-128"/>
              </a:rPr>
              <a:t>UA</a:t>
            </a:r>
            <a:r>
              <a:rPr kumimoji="1" lang="ja-JP" altLang="en-US" sz="1400" b="1" dirty="0">
                <a:solidFill>
                  <a:schemeClr val="accent2"/>
                </a:solidFill>
                <a:latin typeface="03スマートフォントUI" panose="02000600000000000000" pitchFamily="50" charset="-128"/>
                <a:ea typeface="03スマートフォントUI" panose="02000600000000000000" pitchFamily="50" charset="-128"/>
              </a:rPr>
              <a:t>値</a:t>
            </a:r>
          </a:p>
        </p:txBody>
      </p:sp>
    </p:spTree>
    <p:extLst>
      <p:ext uri="{BB962C8B-B14F-4D97-AF65-F5344CB8AC3E}">
        <p14:creationId xmlns:p14="http://schemas.microsoft.com/office/powerpoint/2010/main" val="122293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1705916"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目標</a:t>
            </a:r>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C</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値</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11</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B7057CDB-3BE9-B684-5337-6A410F65A15F}"/>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C8CCD61C-5E65-62FC-C1D5-AD5EF9B62B7F}"/>
              </a:ext>
            </a:extLst>
          </p:cNvPr>
          <p:cNvSpPr txBox="1"/>
          <p:nvPr/>
        </p:nvSpPr>
        <p:spPr>
          <a:xfrm>
            <a:off x="819150" y="1530749"/>
            <a:ext cx="4235455"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目標とする</a:t>
            </a:r>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C</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値を入力</a:t>
            </a:r>
          </a:p>
        </p:txBody>
      </p:sp>
      <p:sp>
        <p:nvSpPr>
          <p:cNvPr id="16" name="TextBox 95">
            <a:extLst>
              <a:ext uri="{FF2B5EF4-FFF2-40B4-BE49-F238E27FC236}">
                <a16:creationId xmlns:a16="http://schemas.microsoft.com/office/drawing/2014/main" id="{0C57132B-B30A-8C80-00A5-A2BFCFE9251F}"/>
              </a:ext>
            </a:extLst>
          </p:cNvPr>
          <p:cNvSpPr txBox="1">
            <a:spLocks noChangeArrowheads="1"/>
          </p:cNvSpPr>
          <p:nvPr/>
        </p:nvSpPr>
        <p:spPr bwMode="auto">
          <a:xfrm>
            <a:off x="819150" y="2757317"/>
            <a:ext cx="3502168"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ja-JP" sz="1400" b="1" dirty="0">
                <a:solidFill>
                  <a:schemeClr val="accent1">
                    <a:lumMod val="50000"/>
                  </a:schemeClr>
                </a:solidFill>
                <a:latin typeface="Open Sans" panose="020B0606030504020204" pitchFamily="34" charset="0"/>
                <a:cs typeface="Open Sans" panose="020B0606030504020204" pitchFamily="34" charset="0"/>
              </a:rPr>
              <a:t>C</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値（相当隙間面積）は、住宅の隙間面積を住宅の延床面積によって除した値で、住宅の気密性能を図る値です。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目標とする</a:t>
            </a:r>
            <a:r>
              <a:rPr lang="en-US" altLang="ja-JP" sz="1400" b="1" dirty="0">
                <a:solidFill>
                  <a:schemeClr val="accent1">
                    <a:lumMod val="50000"/>
                  </a:schemeClr>
                </a:solidFill>
                <a:latin typeface="Open Sans" panose="020B0606030504020204" pitchFamily="34" charset="0"/>
                <a:cs typeface="Open Sans" panose="020B0606030504020204" pitchFamily="34" charset="0"/>
              </a:rPr>
              <a:t>C</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値によって熱損失量が変わってくるので、ご自身の目指したい</a:t>
            </a:r>
            <a:r>
              <a:rPr lang="en-US" altLang="ja-JP" sz="1400" b="1" dirty="0">
                <a:solidFill>
                  <a:schemeClr val="accent1">
                    <a:lumMod val="50000"/>
                  </a:schemeClr>
                </a:solidFill>
                <a:latin typeface="Open Sans" panose="020B0606030504020204" pitchFamily="34" charset="0"/>
                <a:cs typeface="Open Sans" panose="020B0606030504020204" pitchFamily="34" charset="0"/>
              </a:rPr>
              <a:t>C</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値を入力してください。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参考までに、</a:t>
            </a:r>
            <a:r>
              <a:rPr lang="en-US" altLang="ja-JP" sz="1400" b="1" dirty="0">
                <a:solidFill>
                  <a:schemeClr val="accent1">
                    <a:lumMod val="50000"/>
                  </a:schemeClr>
                </a:solidFill>
                <a:latin typeface="Open Sans" panose="020B0606030504020204" pitchFamily="34" charset="0"/>
                <a:cs typeface="Open Sans" panose="020B0606030504020204" pitchFamily="34" charset="0"/>
              </a:rPr>
              <a:t>C</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値ごとの隙間面積については、右図をご参照ください。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grpSp>
        <p:nvGrpSpPr>
          <p:cNvPr id="20" name="グループ化 19">
            <a:extLst>
              <a:ext uri="{FF2B5EF4-FFF2-40B4-BE49-F238E27FC236}">
                <a16:creationId xmlns:a16="http://schemas.microsoft.com/office/drawing/2014/main" id="{7A3D7311-FB17-0736-9B9E-6EEBF947DAA8}"/>
              </a:ext>
            </a:extLst>
          </p:cNvPr>
          <p:cNvGrpSpPr/>
          <p:nvPr/>
        </p:nvGrpSpPr>
        <p:grpSpPr>
          <a:xfrm>
            <a:off x="4471826" y="2886248"/>
            <a:ext cx="2445494" cy="1875616"/>
            <a:chOff x="4828309" y="2212452"/>
            <a:chExt cx="3502168" cy="1878674"/>
          </a:xfrm>
          <a:solidFill>
            <a:schemeClr val="bg1">
              <a:lumMod val="85000"/>
            </a:schemeClr>
          </a:solidFill>
        </p:grpSpPr>
        <p:sp>
          <p:nvSpPr>
            <p:cNvPr id="18" name="正方形/長方形 17">
              <a:extLst>
                <a:ext uri="{FF2B5EF4-FFF2-40B4-BE49-F238E27FC236}">
                  <a16:creationId xmlns:a16="http://schemas.microsoft.com/office/drawing/2014/main" id="{3908B638-5AC1-C9B0-C617-DB5E796CA6F9}"/>
                </a:ext>
              </a:extLst>
            </p:cNvPr>
            <p:cNvSpPr/>
            <p:nvPr/>
          </p:nvSpPr>
          <p:spPr>
            <a:xfrm>
              <a:off x="5334000" y="2962150"/>
              <a:ext cx="2490787" cy="112897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二等辺三角形 18">
              <a:extLst>
                <a:ext uri="{FF2B5EF4-FFF2-40B4-BE49-F238E27FC236}">
                  <a16:creationId xmlns:a16="http://schemas.microsoft.com/office/drawing/2014/main" id="{66F827F2-E5F5-2452-26BB-6D0FCEAC21EC}"/>
                </a:ext>
              </a:extLst>
            </p:cNvPr>
            <p:cNvSpPr/>
            <p:nvPr/>
          </p:nvSpPr>
          <p:spPr>
            <a:xfrm>
              <a:off x="4828309" y="2212452"/>
              <a:ext cx="3502168" cy="803889"/>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テキスト ボックス 21">
            <a:extLst>
              <a:ext uri="{FF2B5EF4-FFF2-40B4-BE49-F238E27FC236}">
                <a16:creationId xmlns:a16="http://schemas.microsoft.com/office/drawing/2014/main" id="{D9AA27A6-CAAF-4A94-7F0D-21FB87804FE0}"/>
              </a:ext>
            </a:extLst>
          </p:cNvPr>
          <p:cNvSpPr txBox="1"/>
          <p:nvPr/>
        </p:nvSpPr>
        <p:spPr>
          <a:xfrm>
            <a:off x="4732430" y="2870125"/>
            <a:ext cx="2184890" cy="584775"/>
          </a:xfrm>
          <a:prstGeom prst="rect">
            <a:avLst/>
          </a:prstGeom>
          <a:noFill/>
        </p:spPr>
        <p:txBody>
          <a:bodyPr wrap="square" rtlCol="0">
            <a:spAutoFit/>
          </a:bodyPr>
          <a:lstStyle/>
          <a:p>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C</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値＝</a:t>
            </a:r>
            <a:r>
              <a:rPr kumimoji="1" lang="en-US" altLang="ja-JP" sz="3200" b="1" dirty="0">
                <a:solidFill>
                  <a:schemeClr val="accent2"/>
                </a:solidFill>
                <a:latin typeface="03スマートフォントUI" panose="02000600000000000000" pitchFamily="50" charset="-128"/>
                <a:ea typeface="03スマートフォントUI" panose="02000600000000000000" pitchFamily="50" charset="-128"/>
              </a:rPr>
              <a:t>5.0</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grpSp>
        <p:nvGrpSpPr>
          <p:cNvPr id="24" name="グループ化 23">
            <a:extLst>
              <a:ext uri="{FF2B5EF4-FFF2-40B4-BE49-F238E27FC236}">
                <a16:creationId xmlns:a16="http://schemas.microsoft.com/office/drawing/2014/main" id="{AAAA139B-CE91-BFF8-AC6B-15634D4469CB}"/>
              </a:ext>
            </a:extLst>
          </p:cNvPr>
          <p:cNvGrpSpPr/>
          <p:nvPr/>
        </p:nvGrpSpPr>
        <p:grpSpPr>
          <a:xfrm>
            <a:off x="7023002" y="2886248"/>
            <a:ext cx="2445494" cy="1875616"/>
            <a:chOff x="4828309" y="2212452"/>
            <a:chExt cx="3502168" cy="1878674"/>
          </a:xfrm>
          <a:solidFill>
            <a:schemeClr val="bg1">
              <a:lumMod val="85000"/>
            </a:schemeClr>
          </a:solidFill>
        </p:grpSpPr>
        <p:sp>
          <p:nvSpPr>
            <p:cNvPr id="28" name="正方形/長方形 27">
              <a:extLst>
                <a:ext uri="{FF2B5EF4-FFF2-40B4-BE49-F238E27FC236}">
                  <a16:creationId xmlns:a16="http://schemas.microsoft.com/office/drawing/2014/main" id="{DF6EC8CD-CFFD-BB94-810A-880AFF36DE9B}"/>
                </a:ext>
              </a:extLst>
            </p:cNvPr>
            <p:cNvSpPr/>
            <p:nvPr/>
          </p:nvSpPr>
          <p:spPr>
            <a:xfrm>
              <a:off x="5334000" y="2962150"/>
              <a:ext cx="2490787" cy="112897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 name="二等辺三角形 28">
              <a:extLst>
                <a:ext uri="{FF2B5EF4-FFF2-40B4-BE49-F238E27FC236}">
                  <a16:creationId xmlns:a16="http://schemas.microsoft.com/office/drawing/2014/main" id="{C915FA3D-B4F1-47B7-EE8B-DA686054EE35}"/>
                </a:ext>
              </a:extLst>
            </p:cNvPr>
            <p:cNvSpPr/>
            <p:nvPr/>
          </p:nvSpPr>
          <p:spPr>
            <a:xfrm>
              <a:off x="4828309" y="2212452"/>
              <a:ext cx="3502168" cy="803889"/>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 name="テキスト ボックス 29">
            <a:extLst>
              <a:ext uri="{FF2B5EF4-FFF2-40B4-BE49-F238E27FC236}">
                <a16:creationId xmlns:a16="http://schemas.microsoft.com/office/drawing/2014/main" id="{97D8DDA3-FBBE-B139-4A02-8E33B4BF504D}"/>
              </a:ext>
            </a:extLst>
          </p:cNvPr>
          <p:cNvSpPr txBox="1"/>
          <p:nvPr/>
        </p:nvSpPr>
        <p:spPr>
          <a:xfrm>
            <a:off x="7328432" y="2870125"/>
            <a:ext cx="2184890" cy="584775"/>
          </a:xfrm>
          <a:prstGeom prst="rect">
            <a:avLst/>
          </a:prstGeom>
          <a:noFill/>
        </p:spPr>
        <p:txBody>
          <a:bodyPr wrap="square" rtlCol="0">
            <a:spAutoFit/>
          </a:bodyPr>
          <a:lstStyle/>
          <a:p>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C</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値＝</a:t>
            </a:r>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1</a:t>
            </a:r>
            <a:r>
              <a:rPr kumimoji="1" lang="en-US" altLang="ja-JP" sz="3200" b="1" dirty="0">
                <a:solidFill>
                  <a:schemeClr val="accent2"/>
                </a:solidFill>
                <a:latin typeface="03スマートフォントUI" panose="02000600000000000000" pitchFamily="50" charset="-128"/>
                <a:ea typeface="03スマートフォントUI" panose="02000600000000000000" pitchFamily="50" charset="-128"/>
              </a:rPr>
              <a:t>.0</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grpSp>
        <p:nvGrpSpPr>
          <p:cNvPr id="31" name="グループ化 30">
            <a:extLst>
              <a:ext uri="{FF2B5EF4-FFF2-40B4-BE49-F238E27FC236}">
                <a16:creationId xmlns:a16="http://schemas.microsoft.com/office/drawing/2014/main" id="{F0C0DC55-1C4D-3490-AA54-3E8FA75D2F13}"/>
              </a:ext>
            </a:extLst>
          </p:cNvPr>
          <p:cNvGrpSpPr/>
          <p:nvPr/>
        </p:nvGrpSpPr>
        <p:grpSpPr>
          <a:xfrm>
            <a:off x="9622079" y="2886248"/>
            <a:ext cx="2445494" cy="1875616"/>
            <a:chOff x="4828309" y="2212452"/>
            <a:chExt cx="3502168" cy="1878674"/>
          </a:xfrm>
          <a:solidFill>
            <a:schemeClr val="bg1">
              <a:lumMod val="85000"/>
            </a:schemeClr>
          </a:solidFill>
        </p:grpSpPr>
        <p:sp>
          <p:nvSpPr>
            <p:cNvPr id="32" name="正方形/長方形 31">
              <a:extLst>
                <a:ext uri="{FF2B5EF4-FFF2-40B4-BE49-F238E27FC236}">
                  <a16:creationId xmlns:a16="http://schemas.microsoft.com/office/drawing/2014/main" id="{DCB2A828-7C61-06E7-B218-5240F15C077B}"/>
                </a:ext>
              </a:extLst>
            </p:cNvPr>
            <p:cNvSpPr/>
            <p:nvPr/>
          </p:nvSpPr>
          <p:spPr>
            <a:xfrm>
              <a:off x="5334000" y="2962150"/>
              <a:ext cx="2490787" cy="112897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二等辺三角形 32">
              <a:extLst>
                <a:ext uri="{FF2B5EF4-FFF2-40B4-BE49-F238E27FC236}">
                  <a16:creationId xmlns:a16="http://schemas.microsoft.com/office/drawing/2014/main" id="{E4A0F09C-56BB-935D-B257-3DE22A400B6C}"/>
                </a:ext>
              </a:extLst>
            </p:cNvPr>
            <p:cNvSpPr/>
            <p:nvPr/>
          </p:nvSpPr>
          <p:spPr>
            <a:xfrm>
              <a:off x="4828309" y="2212452"/>
              <a:ext cx="3502168" cy="803889"/>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4" name="テキスト ボックス 33">
            <a:extLst>
              <a:ext uri="{FF2B5EF4-FFF2-40B4-BE49-F238E27FC236}">
                <a16:creationId xmlns:a16="http://schemas.microsoft.com/office/drawing/2014/main" id="{8EAC6E55-7AC7-FED0-FC91-025BDC0A8FEE}"/>
              </a:ext>
            </a:extLst>
          </p:cNvPr>
          <p:cNvSpPr txBox="1"/>
          <p:nvPr/>
        </p:nvSpPr>
        <p:spPr>
          <a:xfrm>
            <a:off x="9876230" y="2875899"/>
            <a:ext cx="2293449" cy="584775"/>
          </a:xfrm>
          <a:prstGeom prst="rect">
            <a:avLst/>
          </a:prstGeom>
          <a:noFill/>
        </p:spPr>
        <p:txBody>
          <a:bodyPr wrap="square" rtlCol="0">
            <a:spAutoFit/>
          </a:bodyPr>
          <a:lstStyle/>
          <a:p>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C</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値＝</a:t>
            </a:r>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0.5</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35" name="TextBox 95">
            <a:extLst>
              <a:ext uri="{FF2B5EF4-FFF2-40B4-BE49-F238E27FC236}">
                <a16:creationId xmlns:a16="http://schemas.microsoft.com/office/drawing/2014/main" id="{E2D2E2CC-98F0-91E3-BD2B-D5D7D79C0465}"/>
              </a:ext>
            </a:extLst>
          </p:cNvPr>
          <p:cNvSpPr txBox="1">
            <a:spLocks noChangeArrowheads="1"/>
          </p:cNvSpPr>
          <p:nvPr/>
        </p:nvSpPr>
        <p:spPr bwMode="auto">
          <a:xfrm>
            <a:off x="4982060" y="5136739"/>
            <a:ext cx="76961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2800" b="1" dirty="0">
                <a:solidFill>
                  <a:schemeClr val="accent2"/>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建物の隙間面積</a:t>
            </a:r>
            <a:r>
              <a:rPr lang="en-US" altLang="ja-JP" sz="2800" b="1" dirty="0">
                <a:solidFill>
                  <a:schemeClr val="accent2"/>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a:t>
            </a:r>
            <a:r>
              <a:rPr lang="ja-JP" altLang="en-US" sz="2800" b="1" dirty="0">
                <a:solidFill>
                  <a:schemeClr val="accent2"/>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床面積（単位：㎠</a:t>
            </a:r>
            <a:r>
              <a:rPr lang="en-US" altLang="ja-JP" sz="2800" b="1" dirty="0">
                <a:solidFill>
                  <a:schemeClr val="accent2"/>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a:t>
            </a:r>
            <a:r>
              <a:rPr lang="ja-JP" altLang="en-US" sz="2800" b="1" dirty="0">
                <a:solidFill>
                  <a:schemeClr val="accent2"/>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a:t>
            </a:r>
            <a:endParaRPr lang="en-US" altLang="ja-JP" sz="2800" b="1" dirty="0">
              <a:solidFill>
                <a:schemeClr val="accent2"/>
              </a:solidFill>
              <a:latin typeface="03スマートフォントUI" panose="02000600000000000000" pitchFamily="50" charset="-128"/>
              <a:ea typeface="03スマートフォントUI" panose="02000600000000000000" pitchFamily="50" charset="-128"/>
              <a:cs typeface="Open Sans" panose="020B0606030504020204" pitchFamily="34" charset="0"/>
            </a:endParaRPr>
          </a:p>
        </p:txBody>
      </p:sp>
      <p:sp>
        <p:nvSpPr>
          <p:cNvPr id="36" name="TextBox 95">
            <a:extLst>
              <a:ext uri="{FF2B5EF4-FFF2-40B4-BE49-F238E27FC236}">
                <a16:creationId xmlns:a16="http://schemas.microsoft.com/office/drawing/2014/main" id="{0DEEDACB-3128-01FC-AA48-86FF3B56E85B}"/>
              </a:ext>
            </a:extLst>
          </p:cNvPr>
          <p:cNvSpPr txBox="1">
            <a:spLocks noChangeArrowheads="1"/>
          </p:cNvSpPr>
          <p:nvPr/>
        </p:nvSpPr>
        <p:spPr bwMode="auto">
          <a:xfrm>
            <a:off x="4815885" y="3892565"/>
            <a:ext cx="1739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ja-JP"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500</a:t>
            </a:r>
            <a:r>
              <a:rPr lang="ja-JP" altLang="en-US"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㎠の隙間</a:t>
            </a:r>
            <a:endParaRPr lang="en-US" altLang="ja-JP"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endParaRPr>
          </a:p>
        </p:txBody>
      </p:sp>
      <p:sp>
        <p:nvSpPr>
          <p:cNvPr id="37" name="TextBox 95">
            <a:extLst>
              <a:ext uri="{FF2B5EF4-FFF2-40B4-BE49-F238E27FC236}">
                <a16:creationId xmlns:a16="http://schemas.microsoft.com/office/drawing/2014/main" id="{A0120F3E-23B3-586D-6E69-F1A1D4D36830}"/>
              </a:ext>
            </a:extLst>
          </p:cNvPr>
          <p:cNvSpPr txBox="1">
            <a:spLocks noChangeArrowheads="1"/>
          </p:cNvSpPr>
          <p:nvPr/>
        </p:nvSpPr>
        <p:spPr bwMode="auto">
          <a:xfrm>
            <a:off x="7460084" y="3892565"/>
            <a:ext cx="1571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ja-JP"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100</a:t>
            </a:r>
            <a:r>
              <a:rPr lang="ja-JP" altLang="en-US"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㎠の隙間</a:t>
            </a:r>
            <a:endParaRPr lang="en-US" altLang="ja-JP"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endParaRPr>
          </a:p>
        </p:txBody>
      </p:sp>
      <p:sp>
        <p:nvSpPr>
          <p:cNvPr id="38" name="TextBox 95">
            <a:extLst>
              <a:ext uri="{FF2B5EF4-FFF2-40B4-BE49-F238E27FC236}">
                <a16:creationId xmlns:a16="http://schemas.microsoft.com/office/drawing/2014/main" id="{BD9B5B1E-446E-0100-B76A-CCA1735DC940}"/>
              </a:ext>
            </a:extLst>
          </p:cNvPr>
          <p:cNvSpPr txBox="1">
            <a:spLocks noChangeArrowheads="1"/>
          </p:cNvSpPr>
          <p:nvPr/>
        </p:nvSpPr>
        <p:spPr bwMode="auto">
          <a:xfrm>
            <a:off x="10073171" y="3892565"/>
            <a:ext cx="1571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ja-JP"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50</a:t>
            </a:r>
            <a:r>
              <a:rPr lang="ja-JP" altLang="en-US"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㎠の隙間</a:t>
            </a:r>
            <a:endParaRPr lang="en-US" altLang="ja-JP"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endParaRPr>
          </a:p>
        </p:txBody>
      </p:sp>
      <p:sp>
        <p:nvSpPr>
          <p:cNvPr id="39" name="TextBox 95">
            <a:extLst>
              <a:ext uri="{FF2B5EF4-FFF2-40B4-BE49-F238E27FC236}">
                <a16:creationId xmlns:a16="http://schemas.microsoft.com/office/drawing/2014/main" id="{CC6FC13D-D2D8-9105-733F-DD94746C4CB9}"/>
              </a:ext>
            </a:extLst>
          </p:cNvPr>
          <p:cNvSpPr txBox="1">
            <a:spLocks noChangeArrowheads="1"/>
          </p:cNvSpPr>
          <p:nvPr/>
        </p:nvSpPr>
        <p:spPr bwMode="auto">
          <a:xfrm>
            <a:off x="4703460" y="4487636"/>
            <a:ext cx="198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ja-JP" sz="1400"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100</a:t>
            </a:r>
            <a:r>
              <a:rPr lang="ja-JP" altLang="en-US" sz="1400"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㎡の住宅の場合</a:t>
            </a:r>
            <a:endParaRPr lang="en-US" altLang="ja-JP" sz="1400"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endParaRPr>
          </a:p>
        </p:txBody>
      </p:sp>
      <p:sp>
        <p:nvSpPr>
          <p:cNvPr id="40" name="TextBox 95">
            <a:extLst>
              <a:ext uri="{FF2B5EF4-FFF2-40B4-BE49-F238E27FC236}">
                <a16:creationId xmlns:a16="http://schemas.microsoft.com/office/drawing/2014/main" id="{EECE7BE0-4191-2D0A-4760-7932A4175D4F}"/>
              </a:ext>
            </a:extLst>
          </p:cNvPr>
          <p:cNvSpPr txBox="1">
            <a:spLocks noChangeArrowheads="1"/>
          </p:cNvSpPr>
          <p:nvPr/>
        </p:nvSpPr>
        <p:spPr bwMode="auto">
          <a:xfrm>
            <a:off x="7254806" y="4487636"/>
            <a:ext cx="198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ja-JP" sz="1400"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100</a:t>
            </a:r>
            <a:r>
              <a:rPr lang="ja-JP" altLang="en-US" sz="1400"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㎡の住宅の場合</a:t>
            </a:r>
            <a:endParaRPr lang="en-US" altLang="ja-JP" sz="1400"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endParaRPr>
          </a:p>
        </p:txBody>
      </p:sp>
      <p:sp>
        <p:nvSpPr>
          <p:cNvPr id="41" name="TextBox 95">
            <a:extLst>
              <a:ext uri="{FF2B5EF4-FFF2-40B4-BE49-F238E27FC236}">
                <a16:creationId xmlns:a16="http://schemas.microsoft.com/office/drawing/2014/main" id="{D8733A2F-8420-C95F-3EED-72A79F6E6FCA}"/>
              </a:ext>
            </a:extLst>
          </p:cNvPr>
          <p:cNvSpPr txBox="1">
            <a:spLocks noChangeArrowheads="1"/>
          </p:cNvSpPr>
          <p:nvPr/>
        </p:nvSpPr>
        <p:spPr bwMode="auto">
          <a:xfrm>
            <a:off x="9853884" y="4487636"/>
            <a:ext cx="198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ja-JP" sz="1400"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100</a:t>
            </a:r>
            <a:r>
              <a:rPr lang="ja-JP" altLang="en-US" sz="1400"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rPr>
              <a:t>㎡の住宅の場合</a:t>
            </a:r>
            <a:endParaRPr lang="en-US" altLang="ja-JP" sz="1400" b="1" dirty="0">
              <a:solidFill>
                <a:schemeClr val="accent1">
                  <a:lumMod val="50000"/>
                </a:schemeClr>
              </a:solidFill>
              <a:latin typeface="03スマートフォントUI" panose="02000600000000000000" pitchFamily="50" charset="-128"/>
              <a:ea typeface="03スマートフォントUI" panose="02000600000000000000" pitchFamily="50" charset="-128"/>
              <a:cs typeface="Open Sans" panose="020B0606030504020204" pitchFamily="34" charset="0"/>
            </a:endParaRPr>
          </a:p>
        </p:txBody>
      </p:sp>
    </p:spTree>
    <p:extLst>
      <p:ext uri="{BB962C8B-B14F-4D97-AF65-F5344CB8AC3E}">
        <p14:creationId xmlns:p14="http://schemas.microsoft.com/office/powerpoint/2010/main" val="98811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anim calcmode="lin" valueType="num">
                                      <p:cBhvr>
                                        <p:cTn id="25" dur="1000" fill="hold"/>
                                        <p:tgtEl>
                                          <p:spTgt spid="35"/>
                                        </p:tgtEl>
                                        <p:attrNameLst>
                                          <p:attrName>ppt_x</p:attrName>
                                        </p:attrNameLst>
                                      </p:cBhvr>
                                      <p:tavLst>
                                        <p:tav tm="0">
                                          <p:val>
                                            <p:strVal val="#ppt_x"/>
                                          </p:val>
                                        </p:tav>
                                        <p:tav tm="100000">
                                          <p:val>
                                            <p:strVal val="#ppt_x"/>
                                          </p:val>
                                        </p:tav>
                                      </p:tavLst>
                                    </p:anim>
                                    <p:anim calcmode="lin" valueType="num">
                                      <p:cBhvr>
                                        <p:cTn id="26" dur="1000" fill="hold"/>
                                        <p:tgtEl>
                                          <p:spTgt spid="35"/>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2"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anim calcmode="lin" valueType="num">
                                      <p:cBhvr>
                                        <p:cTn id="31" dur="1000" fill="hold"/>
                                        <p:tgtEl>
                                          <p:spTgt spid="36"/>
                                        </p:tgtEl>
                                        <p:attrNameLst>
                                          <p:attrName>ppt_x</p:attrName>
                                        </p:attrNameLst>
                                      </p:cBhvr>
                                      <p:tavLst>
                                        <p:tav tm="0">
                                          <p:val>
                                            <p:strVal val="#ppt_x"/>
                                          </p:val>
                                        </p:tav>
                                        <p:tav tm="100000">
                                          <p:val>
                                            <p:strVal val="#ppt_x"/>
                                          </p:val>
                                        </p:tav>
                                      </p:tavLst>
                                    </p:anim>
                                    <p:anim calcmode="lin" valueType="num">
                                      <p:cBhvr>
                                        <p:cTn id="32" dur="1000" fill="hold"/>
                                        <p:tgtEl>
                                          <p:spTgt spid="36"/>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2" presetClass="entr" presetSubtype="0"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childTnLst>
                          </p:cTn>
                        </p:par>
                        <p:par>
                          <p:cTn id="45" fill="hold">
                            <p:stCondLst>
                              <p:cond delay="6500"/>
                            </p:stCondLst>
                            <p:childTnLst>
                              <p:par>
                                <p:cTn id="46" presetID="42" presetClass="entr" presetSubtype="0"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1000"/>
                                        <p:tgtEl>
                                          <p:spTgt spid="39"/>
                                        </p:tgtEl>
                                      </p:cBhvr>
                                    </p:animEffect>
                                    <p:anim calcmode="lin" valueType="num">
                                      <p:cBhvr>
                                        <p:cTn id="49" dur="1000" fill="hold"/>
                                        <p:tgtEl>
                                          <p:spTgt spid="39"/>
                                        </p:tgtEl>
                                        <p:attrNameLst>
                                          <p:attrName>ppt_x</p:attrName>
                                        </p:attrNameLst>
                                      </p:cBhvr>
                                      <p:tavLst>
                                        <p:tav tm="0">
                                          <p:val>
                                            <p:strVal val="#ppt_x"/>
                                          </p:val>
                                        </p:tav>
                                        <p:tav tm="100000">
                                          <p:val>
                                            <p:strVal val="#ppt_x"/>
                                          </p:val>
                                        </p:tav>
                                      </p:tavLst>
                                    </p:anim>
                                    <p:anim calcmode="lin" valueType="num">
                                      <p:cBhvr>
                                        <p:cTn id="50" dur="1000" fill="hold"/>
                                        <p:tgtEl>
                                          <p:spTgt spid="39"/>
                                        </p:tgtEl>
                                        <p:attrNameLst>
                                          <p:attrName>ppt_y</p:attrName>
                                        </p:attrNameLst>
                                      </p:cBhvr>
                                      <p:tavLst>
                                        <p:tav tm="0">
                                          <p:val>
                                            <p:strVal val="#ppt_y+.1"/>
                                          </p:val>
                                        </p:tav>
                                        <p:tav tm="100000">
                                          <p:val>
                                            <p:strVal val="#ppt_y"/>
                                          </p:val>
                                        </p:tav>
                                      </p:tavLst>
                                    </p:anim>
                                  </p:childTnLst>
                                </p:cTn>
                              </p:par>
                            </p:childTnLst>
                          </p:cTn>
                        </p:par>
                        <p:par>
                          <p:cTn id="51" fill="hold">
                            <p:stCondLst>
                              <p:cond delay="7500"/>
                            </p:stCondLst>
                            <p:childTnLst>
                              <p:par>
                                <p:cTn id="52" presetID="42" presetClass="entr" presetSubtype="0"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1000"/>
                                        <p:tgtEl>
                                          <p:spTgt spid="40"/>
                                        </p:tgtEl>
                                      </p:cBhvr>
                                    </p:animEffect>
                                    <p:anim calcmode="lin" valueType="num">
                                      <p:cBhvr>
                                        <p:cTn id="55" dur="1000" fill="hold"/>
                                        <p:tgtEl>
                                          <p:spTgt spid="40"/>
                                        </p:tgtEl>
                                        <p:attrNameLst>
                                          <p:attrName>ppt_x</p:attrName>
                                        </p:attrNameLst>
                                      </p:cBhvr>
                                      <p:tavLst>
                                        <p:tav tm="0">
                                          <p:val>
                                            <p:strVal val="#ppt_x"/>
                                          </p:val>
                                        </p:tav>
                                        <p:tav tm="100000">
                                          <p:val>
                                            <p:strVal val="#ppt_x"/>
                                          </p:val>
                                        </p:tav>
                                      </p:tavLst>
                                    </p:anim>
                                    <p:anim calcmode="lin" valueType="num">
                                      <p:cBhvr>
                                        <p:cTn id="56" dur="1000" fill="hold"/>
                                        <p:tgtEl>
                                          <p:spTgt spid="40"/>
                                        </p:tgtEl>
                                        <p:attrNameLst>
                                          <p:attrName>ppt_y</p:attrName>
                                        </p:attrNameLst>
                                      </p:cBhvr>
                                      <p:tavLst>
                                        <p:tav tm="0">
                                          <p:val>
                                            <p:strVal val="#ppt_y+.1"/>
                                          </p:val>
                                        </p:tav>
                                        <p:tav tm="100000">
                                          <p:val>
                                            <p:strVal val="#ppt_y"/>
                                          </p:val>
                                        </p:tav>
                                      </p:tavLst>
                                    </p:anim>
                                  </p:childTnLst>
                                </p:cTn>
                              </p:par>
                            </p:childTnLst>
                          </p:cTn>
                        </p:par>
                        <p:par>
                          <p:cTn id="57" fill="hold">
                            <p:stCondLst>
                              <p:cond delay="8500"/>
                            </p:stCondLst>
                            <p:childTnLst>
                              <p:par>
                                <p:cTn id="58" presetID="42" presetClass="entr" presetSubtype="0"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1000"/>
                                        <p:tgtEl>
                                          <p:spTgt spid="41"/>
                                        </p:tgtEl>
                                      </p:cBhvr>
                                    </p:animEffect>
                                    <p:anim calcmode="lin" valueType="num">
                                      <p:cBhvr>
                                        <p:cTn id="61" dur="1000" fill="hold"/>
                                        <p:tgtEl>
                                          <p:spTgt spid="41"/>
                                        </p:tgtEl>
                                        <p:attrNameLst>
                                          <p:attrName>ppt_x</p:attrName>
                                        </p:attrNameLst>
                                      </p:cBhvr>
                                      <p:tavLst>
                                        <p:tav tm="0">
                                          <p:val>
                                            <p:strVal val="#ppt_x"/>
                                          </p:val>
                                        </p:tav>
                                        <p:tav tm="100000">
                                          <p:val>
                                            <p:strVal val="#ppt_x"/>
                                          </p:val>
                                        </p:tav>
                                      </p:tavLst>
                                    </p:anim>
                                    <p:anim calcmode="lin" valueType="num">
                                      <p:cBhvr>
                                        <p:cTn id="62"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P spid="35" grpId="0"/>
      <p:bldP spid="36" grpId="0"/>
      <p:bldP spid="37" grpId="0"/>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4802918"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住宅床面積・</a:t>
            </a:r>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LDK</a:t>
            </a:r>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床面積</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12</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F110EE2A-66E1-1E7D-E031-8C2BFAB0427D}"/>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7514D480-B9DA-12BC-78FD-640BEF00051F}"/>
              </a:ext>
            </a:extLst>
          </p:cNvPr>
          <p:cNvSpPr txBox="1"/>
          <p:nvPr/>
        </p:nvSpPr>
        <p:spPr>
          <a:xfrm>
            <a:off x="819150" y="1530749"/>
            <a:ext cx="440056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間取りの床面積を入力</a:t>
            </a:r>
          </a:p>
        </p:txBody>
      </p:sp>
      <p:sp>
        <p:nvSpPr>
          <p:cNvPr id="16" name="TextBox 95">
            <a:extLst>
              <a:ext uri="{FF2B5EF4-FFF2-40B4-BE49-F238E27FC236}">
                <a16:creationId xmlns:a16="http://schemas.microsoft.com/office/drawing/2014/main" id="{865F5352-E910-0FE0-B9F7-78018F529F6F}"/>
              </a:ext>
            </a:extLst>
          </p:cNvPr>
          <p:cNvSpPr txBox="1">
            <a:spLocks noChangeArrowheads="1"/>
          </p:cNvSpPr>
          <p:nvPr/>
        </p:nvSpPr>
        <p:spPr bwMode="auto">
          <a:xfrm>
            <a:off x="819150" y="2757317"/>
            <a:ext cx="350216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延床面積は、住宅のすべての階の床面積を合計した値になります。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ご自身の住宅の間取りの延床面積を入力してください。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grpSp>
        <p:nvGrpSpPr>
          <p:cNvPr id="35" name="グループ化 34">
            <a:extLst>
              <a:ext uri="{FF2B5EF4-FFF2-40B4-BE49-F238E27FC236}">
                <a16:creationId xmlns:a16="http://schemas.microsoft.com/office/drawing/2014/main" id="{5461B95D-50E7-AA14-8623-5F68DE29534A}"/>
              </a:ext>
            </a:extLst>
          </p:cNvPr>
          <p:cNvGrpSpPr/>
          <p:nvPr/>
        </p:nvGrpSpPr>
        <p:grpSpPr>
          <a:xfrm>
            <a:off x="5404660" y="2155767"/>
            <a:ext cx="3263089" cy="3184143"/>
            <a:chOff x="5722161" y="2476500"/>
            <a:chExt cx="2834640" cy="2766060"/>
          </a:xfrm>
        </p:grpSpPr>
        <p:sp>
          <p:nvSpPr>
            <p:cNvPr id="28" name="フリーフォーム: 図形 27">
              <a:extLst>
                <a:ext uri="{FF2B5EF4-FFF2-40B4-BE49-F238E27FC236}">
                  <a16:creationId xmlns:a16="http://schemas.microsoft.com/office/drawing/2014/main" id="{AF29D12A-E3B8-0A72-1B6C-C290BA765490}"/>
                </a:ext>
              </a:extLst>
            </p:cNvPr>
            <p:cNvSpPr/>
            <p:nvPr/>
          </p:nvSpPr>
          <p:spPr>
            <a:xfrm>
              <a:off x="6533691" y="2762250"/>
              <a:ext cx="2023110" cy="605790"/>
            </a:xfrm>
            <a:custGeom>
              <a:avLst/>
              <a:gdLst>
                <a:gd name="connsiteX0" fmla="*/ 1295400 w 2023110"/>
                <a:gd name="connsiteY0" fmla="*/ 121920 h 605790"/>
                <a:gd name="connsiteX1" fmla="*/ 2023110 w 2023110"/>
                <a:gd name="connsiteY1" fmla="*/ 605790 h 605790"/>
                <a:gd name="connsiteX2" fmla="*/ 0 w 2023110"/>
                <a:gd name="connsiteY2" fmla="*/ 0 h 605790"/>
              </a:gdLst>
              <a:ahLst/>
              <a:cxnLst>
                <a:cxn ang="0">
                  <a:pos x="connsiteX0" y="connsiteY0"/>
                </a:cxn>
                <a:cxn ang="0">
                  <a:pos x="connsiteX1" y="connsiteY1"/>
                </a:cxn>
                <a:cxn ang="0">
                  <a:pos x="connsiteX2" y="connsiteY2"/>
                </a:cxn>
              </a:cxnLst>
              <a:rect l="l" t="t" r="r" b="b"/>
              <a:pathLst>
                <a:path w="2023110" h="605790">
                  <a:moveTo>
                    <a:pt x="1295400" y="121920"/>
                  </a:moveTo>
                  <a:lnTo>
                    <a:pt x="2023110" y="605790"/>
                  </a:lnTo>
                  <a:lnTo>
                    <a:pt x="0" y="0"/>
                  </a:lnTo>
                </a:path>
              </a:pathLst>
            </a:custGeom>
            <a:solidFill>
              <a:schemeClr val="accent2">
                <a:lumMod val="40000"/>
                <a:lumOff val="6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図形 17">
              <a:extLst>
                <a:ext uri="{FF2B5EF4-FFF2-40B4-BE49-F238E27FC236}">
                  <a16:creationId xmlns:a16="http://schemas.microsoft.com/office/drawing/2014/main" id="{892F97D5-6300-00A0-FFBB-1E644CAAFC4C}"/>
                </a:ext>
              </a:extLst>
            </p:cNvPr>
            <p:cNvSpPr/>
            <p:nvPr/>
          </p:nvSpPr>
          <p:spPr>
            <a:xfrm>
              <a:off x="6061251" y="4457700"/>
              <a:ext cx="2091690" cy="784860"/>
            </a:xfrm>
            <a:custGeom>
              <a:avLst/>
              <a:gdLst>
                <a:gd name="connsiteX0" fmla="*/ 0 w 2091690"/>
                <a:gd name="connsiteY0" fmla="*/ 422910 h 784860"/>
                <a:gd name="connsiteX1" fmla="*/ 1253490 w 2091690"/>
                <a:gd name="connsiteY1" fmla="*/ 784860 h 784860"/>
                <a:gd name="connsiteX2" fmla="*/ 2091690 w 2091690"/>
                <a:gd name="connsiteY2" fmla="*/ 358140 h 784860"/>
                <a:gd name="connsiteX3" fmla="*/ 857250 w 2091690"/>
                <a:gd name="connsiteY3" fmla="*/ 0 h 784860"/>
                <a:gd name="connsiteX4" fmla="*/ 0 w 2091690"/>
                <a:gd name="connsiteY4" fmla="*/ 422910 h 78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690" h="784860">
                  <a:moveTo>
                    <a:pt x="0" y="422910"/>
                  </a:moveTo>
                  <a:lnTo>
                    <a:pt x="1253490" y="784860"/>
                  </a:lnTo>
                  <a:lnTo>
                    <a:pt x="2091690" y="358140"/>
                  </a:lnTo>
                  <a:lnTo>
                    <a:pt x="857250" y="0"/>
                  </a:lnTo>
                  <a:lnTo>
                    <a:pt x="0" y="422910"/>
                  </a:lnTo>
                  <a:close/>
                </a:path>
              </a:pathLst>
            </a:custGeom>
            <a:solidFill>
              <a:schemeClr val="accent2">
                <a:lumMod val="40000"/>
                <a:lumOff val="6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図形 18">
              <a:extLst>
                <a:ext uri="{FF2B5EF4-FFF2-40B4-BE49-F238E27FC236}">
                  <a16:creationId xmlns:a16="http://schemas.microsoft.com/office/drawing/2014/main" id="{B0BFA71C-EDAB-A3D8-3CB4-CCA4CD10DDB9}"/>
                </a:ext>
              </a:extLst>
            </p:cNvPr>
            <p:cNvSpPr/>
            <p:nvPr/>
          </p:nvSpPr>
          <p:spPr>
            <a:xfrm>
              <a:off x="6061251" y="3985841"/>
              <a:ext cx="2091690" cy="784860"/>
            </a:xfrm>
            <a:custGeom>
              <a:avLst/>
              <a:gdLst>
                <a:gd name="connsiteX0" fmla="*/ 0 w 2091690"/>
                <a:gd name="connsiteY0" fmla="*/ 422910 h 784860"/>
                <a:gd name="connsiteX1" fmla="*/ 1253490 w 2091690"/>
                <a:gd name="connsiteY1" fmla="*/ 784860 h 784860"/>
                <a:gd name="connsiteX2" fmla="*/ 2091690 w 2091690"/>
                <a:gd name="connsiteY2" fmla="*/ 358140 h 784860"/>
                <a:gd name="connsiteX3" fmla="*/ 857250 w 2091690"/>
                <a:gd name="connsiteY3" fmla="*/ 0 h 784860"/>
                <a:gd name="connsiteX4" fmla="*/ 0 w 2091690"/>
                <a:gd name="connsiteY4" fmla="*/ 422910 h 78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690" h="784860">
                  <a:moveTo>
                    <a:pt x="0" y="422910"/>
                  </a:moveTo>
                  <a:lnTo>
                    <a:pt x="1253490" y="784860"/>
                  </a:lnTo>
                  <a:lnTo>
                    <a:pt x="2091690" y="358140"/>
                  </a:lnTo>
                  <a:lnTo>
                    <a:pt x="857250" y="0"/>
                  </a:lnTo>
                  <a:lnTo>
                    <a:pt x="0" y="422910"/>
                  </a:lnTo>
                  <a:close/>
                </a:path>
              </a:pathLst>
            </a:custGeom>
            <a:solidFill>
              <a:schemeClr val="accent2">
                <a:lumMod val="40000"/>
                <a:lumOff val="6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図形 19">
              <a:extLst>
                <a:ext uri="{FF2B5EF4-FFF2-40B4-BE49-F238E27FC236}">
                  <a16:creationId xmlns:a16="http://schemas.microsoft.com/office/drawing/2014/main" id="{05B58D20-4A95-ED9B-2AC6-BA06923E51CA}"/>
                </a:ext>
              </a:extLst>
            </p:cNvPr>
            <p:cNvSpPr/>
            <p:nvPr/>
          </p:nvSpPr>
          <p:spPr>
            <a:xfrm>
              <a:off x="5722161" y="2476500"/>
              <a:ext cx="2114550" cy="1581150"/>
            </a:xfrm>
            <a:custGeom>
              <a:avLst/>
              <a:gdLst>
                <a:gd name="connsiteX0" fmla="*/ 0 w 2114550"/>
                <a:gd name="connsiteY0" fmla="*/ 1184910 h 1581150"/>
                <a:gd name="connsiteX1" fmla="*/ 1424940 w 2114550"/>
                <a:gd name="connsiteY1" fmla="*/ 1581150 h 1581150"/>
                <a:gd name="connsiteX2" fmla="*/ 2114550 w 2114550"/>
                <a:gd name="connsiteY2" fmla="*/ 415290 h 1581150"/>
                <a:gd name="connsiteX3" fmla="*/ 697230 w 2114550"/>
                <a:gd name="connsiteY3" fmla="*/ 0 h 1581150"/>
                <a:gd name="connsiteX4" fmla="*/ 0 w 2114550"/>
                <a:gd name="connsiteY4" fmla="*/ 1184910 h 158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4550" h="1581150">
                  <a:moveTo>
                    <a:pt x="0" y="1184910"/>
                  </a:moveTo>
                  <a:lnTo>
                    <a:pt x="1424940" y="1581150"/>
                  </a:lnTo>
                  <a:lnTo>
                    <a:pt x="2114550" y="415290"/>
                  </a:lnTo>
                  <a:lnTo>
                    <a:pt x="697230" y="0"/>
                  </a:lnTo>
                  <a:lnTo>
                    <a:pt x="0" y="1184910"/>
                  </a:lnTo>
                  <a:close/>
                </a:path>
              </a:pathLst>
            </a:custGeom>
            <a:solidFill>
              <a:schemeClr val="accent2">
                <a:lumMod val="40000"/>
                <a:lumOff val="60000"/>
              </a:schemeClr>
            </a:solid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 name="直線コネクタ 29">
              <a:extLst>
                <a:ext uri="{FF2B5EF4-FFF2-40B4-BE49-F238E27FC236}">
                  <a16:creationId xmlns:a16="http://schemas.microsoft.com/office/drawing/2014/main" id="{572C6FC7-755B-EA96-1AC2-86D7CCA0BEB9}"/>
                </a:ext>
              </a:extLst>
            </p:cNvPr>
            <p:cNvCxnSpPr/>
            <p:nvPr/>
          </p:nvCxnSpPr>
          <p:spPr>
            <a:xfrm flipV="1">
              <a:off x="6061251" y="3761843"/>
              <a:ext cx="0" cy="1086426"/>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373E3B6A-2B67-E7AB-2136-191116874E8D}"/>
                </a:ext>
              </a:extLst>
            </p:cNvPr>
            <p:cNvCxnSpPr>
              <a:cxnSpLocks/>
            </p:cNvCxnSpPr>
            <p:nvPr/>
          </p:nvCxnSpPr>
          <p:spPr>
            <a:xfrm flipV="1">
              <a:off x="8184691" y="3219450"/>
              <a:ext cx="0" cy="1628819"/>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ABAB67CD-40C8-6195-66D3-01540218AB98}"/>
                </a:ext>
              </a:extLst>
            </p:cNvPr>
            <p:cNvCxnSpPr>
              <a:cxnSpLocks/>
            </p:cNvCxnSpPr>
            <p:nvPr/>
          </p:nvCxnSpPr>
          <p:spPr>
            <a:xfrm flipV="1">
              <a:off x="7308391" y="3761843"/>
              <a:ext cx="0" cy="148071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grpSp>
      <p:sp>
        <p:nvSpPr>
          <p:cNvPr id="36" name="フリーフォーム: 図形 35">
            <a:extLst>
              <a:ext uri="{FF2B5EF4-FFF2-40B4-BE49-F238E27FC236}">
                <a16:creationId xmlns:a16="http://schemas.microsoft.com/office/drawing/2014/main" id="{42335957-63C9-91AE-3967-9B5B8E18082E}"/>
              </a:ext>
            </a:extLst>
          </p:cNvPr>
          <p:cNvSpPr/>
          <p:nvPr/>
        </p:nvSpPr>
        <p:spPr>
          <a:xfrm>
            <a:off x="7562850" y="4933950"/>
            <a:ext cx="1676400" cy="0"/>
          </a:xfrm>
          <a:custGeom>
            <a:avLst/>
            <a:gdLst>
              <a:gd name="connsiteX0" fmla="*/ 0 w 1676400"/>
              <a:gd name="connsiteY0" fmla="*/ 0 h 0"/>
              <a:gd name="connsiteX1" fmla="*/ 1676400 w 1676400"/>
              <a:gd name="connsiteY1" fmla="*/ 0 h 0"/>
            </a:gdLst>
            <a:ahLst/>
            <a:cxnLst>
              <a:cxn ang="0">
                <a:pos x="connsiteX0" y="connsiteY0"/>
              </a:cxn>
              <a:cxn ang="0">
                <a:pos x="connsiteX1" y="connsiteY1"/>
              </a:cxn>
            </a:cxnLst>
            <a:rect l="l" t="t" r="r" b="b"/>
            <a:pathLst>
              <a:path w="1676400">
                <a:moveTo>
                  <a:pt x="0" y="0"/>
                </a:moveTo>
                <a:lnTo>
                  <a:pt x="1676400" y="0"/>
                </a:lnTo>
              </a:path>
            </a:pathLst>
          </a:custGeom>
          <a:noFill/>
          <a:ln>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図形 36">
            <a:extLst>
              <a:ext uri="{FF2B5EF4-FFF2-40B4-BE49-F238E27FC236}">
                <a16:creationId xmlns:a16="http://schemas.microsoft.com/office/drawing/2014/main" id="{7F074A03-9EFE-E0A2-D72E-B18180A9E4B8}"/>
              </a:ext>
            </a:extLst>
          </p:cNvPr>
          <p:cNvSpPr/>
          <p:nvPr/>
        </p:nvSpPr>
        <p:spPr>
          <a:xfrm>
            <a:off x="7581900" y="4260704"/>
            <a:ext cx="1676400" cy="0"/>
          </a:xfrm>
          <a:custGeom>
            <a:avLst/>
            <a:gdLst>
              <a:gd name="connsiteX0" fmla="*/ 0 w 1676400"/>
              <a:gd name="connsiteY0" fmla="*/ 0 h 0"/>
              <a:gd name="connsiteX1" fmla="*/ 1676400 w 1676400"/>
              <a:gd name="connsiteY1" fmla="*/ 0 h 0"/>
            </a:gdLst>
            <a:ahLst/>
            <a:cxnLst>
              <a:cxn ang="0">
                <a:pos x="connsiteX0" y="connsiteY0"/>
              </a:cxn>
              <a:cxn ang="0">
                <a:pos x="connsiteX1" y="connsiteY1"/>
              </a:cxn>
            </a:cxnLst>
            <a:rect l="l" t="t" r="r" b="b"/>
            <a:pathLst>
              <a:path w="1676400">
                <a:moveTo>
                  <a:pt x="0" y="0"/>
                </a:moveTo>
                <a:lnTo>
                  <a:pt x="1676400" y="0"/>
                </a:lnTo>
              </a:path>
            </a:pathLst>
          </a:custGeom>
          <a:noFill/>
          <a:ln>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9D19A4AF-459E-49E0-AAD8-33E786063F8E}"/>
              </a:ext>
            </a:extLst>
          </p:cNvPr>
          <p:cNvSpPr txBox="1"/>
          <p:nvPr/>
        </p:nvSpPr>
        <p:spPr>
          <a:xfrm>
            <a:off x="9412056" y="4641457"/>
            <a:ext cx="2055371" cy="584775"/>
          </a:xfrm>
          <a:prstGeom prst="rect">
            <a:avLst/>
          </a:prstGeom>
          <a:noFill/>
        </p:spPr>
        <p:txBody>
          <a:bodyPr wrap="none" rtlCol="0">
            <a:spAutoFit/>
          </a:bodyPr>
          <a:lstStyle/>
          <a:p>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1</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階床面積</a:t>
            </a:r>
          </a:p>
        </p:txBody>
      </p:sp>
      <p:sp>
        <p:nvSpPr>
          <p:cNvPr id="39" name="テキスト ボックス 38">
            <a:extLst>
              <a:ext uri="{FF2B5EF4-FFF2-40B4-BE49-F238E27FC236}">
                <a16:creationId xmlns:a16="http://schemas.microsoft.com/office/drawing/2014/main" id="{B26EA5FA-851D-2127-CB3D-5334CA32C79D}"/>
              </a:ext>
            </a:extLst>
          </p:cNvPr>
          <p:cNvSpPr txBox="1"/>
          <p:nvPr/>
        </p:nvSpPr>
        <p:spPr>
          <a:xfrm>
            <a:off x="9317479" y="3948517"/>
            <a:ext cx="2149948" cy="584775"/>
          </a:xfrm>
          <a:prstGeom prst="rect">
            <a:avLst/>
          </a:prstGeom>
          <a:noFill/>
        </p:spPr>
        <p:txBody>
          <a:bodyPr wrap="none" rtlCol="0">
            <a:spAutoFit/>
          </a:bodyPr>
          <a:lstStyle/>
          <a:p>
            <a:r>
              <a:rPr kumimoji="1" lang="en-US" altLang="ja-JP" sz="3200" b="1" dirty="0">
                <a:solidFill>
                  <a:schemeClr val="accent2"/>
                </a:solidFill>
                <a:latin typeface="03スマートフォントUI" panose="02000600000000000000" pitchFamily="50" charset="-128"/>
                <a:ea typeface="03スマートフォントUI" panose="02000600000000000000" pitchFamily="50" charset="-128"/>
              </a:rPr>
              <a:t>2</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階床面積</a:t>
            </a:r>
          </a:p>
        </p:txBody>
      </p:sp>
      <p:sp>
        <p:nvSpPr>
          <p:cNvPr id="40" name="テキスト ボックス 39">
            <a:extLst>
              <a:ext uri="{FF2B5EF4-FFF2-40B4-BE49-F238E27FC236}">
                <a16:creationId xmlns:a16="http://schemas.microsoft.com/office/drawing/2014/main" id="{F475F90C-A750-076A-C066-4161E23E4979}"/>
              </a:ext>
            </a:extLst>
          </p:cNvPr>
          <p:cNvSpPr txBox="1"/>
          <p:nvPr/>
        </p:nvSpPr>
        <p:spPr>
          <a:xfrm>
            <a:off x="10236801" y="4290141"/>
            <a:ext cx="405880" cy="584775"/>
          </a:xfrm>
          <a:prstGeom prst="rect">
            <a:avLst/>
          </a:prstGeom>
          <a:noFill/>
        </p:spPr>
        <p:txBody>
          <a:bodyPr wrap="none" rtlCol="0">
            <a:spAutoFit/>
          </a:bodyPr>
          <a:lstStyle/>
          <a:p>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a:t>
            </a:r>
          </a:p>
        </p:txBody>
      </p:sp>
      <p:sp>
        <p:nvSpPr>
          <p:cNvPr id="41" name="テキスト ボックス 40">
            <a:extLst>
              <a:ext uri="{FF2B5EF4-FFF2-40B4-BE49-F238E27FC236}">
                <a16:creationId xmlns:a16="http://schemas.microsoft.com/office/drawing/2014/main" id="{8325EE0D-71D4-F89B-F68F-7F71086CC069}"/>
              </a:ext>
            </a:extLst>
          </p:cNvPr>
          <p:cNvSpPr txBox="1"/>
          <p:nvPr/>
        </p:nvSpPr>
        <p:spPr>
          <a:xfrm rot="5400000">
            <a:off x="10211214" y="3602049"/>
            <a:ext cx="444352" cy="584775"/>
          </a:xfrm>
          <a:prstGeom prst="rect">
            <a:avLst/>
          </a:prstGeom>
          <a:noFill/>
        </p:spPr>
        <p:txBody>
          <a:bodyPr wrap="none" rtlCol="0">
            <a:spAutoFit/>
          </a:bodyPr>
          <a:lstStyle/>
          <a:p>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a:t>
            </a:r>
          </a:p>
        </p:txBody>
      </p:sp>
      <p:sp>
        <p:nvSpPr>
          <p:cNvPr id="42" name="テキスト ボックス 41">
            <a:extLst>
              <a:ext uri="{FF2B5EF4-FFF2-40B4-BE49-F238E27FC236}">
                <a16:creationId xmlns:a16="http://schemas.microsoft.com/office/drawing/2014/main" id="{0C5ACE46-849D-3E12-4184-BD787D58B67F}"/>
              </a:ext>
            </a:extLst>
          </p:cNvPr>
          <p:cNvSpPr txBox="1"/>
          <p:nvPr/>
        </p:nvSpPr>
        <p:spPr>
          <a:xfrm>
            <a:off x="9456942" y="3173357"/>
            <a:ext cx="1871025" cy="584775"/>
          </a:xfrm>
          <a:prstGeom prst="rect">
            <a:avLst/>
          </a:prstGeom>
          <a:noFill/>
        </p:spPr>
        <p:txBody>
          <a:bodyPr wrap="none" rtlCol="0">
            <a:spAutoFit/>
          </a:bodyPr>
          <a:lstStyle/>
          <a:p>
            <a:pPr algn="ct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延床面積</a:t>
            </a:r>
          </a:p>
        </p:txBody>
      </p:sp>
    </p:spTree>
    <p:extLst>
      <p:ext uri="{BB962C8B-B14F-4D97-AF65-F5344CB8AC3E}">
        <p14:creationId xmlns:p14="http://schemas.microsoft.com/office/powerpoint/2010/main" val="236503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3116559" cy="584775"/>
          </a:xfrm>
          <a:prstGeom prst="rect">
            <a:avLst/>
          </a:prstGeom>
          <a:noFill/>
        </p:spPr>
        <p:txBody>
          <a:bodyPr wrap="none" rtlCol="0">
            <a:spAutoFit/>
          </a:bodyPr>
          <a:lstStyle/>
          <a:p>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LDK</a:t>
            </a:r>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吹抜け面積</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13</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8A9533D4-98D0-196F-1EAD-C91DCC85B8E0}"/>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FF6818A0-27C6-9284-C8D2-B5E74768A691}"/>
              </a:ext>
            </a:extLst>
          </p:cNvPr>
          <p:cNvSpPr txBox="1"/>
          <p:nvPr/>
        </p:nvSpPr>
        <p:spPr>
          <a:xfrm>
            <a:off x="819150" y="1530749"/>
            <a:ext cx="4381328" cy="584775"/>
          </a:xfrm>
          <a:prstGeom prst="rect">
            <a:avLst/>
          </a:prstGeom>
          <a:noFill/>
        </p:spPr>
        <p:txBody>
          <a:bodyPr wrap="none" rtlCol="0">
            <a:spAutoFit/>
          </a:bodyPr>
          <a:lstStyle/>
          <a:p>
            <a:r>
              <a:rPr kumimoji="1" lang="en-US" altLang="ja-JP" sz="3200" b="1" dirty="0">
                <a:solidFill>
                  <a:schemeClr val="accent2"/>
                </a:solidFill>
                <a:latin typeface="03スマートフォントUI" panose="02000600000000000000" pitchFamily="50" charset="-128"/>
                <a:ea typeface="03スマートフォントUI" panose="02000600000000000000" pitchFamily="50" charset="-128"/>
              </a:rPr>
              <a:t>LDK</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吹抜け面積を入力</a:t>
            </a:r>
          </a:p>
        </p:txBody>
      </p:sp>
      <p:sp>
        <p:nvSpPr>
          <p:cNvPr id="16" name="TextBox 95">
            <a:extLst>
              <a:ext uri="{FF2B5EF4-FFF2-40B4-BE49-F238E27FC236}">
                <a16:creationId xmlns:a16="http://schemas.microsoft.com/office/drawing/2014/main" id="{ECAE901D-111B-0EE4-FBDE-2F5050C1CDFD}"/>
              </a:ext>
            </a:extLst>
          </p:cNvPr>
          <p:cNvSpPr txBox="1">
            <a:spLocks noChangeArrowheads="1"/>
          </p:cNvSpPr>
          <p:nvPr/>
        </p:nvSpPr>
        <p:spPr bwMode="auto">
          <a:xfrm>
            <a:off x="819150" y="2757317"/>
            <a:ext cx="3502168"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住宅の換気計算にあたっての居室の容積算定や、</a:t>
            </a:r>
            <a:r>
              <a:rPr lang="en-US" altLang="ja-JP" sz="1400" b="1" dirty="0">
                <a:solidFill>
                  <a:schemeClr val="accent1">
                    <a:lumMod val="50000"/>
                  </a:schemeClr>
                </a:solidFill>
                <a:latin typeface="Open Sans" panose="020B0606030504020204" pitchFamily="34" charset="0"/>
                <a:cs typeface="Open Sans" panose="020B0606030504020204" pitchFamily="34" charset="0"/>
              </a:rPr>
              <a:t>LDK</a:t>
            </a:r>
            <a:r>
              <a:rPr lang="ja-JP" altLang="en-US" sz="1400" b="1" dirty="0">
                <a:solidFill>
                  <a:schemeClr val="accent1">
                    <a:lumMod val="50000"/>
                  </a:schemeClr>
                </a:solidFill>
                <a:latin typeface="Open Sans" panose="020B0606030504020204" pitchFamily="34" charset="0"/>
                <a:cs typeface="Open Sans" panose="020B0606030504020204" pitchFamily="34" charset="0"/>
              </a:rPr>
              <a:t>部分のエアコン消費電力計算の正確性を増すために考慮するものです。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en-US" altLang="ja-JP" sz="1400" b="1" dirty="0">
                <a:solidFill>
                  <a:schemeClr val="accent1">
                    <a:lumMod val="50000"/>
                  </a:schemeClr>
                </a:solidFill>
                <a:latin typeface="Open Sans" panose="020B0606030504020204" pitchFamily="34" charset="0"/>
                <a:cs typeface="Open Sans" panose="020B0606030504020204" pitchFamily="34" charset="0"/>
              </a:rPr>
              <a:t>LDK</a:t>
            </a:r>
            <a:r>
              <a:rPr lang="ja-JP" altLang="en-US" sz="1400" b="1" dirty="0">
                <a:solidFill>
                  <a:schemeClr val="accent1">
                    <a:lumMod val="50000"/>
                  </a:schemeClr>
                </a:solidFill>
                <a:latin typeface="Open Sans" panose="020B0606030504020204" pitchFamily="34" charset="0"/>
                <a:cs typeface="Open Sans" panose="020B0606030504020204" pitchFamily="34" charset="0"/>
              </a:rPr>
              <a:t>に吹き抜けがある場合は、吹抜け部分の面積を入力してください。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grpSp>
        <p:nvGrpSpPr>
          <p:cNvPr id="18" name="グループ化 17">
            <a:extLst>
              <a:ext uri="{FF2B5EF4-FFF2-40B4-BE49-F238E27FC236}">
                <a16:creationId xmlns:a16="http://schemas.microsoft.com/office/drawing/2014/main" id="{024AE1FF-CFF4-8AF3-7469-4951F35EBB6D}"/>
              </a:ext>
            </a:extLst>
          </p:cNvPr>
          <p:cNvGrpSpPr/>
          <p:nvPr/>
        </p:nvGrpSpPr>
        <p:grpSpPr>
          <a:xfrm>
            <a:off x="5404660" y="2155767"/>
            <a:ext cx="3263089" cy="3184143"/>
            <a:chOff x="5722161" y="2476500"/>
            <a:chExt cx="2834640" cy="2766060"/>
          </a:xfrm>
        </p:grpSpPr>
        <p:sp>
          <p:nvSpPr>
            <p:cNvPr id="19" name="フリーフォーム: 図形 18">
              <a:extLst>
                <a:ext uri="{FF2B5EF4-FFF2-40B4-BE49-F238E27FC236}">
                  <a16:creationId xmlns:a16="http://schemas.microsoft.com/office/drawing/2014/main" id="{DF74F247-6301-3E64-7303-9A01F19FD76D}"/>
                </a:ext>
              </a:extLst>
            </p:cNvPr>
            <p:cNvSpPr/>
            <p:nvPr/>
          </p:nvSpPr>
          <p:spPr>
            <a:xfrm>
              <a:off x="6533691" y="2762250"/>
              <a:ext cx="2023110" cy="605790"/>
            </a:xfrm>
            <a:custGeom>
              <a:avLst/>
              <a:gdLst>
                <a:gd name="connsiteX0" fmla="*/ 1295400 w 2023110"/>
                <a:gd name="connsiteY0" fmla="*/ 121920 h 605790"/>
                <a:gd name="connsiteX1" fmla="*/ 2023110 w 2023110"/>
                <a:gd name="connsiteY1" fmla="*/ 605790 h 605790"/>
                <a:gd name="connsiteX2" fmla="*/ 0 w 2023110"/>
                <a:gd name="connsiteY2" fmla="*/ 0 h 605790"/>
              </a:gdLst>
              <a:ahLst/>
              <a:cxnLst>
                <a:cxn ang="0">
                  <a:pos x="connsiteX0" y="connsiteY0"/>
                </a:cxn>
                <a:cxn ang="0">
                  <a:pos x="connsiteX1" y="connsiteY1"/>
                </a:cxn>
                <a:cxn ang="0">
                  <a:pos x="connsiteX2" y="connsiteY2"/>
                </a:cxn>
              </a:cxnLst>
              <a:rect l="l" t="t" r="r" b="b"/>
              <a:pathLst>
                <a:path w="2023110" h="605790">
                  <a:moveTo>
                    <a:pt x="1295400" y="121920"/>
                  </a:moveTo>
                  <a:lnTo>
                    <a:pt x="2023110" y="605790"/>
                  </a:lnTo>
                  <a:lnTo>
                    <a:pt x="0" y="0"/>
                  </a:lnTo>
                </a:path>
              </a:pathLst>
            </a:custGeom>
            <a:solidFill>
              <a:schemeClr val="accent2">
                <a:lumMod val="40000"/>
                <a:lumOff val="6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フリーフォーム: 図形 19">
              <a:extLst>
                <a:ext uri="{FF2B5EF4-FFF2-40B4-BE49-F238E27FC236}">
                  <a16:creationId xmlns:a16="http://schemas.microsoft.com/office/drawing/2014/main" id="{0B0C8F09-5715-3060-CC0F-FEA2A8C61E97}"/>
                </a:ext>
              </a:extLst>
            </p:cNvPr>
            <p:cNvSpPr/>
            <p:nvPr/>
          </p:nvSpPr>
          <p:spPr>
            <a:xfrm>
              <a:off x="6061251" y="4457700"/>
              <a:ext cx="2091690" cy="784860"/>
            </a:xfrm>
            <a:custGeom>
              <a:avLst/>
              <a:gdLst>
                <a:gd name="connsiteX0" fmla="*/ 0 w 2091690"/>
                <a:gd name="connsiteY0" fmla="*/ 422910 h 784860"/>
                <a:gd name="connsiteX1" fmla="*/ 1253490 w 2091690"/>
                <a:gd name="connsiteY1" fmla="*/ 784860 h 784860"/>
                <a:gd name="connsiteX2" fmla="*/ 2091690 w 2091690"/>
                <a:gd name="connsiteY2" fmla="*/ 358140 h 784860"/>
                <a:gd name="connsiteX3" fmla="*/ 857250 w 2091690"/>
                <a:gd name="connsiteY3" fmla="*/ 0 h 784860"/>
                <a:gd name="connsiteX4" fmla="*/ 0 w 2091690"/>
                <a:gd name="connsiteY4" fmla="*/ 422910 h 784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690" h="784860">
                  <a:moveTo>
                    <a:pt x="0" y="422910"/>
                  </a:moveTo>
                  <a:lnTo>
                    <a:pt x="1253490" y="784860"/>
                  </a:lnTo>
                  <a:lnTo>
                    <a:pt x="2091690" y="358140"/>
                  </a:lnTo>
                  <a:lnTo>
                    <a:pt x="857250" y="0"/>
                  </a:lnTo>
                  <a:lnTo>
                    <a:pt x="0" y="422910"/>
                  </a:lnTo>
                  <a:close/>
                </a:path>
              </a:pathLst>
            </a:custGeom>
            <a:solidFill>
              <a:schemeClr val="accent2">
                <a:lumMod val="40000"/>
                <a:lumOff val="6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図形 21">
              <a:extLst>
                <a:ext uri="{FF2B5EF4-FFF2-40B4-BE49-F238E27FC236}">
                  <a16:creationId xmlns:a16="http://schemas.microsoft.com/office/drawing/2014/main" id="{94686FA3-4FFD-217A-96B2-42A1B7803EE3}"/>
                </a:ext>
              </a:extLst>
            </p:cNvPr>
            <p:cNvSpPr/>
            <p:nvPr/>
          </p:nvSpPr>
          <p:spPr>
            <a:xfrm>
              <a:off x="6061251" y="3985840"/>
              <a:ext cx="2091690" cy="683757"/>
            </a:xfrm>
            <a:custGeom>
              <a:avLst/>
              <a:gdLst>
                <a:gd name="connsiteX0" fmla="*/ 0 w 2091690"/>
                <a:gd name="connsiteY0" fmla="*/ 422910 h 784860"/>
                <a:gd name="connsiteX1" fmla="*/ 1253490 w 2091690"/>
                <a:gd name="connsiteY1" fmla="*/ 784860 h 784860"/>
                <a:gd name="connsiteX2" fmla="*/ 2091690 w 2091690"/>
                <a:gd name="connsiteY2" fmla="*/ 358140 h 784860"/>
                <a:gd name="connsiteX3" fmla="*/ 857250 w 2091690"/>
                <a:gd name="connsiteY3" fmla="*/ 0 h 784860"/>
                <a:gd name="connsiteX4" fmla="*/ 0 w 2091690"/>
                <a:gd name="connsiteY4" fmla="*/ 422910 h 784860"/>
                <a:gd name="connsiteX0" fmla="*/ 0 w 2091690"/>
                <a:gd name="connsiteY0" fmla="*/ 422910 h 784860"/>
                <a:gd name="connsiteX1" fmla="*/ 904807 w 2091690"/>
                <a:gd name="connsiteY1" fmla="*/ 683757 h 784860"/>
                <a:gd name="connsiteX2" fmla="*/ 1253490 w 2091690"/>
                <a:gd name="connsiteY2" fmla="*/ 784860 h 784860"/>
                <a:gd name="connsiteX3" fmla="*/ 2091690 w 2091690"/>
                <a:gd name="connsiteY3" fmla="*/ 358140 h 784860"/>
                <a:gd name="connsiteX4" fmla="*/ 857250 w 2091690"/>
                <a:gd name="connsiteY4" fmla="*/ 0 h 784860"/>
                <a:gd name="connsiteX5" fmla="*/ 0 w 2091690"/>
                <a:gd name="connsiteY5" fmla="*/ 422910 h 784860"/>
                <a:gd name="connsiteX0" fmla="*/ 0 w 2091690"/>
                <a:gd name="connsiteY0" fmla="*/ 422910 h 784860"/>
                <a:gd name="connsiteX1" fmla="*/ 904807 w 2091690"/>
                <a:gd name="connsiteY1" fmla="*/ 683757 h 784860"/>
                <a:gd name="connsiteX2" fmla="*/ 1253490 w 2091690"/>
                <a:gd name="connsiteY2" fmla="*/ 784860 h 784860"/>
                <a:gd name="connsiteX3" fmla="*/ 1526417 w 2091690"/>
                <a:gd name="connsiteY3" fmla="*/ 642386 h 784860"/>
                <a:gd name="connsiteX4" fmla="*/ 2091690 w 2091690"/>
                <a:gd name="connsiteY4" fmla="*/ 358140 h 784860"/>
                <a:gd name="connsiteX5" fmla="*/ 857250 w 2091690"/>
                <a:gd name="connsiteY5" fmla="*/ 0 h 784860"/>
                <a:gd name="connsiteX6" fmla="*/ 0 w 2091690"/>
                <a:gd name="connsiteY6" fmla="*/ 422910 h 784860"/>
                <a:gd name="connsiteX0" fmla="*/ 0 w 2091690"/>
                <a:gd name="connsiteY0" fmla="*/ 422910 h 683757"/>
                <a:gd name="connsiteX1" fmla="*/ 904807 w 2091690"/>
                <a:gd name="connsiteY1" fmla="*/ 683757 h 683757"/>
                <a:gd name="connsiteX2" fmla="*/ 1173849 w 2091690"/>
                <a:gd name="connsiteY2" fmla="*/ 531457 h 683757"/>
                <a:gd name="connsiteX3" fmla="*/ 1526417 w 2091690"/>
                <a:gd name="connsiteY3" fmla="*/ 642386 h 683757"/>
                <a:gd name="connsiteX4" fmla="*/ 2091690 w 2091690"/>
                <a:gd name="connsiteY4" fmla="*/ 358140 h 683757"/>
                <a:gd name="connsiteX5" fmla="*/ 857250 w 2091690"/>
                <a:gd name="connsiteY5" fmla="*/ 0 h 683757"/>
                <a:gd name="connsiteX6" fmla="*/ 0 w 2091690"/>
                <a:gd name="connsiteY6" fmla="*/ 422910 h 683757"/>
                <a:gd name="connsiteX0" fmla="*/ 0 w 2091690"/>
                <a:gd name="connsiteY0" fmla="*/ 422910 h 683757"/>
                <a:gd name="connsiteX1" fmla="*/ 904807 w 2091690"/>
                <a:gd name="connsiteY1" fmla="*/ 683757 h 683757"/>
                <a:gd name="connsiteX2" fmla="*/ 1154198 w 2091690"/>
                <a:gd name="connsiteY2" fmla="*/ 537663 h 683757"/>
                <a:gd name="connsiteX3" fmla="*/ 1526417 w 2091690"/>
                <a:gd name="connsiteY3" fmla="*/ 642386 h 683757"/>
                <a:gd name="connsiteX4" fmla="*/ 2091690 w 2091690"/>
                <a:gd name="connsiteY4" fmla="*/ 358140 h 683757"/>
                <a:gd name="connsiteX5" fmla="*/ 857250 w 2091690"/>
                <a:gd name="connsiteY5" fmla="*/ 0 h 683757"/>
                <a:gd name="connsiteX6" fmla="*/ 0 w 2091690"/>
                <a:gd name="connsiteY6" fmla="*/ 422910 h 683757"/>
                <a:gd name="connsiteX0" fmla="*/ 0 w 2091690"/>
                <a:gd name="connsiteY0" fmla="*/ 422910 h 683757"/>
                <a:gd name="connsiteX1" fmla="*/ 904807 w 2091690"/>
                <a:gd name="connsiteY1" fmla="*/ 683757 h 683757"/>
                <a:gd name="connsiteX2" fmla="*/ 1166609 w 2091690"/>
                <a:gd name="connsiteY2" fmla="*/ 537663 h 683757"/>
                <a:gd name="connsiteX3" fmla="*/ 1526417 w 2091690"/>
                <a:gd name="connsiteY3" fmla="*/ 642386 h 683757"/>
                <a:gd name="connsiteX4" fmla="*/ 2091690 w 2091690"/>
                <a:gd name="connsiteY4" fmla="*/ 358140 h 683757"/>
                <a:gd name="connsiteX5" fmla="*/ 857250 w 2091690"/>
                <a:gd name="connsiteY5" fmla="*/ 0 h 683757"/>
                <a:gd name="connsiteX6" fmla="*/ 0 w 2091690"/>
                <a:gd name="connsiteY6" fmla="*/ 422910 h 683757"/>
                <a:gd name="connsiteX0" fmla="*/ 0 w 2091690"/>
                <a:gd name="connsiteY0" fmla="*/ 422910 h 683757"/>
                <a:gd name="connsiteX1" fmla="*/ 904807 w 2091690"/>
                <a:gd name="connsiteY1" fmla="*/ 683757 h 683757"/>
                <a:gd name="connsiteX2" fmla="*/ 1180055 w 2091690"/>
                <a:gd name="connsiteY2" fmla="*/ 552143 h 683757"/>
                <a:gd name="connsiteX3" fmla="*/ 1526417 w 2091690"/>
                <a:gd name="connsiteY3" fmla="*/ 642386 h 683757"/>
                <a:gd name="connsiteX4" fmla="*/ 2091690 w 2091690"/>
                <a:gd name="connsiteY4" fmla="*/ 358140 h 683757"/>
                <a:gd name="connsiteX5" fmla="*/ 857250 w 2091690"/>
                <a:gd name="connsiteY5" fmla="*/ 0 h 683757"/>
                <a:gd name="connsiteX6" fmla="*/ 0 w 2091690"/>
                <a:gd name="connsiteY6" fmla="*/ 422910 h 683757"/>
                <a:gd name="connsiteX0" fmla="*/ 0 w 2091690"/>
                <a:gd name="connsiteY0" fmla="*/ 422910 h 683757"/>
                <a:gd name="connsiteX1" fmla="*/ 904807 w 2091690"/>
                <a:gd name="connsiteY1" fmla="*/ 683757 h 683757"/>
                <a:gd name="connsiteX2" fmla="*/ 1180055 w 2091690"/>
                <a:gd name="connsiteY2" fmla="*/ 542834 h 683757"/>
                <a:gd name="connsiteX3" fmla="*/ 1526417 w 2091690"/>
                <a:gd name="connsiteY3" fmla="*/ 642386 h 683757"/>
                <a:gd name="connsiteX4" fmla="*/ 2091690 w 2091690"/>
                <a:gd name="connsiteY4" fmla="*/ 358140 h 683757"/>
                <a:gd name="connsiteX5" fmla="*/ 857250 w 2091690"/>
                <a:gd name="connsiteY5" fmla="*/ 0 h 683757"/>
                <a:gd name="connsiteX6" fmla="*/ 0 w 2091690"/>
                <a:gd name="connsiteY6" fmla="*/ 422910 h 68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1690" h="683757">
                  <a:moveTo>
                    <a:pt x="0" y="422910"/>
                  </a:moveTo>
                  <a:lnTo>
                    <a:pt x="904807" y="683757"/>
                  </a:lnTo>
                  <a:lnTo>
                    <a:pt x="1180055" y="542834"/>
                  </a:lnTo>
                  <a:lnTo>
                    <a:pt x="1526417" y="642386"/>
                  </a:lnTo>
                  <a:lnTo>
                    <a:pt x="2091690" y="358140"/>
                  </a:lnTo>
                  <a:lnTo>
                    <a:pt x="857250" y="0"/>
                  </a:lnTo>
                  <a:lnTo>
                    <a:pt x="0" y="422910"/>
                  </a:lnTo>
                  <a:close/>
                </a:path>
              </a:pathLst>
            </a:custGeom>
            <a:solidFill>
              <a:schemeClr val="accent2">
                <a:lumMod val="40000"/>
                <a:lumOff val="6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 name="直線コネクタ 27">
              <a:extLst>
                <a:ext uri="{FF2B5EF4-FFF2-40B4-BE49-F238E27FC236}">
                  <a16:creationId xmlns:a16="http://schemas.microsoft.com/office/drawing/2014/main" id="{5EF8318B-DDCE-C805-CB7C-A40E2471BA21}"/>
                </a:ext>
              </a:extLst>
            </p:cNvPr>
            <p:cNvCxnSpPr/>
            <p:nvPr/>
          </p:nvCxnSpPr>
          <p:spPr>
            <a:xfrm flipV="1">
              <a:off x="6061251" y="3761843"/>
              <a:ext cx="0" cy="1086426"/>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F0E116C6-53D2-F32B-78BB-D9946D93ABEA}"/>
                </a:ext>
              </a:extLst>
            </p:cNvPr>
            <p:cNvCxnSpPr>
              <a:cxnSpLocks/>
            </p:cNvCxnSpPr>
            <p:nvPr/>
          </p:nvCxnSpPr>
          <p:spPr>
            <a:xfrm flipV="1">
              <a:off x="8184691" y="3219450"/>
              <a:ext cx="0" cy="1628819"/>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7B1ADE0F-4FED-349A-A0A1-9B5472C20BED}"/>
                </a:ext>
              </a:extLst>
            </p:cNvPr>
            <p:cNvCxnSpPr>
              <a:cxnSpLocks/>
            </p:cNvCxnSpPr>
            <p:nvPr/>
          </p:nvCxnSpPr>
          <p:spPr>
            <a:xfrm flipV="1">
              <a:off x="7308391" y="3761843"/>
              <a:ext cx="0" cy="148071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34ECBE1F-C85B-7C3F-FAC3-F6F9D8E2948C}"/>
                </a:ext>
              </a:extLst>
            </p:cNvPr>
            <p:cNvCxnSpPr>
              <a:cxnSpLocks/>
            </p:cNvCxnSpPr>
            <p:nvPr/>
          </p:nvCxnSpPr>
          <p:spPr>
            <a:xfrm flipV="1">
              <a:off x="6969143" y="4015053"/>
              <a:ext cx="0" cy="112875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AAA5D3FE-7CCB-3BE0-399C-E2FFD6546079}"/>
                </a:ext>
              </a:extLst>
            </p:cNvPr>
            <p:cNvCxnSpPr>
              <a:cxnSpLocks/>
            </p:cNvCxnSpPr>
            <p:nvPr/>
          </p:nvCxnSpPr>
          <p:spPr>
            <a:xfrm flipV="1">
              <a:off x="7236680" y="3868472"/>
              <a:ext cx="0" cy="1068319"/>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0C156A2E-4D70-DF5B-24D1-00CE07477B23}"/>
                </a:ext>
              </a:extLst>
            </p:cNvPr>
            <p:cNvCxnSpPr>
              <a:cxnSpLocks/>
            </p:cNvCxnSpPr>
            <p:nvPr/>
          </p:nvCxnSpPr>
          <p:spPr>
            <a:xfrm flipV="1">
              <a:off x="7596977" y="3290195"/>
              <a:ext cx="0" cy="1810200"/>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4" name="フリーフォーム: 図形 23">
              <a:extLst>
                <a:ext uri="{FF2B5EF4-FFF2-40B4-BE49-F238E27FC236}">
                  <a16:creationId xmlns:a16="http://schemas.microsoft.com/office/drawing/2014/main" id="{CA0883F9-6E4F-7F6D-277D-6178DAD20236}"/>
                </a:ext>
              </a:extLst>
            </p:cNvPr>
            <p:cNvSpPr/>
            <p:nvPr/>
          </p:nvSpPr>
          <p:spPr>
            <a:xfrm>
              <a:off x="5722161" y="2476500"/>
              <a:ext cx="2114550" cy="1581150"/>
            </a:xfrm>
            <a:custGeom>
              <a:avLst/>
              <a:gdLst>
                <a:gd name="connsiteX0" fmla="*/ 0 w 2114550"/>
                <a:gd name="connsiteY0" fmla="*/ 1184910 h 1581150"/>
                <a:gd name="connsiteX1" fmla="*/ 1424940 w 2114550"/>
                <a:gd name="connsiteY1" fmla="*/ 1581150 h 1581150"/>
                <a:gd name="connsiteX2" fmla="*/ 2114550 w 2114550"/>
                <a:gd name="connsiteY2" fmla="*/ 415290 h 1581150"/>
                <a:gd name="connsiteX3" fmla="*/ 697230 w 2114550"/>
                <a:gd name="connsiteY3" fmla="*/ 0 h 1581150"/>
                <a:gd name="connsiteX4" fmla="*/ 0 w 2114550"/>
                <a:gd name="connsiteY4" fmla="*/ 1184910 h 158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4550" h="1581150">
                  <a:moveTo>
                    <a:pt x="0" y="1184910"/>
                  </a:moveTo>
                  <a:lnTo>
                    <a:pt x="1424940" y="1581150"/>
                  </a:lnTo>
                  <a:lnTo>
                    <a:pt x="2114550" y="415290"/>
                  </a:lnTo>
                  <a:lnTo>
                    <a:pt x="697230" y="0"/>
                  </a:lnTo>
                  <a:lnTo>
                    <a:pt x="0" y="1184910"/>
                  </a:lnTo>
                  <a:close/>
                </a:path>
              </a:pathLst>
            </a:custGeom>
            <a:solidFill>
              <a:schemeClr val="accent2">
                <a:lumMod val="40000"/>
                <a:lumOff val="60000"/>
              </a:schemeClr>
            </a:solid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 name="テキスト ボックス 32">
            <a:extLst>
              <a:ext uri="{FF2B5EF4-FFF2-40B4-BE49-F238E27FC236}">
                <a16:creationId xmlns:a16="http://schemas.microsoft.com/office/drawing/2014/main" id="{F27AD168-F5B7-B95C-873A-6C2B6D0CAC69}"/>
              </a:ext>
            </a:extLst>
          </p:cNvPr>
          <p:cNvSpPr txBox="1"/>
          <p:nvPr/>
        </p:nvSpPr>
        <p:spPr>
          <a:xfrm>
            <a:off x="8831369" y="4387957"/>
            <a:ext cx="3116559" cy="584775"/>
          </a:xfrm>
          <a:prstGeom prst="rect">
            <a:avLst/>
          </a:prstGeom>
          <a:noFill/>
        </p:spPr>
        <p:txBody>
          <a:bodyPr wrap="none" rtlCol="0">
            <a:spAutoFit/>
          </a:bodyPr>
          <a:lstStyle/>
          <a:p>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LDK</a:t>
            </a:r>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吹抜け面積</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45" name="フリーフォーム: 図形 44">
            <a:extLst>
              <a:ext uri="{FF2B5EF4-FFF2-40B4-BE49-F238E27FC236}">
                <a16:creationId xmlns:a16="http://schemas.microsoft.com/office/drawing/2014/main" id="{5AA258E4-A1C6-24CC-E243-237F795FE680}"/>
              </a:ext>
            </a:extLst>
          </p:cNvPr>
          <p:cNvSpPr/>
          <p:nvPr/>
        </p:nvSpPr>
        <p:spPr>
          <a:xfrm>
            <a:off x="6854242" y="4520012"/>
            <a:ext cx="701640" cy="271627"/>
          </a:xfrm>
          <a:custGeom>
            <a:avLst/>
            <a:gdLst>
              <a:gd name="connsiteX0" fmla="*/ 0 w 2091690"/>
              <a:gd name="connsiteY0" fmla="*/ 422910 h 784860"/>
              <a:gd name="connsiteX1" fmla="*/ 1253490 w 2091690"/>
              <a:gd name="connsiteY1" fmla="*/ 784860 h 784860"/>
              <a:gd name="connsiteX2" fmla="*/ 2091690 w 2091690"/>
              <a:gd name="connsiteY2" fmla="*/ 358140 h 784860"/>
              <a:gd name="connsiteX3" fmla="*/ 857250 w 2091690"/>
              <a:gd name="connsiteY3" fmla="*/ 0 h 784860"/>
              <a:gd name="connsiteX4" fmla="*/ 0 w 2091690"/>
              <a:gd name="connsiteY4" fmla="*/ 422910 h 784860"/>
              <a:gd name="connsiteX0" fmla="*/ 0 w 2136330"/>
              <a:gd name="connsiteY0" fmla="*/ 422910 h 784860"/>
              <a:gd name="connsiteX1" fmla="*/ 1253490 w 2136330"/>
              <a:gd name="connsiteY1" fmla="*/ 784860 h 784860"/>
              <a:gd name="connsiteX2" fmla="*/ 2136330 w 2136330"/>
              <a:gd name="connsiteY2" fmla="*/ 302765 h 784860"/>
              <a:gd name="connsiteX3" fmla="*/ 857250 w 2136330"/>
              <a:gd name="connsiteY3" fmla="*/ 0 h 784860"/>
              <a:gd name="connsiteX4" fmla="*/ 0 w 2136330"/>
              <a:gd name="connsiteY4" fmla="*/ 422910 h 784860"/>
              <a:gd name="connsiteX0" fmla="*/ 0 w 2162368"/>
              <a:gd name="connsiteY0" fmla="*/ 422910 h 784860"/>
              <a:gd name="connsiteX1" fmla="*/ 1253490 w 2162368"/>
              <a:gd name="connsiteY1" fmla="*/ 784860 h 784860"/>
              <a:gd name="connsiteX2" fmla="*/ 2162368 w 2162368"/>
              <a:gd name="connsiteY2" fmla="*/ 324300 h 784860"/>
              <a:gd name="connsiteX3" fmla="*/ 857250 w 2162368"/>
              <a:gd name="connsiteY3" fmla="*/ 0 h 784860"/>
              <a:gd name="connsiteX4" fmla="*/ 0 w 2162368"/>
              <a:gd name="connsiteY4" fmla="*/ 422910 h 784860"/>
              <a:gd name="connsiteX0" fmla="*/ 0 w 2162368"/>
              <a:gd name="connsiteY0" fmla="*/ 422910 h 723334"/>
              <a:gd name="connsiteX1" fmla="*/ 1179095 w 2162368"/>
              <a:gd name="connsiteY1" fmla="*/ 723334 h 723334"/>
              <a:gd name="connsiteX2" fmla="*/ 2162368 w 2162368"/>
              <a:gd name="connsiteY2" fmla="*/ 324300 h 723334"/>
              <a:gd name="connsiteX3" fmla="*/ 857250 w 2162368"/>
              <a:gd name="connsiteY3" fmla="*/ 0 h 723334"/>
              <a:gd name="connsiteX4" fmla="*/ 0 w 2162368"/>
              <a:gd name="connsiteY4" fmla="*/ 422910 h 723334"/>
              <a:gd name="connsiteX0" fmla="*/ 0 w 2192127"/>
              <a:gd name="connsiteY0" fmla="*/ 422910 h 723334"/>
              <a:gd name="connsiteX1" fmla="*/ 1208854 w 2192127"/>
              <a:gd name="connsiteY1" fmla="*/ 723334 h 723334"/>
              <a:gd name="connsiteX2" fmla="*/ 2192127 w 2192127"/>
              <a:gd name="connsiteY2" fmla="*/ 324300 h 723334"/>
              <a:gd name="connsiteX3" fmla="*/ 887009 w 2192127"/>
              <a:gd name="connsiteY3" fmla="*/ 0 h 723334"/>
              <a:gd name="connsiteX4" fmla="*/ 0 w 2192127"/>
              <a:gd name="connsiteY4" fmla="*/ 422910 h 723334"/>
              <a:gd name="connsiteX0" fmla="*/ 0 w 2192127"/>
              <a:gd name="connsiteY0" fmla="*/ 422910 h 723334"/>
              <a:gd name="connsiteX1" fmla="*/ 1160496 w 2192127"/>
              <a:gd name="connsiteY1" fmla="*/ 723334 h 723334"/>
              <a:gd name="connsiteX2" fmla="*/ 2192127 w 2192127"/>
              <a:gd name="connsiteY2" fmla="*/ 324300 h 723334"/>
              <a:gd name="connsiteX3" fmla="*/ 887009 w 2192127"/>
              <a:gd name="connsiteY3" fmla="*/ 0 h 723334"/>
              <a:gd name="connsiteX4" fmla="*/ 0 w 2192127"/>
              <a:gd name="connsiteY4" fmla="*/ 422910 h 723334"/>
              <a:gd name="connsiteX0" fmla="*/ 0 w 2192127"/>
              <a:gd name="connsiteY0" fmla="*/ 401377 h 701801"/>
              <a:gd name="connsiteX1" fmla="*/ 1160496 w 2192127"/>
              <a:gd name="connsiteY1" fmla="*/ 701801 h 701801"/>
              <a:gd name="connsiteX2" fmla="*/ 2192127 w 2192127"/>
              <a:gd name="connsiteY2" fmla="*/ 302767 h 701801"/>
              <a:gd name="connsiteX3" fmla="*/ 961407 w 2192127"/>
              <a:gd name="connsiteY3" fmla="*/ 0 h 701801"/>
              <a:gd name="connsiteX4" fmla="*/ 0 w 2192127"/>
              <a:gd name="connsiteY4" fmla="*/ 401377 h 701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2127" h="701801">
                <a:moveTo>
                  <a:pt x="0" y="401377"/>
                </a:moveTo>
                <a:lnTo>
                  <a:pt x="1160496" y="701801"/>
                </a:lnTo>
                <a:lnTo>
                  <a:pt x="2192127" y="302767"/>
                </a:lnTo>
                <a:lnTo>
                  <a:pt x="961407" y="0"/>
                </a:lnTo>
                <a:lnTo>
                  <a:pt x="0" y="401377"/>
                </a:lnTo>
                <a:close/>
              </a:path>
            </a:pathLst>
          </a:custGeom>
          <a:solidFill>
            <a:srgbClr val="FF7C80">
              <a:alpha val="43000"/>
            </a:srgbClr>
          </a:solidFill>
          <a:ln w="38100">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フリーフォーム: 図形 30">
            <a:extLst>
              <a:ext uri="{FF2B5EF4-FFF2-40B4-BE49-F238E27FC236}">
                <a16:creationId xmlns:a16="http://schemas.microsoft.com/office/drawing/2014/main" id="{10536D3F-BAF0-5329-E9BD-4C809C6B0A89}"/>
              </a:ext>
            </a:extLst>
          </p:cNvPr>
          <p:cNvSpPr/>
          <p:nvPr/>
        </p:nvSpPr>
        <p:spPr>
          <a:xfrm>
            <a:off x="7205062" y="4680345"/>
            <a:ext cx="1676400" cy="0"/>
          </a:xfrm>
          <a:custGeom>
            <a:avLst/>
            <a:gdLst>
              <a:gd name="connsiteX0" fmla="*/ 0 w 1676400"/>
              <a:gd name="connsiteY0" fmla="*/ 0 h 0"/>
              <a:gd name="connsiteX1" fmla="*/ 1676400 w 1676400"/>
              <a:gd name="connsiteY1" fmla="*/ 0 h 0"/>
            </a:gdLst>
            <a:ahLst/>
            <a:cxnLst>
              <a:cxn ang="0">
                <a:pos x="connsiteX0" y="connsiteY0"/>
              </a:cxn>
              <a:cxn ang="0">
                <a:pos x="connsiteX1" y="connsiteY1"/>
              </a:cxn>
            </a:cxnLst>
            <a:rect l="l" t="t" r="r" b="b"/>
            <a:pathLst>
              <a:path w="1676400">
                <a:moveTo>
                  <a:pt x="0" y="0"/>
                </a:moveTo>
                <a:lnTo>
                  <a:pt x="1676400" y="0"/>
                </a:lnTo>
              </a:path>
            </a:pathLst>
          </a:custGeom>
          <a:noFill/>
          <a:ln>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1397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440056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方位に対する家の傾き</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14</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CDCFC399-0D2C-593E-F336-603C81EBDD3D}"/>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632F3ED9-E922-0B38-95AA-562FC2087096}"/>
              </a:ext>
            </a:extLst>
          </p:cNvPr>
          <p:cNvSpPr txBox="1"/>
          <p:nvPr/>
        </p:nvSpPr>
        <p:spPr>
          <a:xfrm>
            <a:off x="819150" y="1530749"/>
            <a:ext cx="482215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真北に対する傾きを入力</a:t>
            </a:r>
          </a:p>
        </p:txBody>
      </p:sp>
      <p:sp>
        <p:nvSpPr>
          <p:cNvPr id="16" name="TextBox 95">
            <a:extLst>
              <a:ext uri="{FF2B5EF4-FFF2-40B4-BE49-F238E27FC236}">
                <a16:creationId xmlns:a16="http://schemas.microsoft.com/office/drawing/2014/main" id="{BF65AE61-A51F-8ECC-913A-D6E40EC44ACE}"/>
              </a:ext>
            </a:extLst>
          </p:cNvPr>
          <p:cNvSpPr txBox="1">
            <a:spLocks noChangeArrowheads="1"/>
          </p:cNvSpPr>
          <p:nvPr/>
        </p:nvSpPr>
        <p:spPr bwMode="auto">
          <a:xfrm>
            <a:off x="819150" y="2757317"/>
            <a:ext cx="350216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方位によって、各窓面からの日射取得や、外壁面の日射取得量が変わってきます。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そのため、真北方向から、住宅がどの程度傾いているのか、＋</a:t>
            </a:r>
            <a:r>
              <a:rPr lang="en-US" altLang="ja-JP" sz="1400" b="1" dirty="0">
                <a:solidFill>
                  <a:schemeClr val="accent1">
                    <a:lumMod val="50000"/>
                  </a:schemeClr>
                </a:solidFill>
                <a:latin typeface="Open Sans" panose="020B0606030504020204" pitchFamily="34" charset="0"/>
                <a:cs typeface="Open Sans" panose="020B0606030504020204" pitchFamily="34" charset="0"/>
              </a:rPr>
              <a:t>45°</a:t>
            </a:r>
            <a:r>
              <a:rPr lang="ja-JP" altLang="en-US" sz="1400" b="1" dirty="0">
                <a:solidFill>
                  <a:schemeClr val="accent1">
                    <a:lumMod val="50000"/>
                  </a:schemeClr>
                </a:solidFill>
                <a:latin typeface="Open Sans" panose="020B0606030504020204" pitchFamily="34" charset="0"/>
                <a:cs typeface="Open Sans" panose="020B0606030504020204" pitchFamily="34" charset="0"/>
              </a:rPr>
              <a:t>～－</a:t>
            </a:r>
            <a:r>
              <a:rPr lang="en-US" altLang="ja-JP" sz="1400" b="1" dirty="0">
                <a:solidFill>
                  <a:schemeClr val="accent1">
                    <a:lumMod val="50000"/>
                  </a:schemeClr>
                </a:solidFill>
                <a:latin typeface="Open Sans" panose="020B0606030504020204" pitchFamily="34" charset="0"/>
                <a:cs typeface="Open Sans" panose="020B0606030504020204" pitchFamily="34" charset="0"/>
              </a:rPr>
              <a:t>45°</a:t>
            </a:r>
            <a:r>
              <a:rPr lang="ja-JP" altLang="en-US" sz="1400" b="1" dirty="0">
                <a:solidFill>
                  <a:schemeClr val="accent1">
                    <a:lumMod val="50000"/>
                  </a:schemeClr>
                </a:solidFill>
                <a:latin typeface="Open Sans" panose="020B0606030504020204" pitchFamily="34" charset="0"/>
                <a:cs typeface="Open Sans" panose="020B0606030504020204" pitchFamily="34" charset="0"/>
              </a:rPr>
              <a:t>の範囲で入力してください。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pic>
        <p:nvPicPr>
          <p:cNvPr id="37" name="図 36">
            <a:extLst>
              <a:ext uri="{FF2B5EF4-FFF2-40B4-BE49-F238E27FC236}">
                <a16:creationId xmlns:a16="http://schemas.microsoft.com/office/drawing/2014/main" id="{E6688590-D75C-ACDD-5AAF-2C56B849D9C5}"/>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3585"/>
          <a:stretch/>
        </p:blipFill>
        <p:spPr>
          <a:xfrm rot="1300430">
            <a:off x="5954974" y="1666338"/>
            <a:ext cx="4666632" cy="3982830"/>
          </a:xfrm>
          <a:prstGeom prst="rect">
            <a:avLst/>
          </a:prstGeom>
        </p:spPr>
      </p:pic>
      <p:grpSp>
        <p:nvGrpSpPr>
          <p:cNvPr id="34" name="グループ化 33">
            <a:extLst>
              <a:ext uri="{FF2B5EF4-FFF2-40B4-BE49-F238E27FC236}">
                <a16:creationId xmlns:a16="http://schemas.microsoft.com/office/drawing/2014/main" id="{F6C017AD-8C0E-FD3E-0331-C5726E207C8F}"/>
              </a:ext>
            </a:extLst>
          </p:cNvPr>
          <p:cNvGrpSpPr/>
          <p:nvPr/>
        </p:nvGrpSpPr>
        <p:grpSpPr>
          <a:xfrm>
            <a:off x="7003970" y="391542"/>
            <a:ext cx="2027284" cy="5859814"/>
            <a:chOff x="6399552" y="1693561"/>
            <a:chExt cx="1200145" cy="3468989"/>
          </a:xfrm>
        </p:grpSpPr>
        <p:cxnSp>
          <p:nvCxnSpPr>
            <p:cNvPr id="19" name="直線コネクタ 18">
              <a:extLst>
                <a:ext uri="{FF2B5EF4-FFF2-40B4-BE49-F238E27FC236}">
                  <a16:creationId xmlns:a16="http://schemas.microsoft.com/office/drawing/2014/main" id="{B6342665-4D74-8617-35C8-F8EFEB5E2A78}"/>
                </a:ext>
              </a:extLst>
            </p:cNvPr>
            <p:cNvCxnSpPr/>
            <p:nvPr/>
          </p:nvCxnSpPr>
          <p:spPr>
            <a:xfrm>
              <a:off x="7010400" y="1962150"/>
              <a:ext cx="0" cy="3200400"/>
            </a:xfrm>
            <a:prstGeom prst="line">
              <a:avLst/>
            </a:prstGeom>
            <a:ln w="22225">
              <a:solidFill>
                <a:schemeClr val="accent2"/>
              </a:solidFill>
              <a:headEnd type="triangl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F9260388-22E4-87A1-DD57-43BC57200B87}"/>
                </a:ext>
              </a:extLst>
            </p:cNvPr>
            <p:cNvCxnSpPr>
              <a:cxnSpLocks/>
            </p:cNvCxnSpPr>
            <p:nvPr/>
          </p:nvCxnSpPr>
          <p:spPr>
            <a:xfrm flipH="1">
              <a:off x="6399552" y="2062163"/>
              <a:ext cx="1200145" cy="3059649"/>
            </a:xfrm>
            <a:prstGeom prst="line">
              <a:avLst/>
            </a:prstGeom>
            <a:ln w="19050">
              <a:solidFill>
                <a:srgbClr val="FF7C80"/>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020029EB-2153-80C4-556E-03F154F7A7FF}"/>
                </a:ext>
              </a:extLst>
            </p:cNvPr>
            <p:cNvSpPr txBox="1"/>
            <p:nvPr/>
          </p:nvSpPr>
          <p:spPr>
            <a:xfrm>
              <a:off x="6773404" y="1693561"/>
              <a:ext cx="483217" cy="273304"/>
            </a:xfrm>
            <a:prstGeom prst="rect">
              <a:avLst/>
            </a:prstGeom>
            <a:noFill/>
          </p:spPr>
          <p:txBody>
            <a:bodyPr wrap="none" rtlCol="0">
              <a:spAutoFit/>
            </a:bodyPr>
            <a:lstStyle/>
            <a:p>
              <a:r>
                <a:rPr lang="ja-JP" altLang="en-US" sz="2400" b="1" dirty="0">
                  <a:solidFill>
                    <a:schemeClr val="accent2"/>
                  </a:solidFill>
                  <a:latin typeface="03スマートフォントUI" panose="02000600000000000000" pitchFamily="50" charset="-128"/>
                  <a:ea typeface="03スマートフォントUI" panose="02000600000000000000" pitchFamily="50" charset="-128"/>
                </a:rPr>
                <a:t>真北</a:t>
              </a:r>
              <a:endParaRPr kumimoji="1" lang="ja-JP" altLang="en-US" sz="24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32" name="円弧 31">
              <a:extLst>
                <a:ext uri="{FF2B5EF4-FFF2-40B4-BE49-F238E27FC236}">
                  <a16:creationId xmlns:a16="http://schemas.microsoft.com/office/drawing/2014/main" id="{3F9AFF57-19E7-1E70-8093-491BAFF64ED9}"/>
                </a:ext>
              </a:extLst>
            </p:cNvPr>
            <p:cNvSpPr/>
            <p:nvPr/>
          </p:nvSpPr>
          <p:spPr>
            <a:xfrm rot="19800000">
              <a:off x="6861447" y="2376912"/>
              <a:ext cx="596833" cy="596833"/>
            </a:xfrm>
            <a:prstGeom prst="arc">
              <a:avLst/>
            </a:prstGeom>
            <a:ln w="25400">
              <a:solidFill>
                <a:srgbClr val="FF7C8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C10826D8-024D-FB07-C730-4C96B888BBA1}"/>
                </a:ext>
              </a:extLst>
            </p:cNvPr>
            <p:cNvSpPr txBox="1"/>
            <p:nvPr/>
          </p:nvSpPr>
          <p:spPr>
            <a:xfrm>
              <a:off x="6996983" y="2137997"/>
              <a:ext cx="519277" cy="218643"/>
            </a:xfrm>
            <a:prstGeom prst="rect">
              <a:avLst/>
            </a:prstGeom>
            <a:noFill/>
          </p:spPr>
          <p:txBody>
            <a:bodyPr wrap="none" rtlCol="0">
              <a:spAutoFit/>
            </a:bodyPr>
            <a:lstStyle/>
            <a:p>
              <a:r>
                <a:rPr kumimoji="1" lang="ja-JP" altLang="en-US" b="1" dirty="0">
                  <a:solidFill>
                    <a:srgbClr val="FF7C80"/>
                  </a:solidFill>
                </a:rPr>
                <a:t>傾き</a:t>
              </a:r>
              <a:r>
                <a:rPr kumimoji="1" lang="en-US" altLang="ja-JP" b="1" dirty="0">
                  <a:solidFill>
                    <a:srgbClr val="FF7C80"/>
                  </a:solidFill>
                </a:rPr>
                <a:t>※</a:t>
              </a:r>
              <a:endParaRPr kumimoji="1" lang="ja-JP" altLang="en-US" b="1" dirty="0">
                <a:solidFill>
                  <a:srgbClr val="FF7C80"/>
                </a:solidFill>
              </a:endParaRPr>
            </a:p>
          </p:txBody>
        </p:sp>
      </p:grpSp>
      <p:sp>
        <p:nvSpPr>
          <p:cNvPr id="38" name="楕円 37">
            <a:extLst>
              <a:ext uri="{FF2B5EF4-FFF2-40B4-BE49-F238E27FC236}">
                <a16:creationId xmlns:a16="http://schemas.microsoft.com/office/drawing/2014/main" id="{85717A8E-A94F-18EA-2BD5-AEC29A18153A}"/>
              </a:ext>
            </a:extLst>
          </p:cNvPr>
          <p:cNvSpPr/>
          <p:nvPr/>
        </p:nvSpPr>
        <p:spPr>
          <a:xfrm>
            <a:off x="9447491" y="5556890"/>
            <a:ext cx="664195" cy="664195"/>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 name="直線コネクタ 39">
            <a:extLst>
              <a:ext uri="{FF2B5EF4-FFF2-40B4-BE49-F238E27FC236}">
                <a16:creationId xmlns:a16="http://schemas.microsoft.com/office/drawing/2014/main" id="{6F8BCC7E-9A00-7245-F258-B52DDA57C6D5}"/>
              </a:ext>
            </a:extLst>
          </p:cNvPr>
          <p:cNvCxnSpPr>
            <a:stCxn id="38" idx="0"/>
          </p:cNvCxnSpPr>
          <p:nvPr/>
        </p:nvCxnSpPr>
        <p:spPr>
          <a:xfrm>
            <a:off x="9779589" y="5556890"/>
            <a:ext cx="0" cy="33209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663C5C4C-8459-97AC-AE18-FEC9F8588D7C}"/>
              </a:ext>
            </a:extLst>
          </p:cNvPr>
          <p:cNvSpPr txBox="1"/>
          <p:nvPr/>
        </p:nvSpPr>
        <p:spPr>
          <a:xfrm>
            <a:off x="9547351" y="5129466"/>
            <a:ext cx="461885" cy="461885"/>
          </a:xfrm>
          <a:prstGeom prst="rect">
            <a:avLst/>
          </a:prstGeom>
          <a:noFill/>
        </p:spPr>
        <p:txBody>
          <a:bodyPr wrap="none" rtlCol="0">
            <a:spAutoFit/>
          </a:bodyPr>
          <a:lstStyle/>
          <a:p>
            <a:r>
              <a:rPr lang="en-US" altLang="ja-JP" sz="1600" b="1" dirty="0">
                <a:solidFill>
                  <a:schemeClr val="accent2"/>
                </a:solidFill>
                <a:latin typeface="03スマートフォントUI" panose="02000600000000000000" pitchFamily="50" charset="-128"/>
                <a:ea typeface="03スマートフォントUI" panose="02000600000000000000" pitchFamily="50" charset="-128"/>
              </a:rPr>
              <a:t>N</a:t>
            </a:r>
            <a:endPar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43" name="テキスト ボックス 42">
            <a:extLst>
              <a:ext uri="{FF2B5EF4-FFF2-40B4-BE49-F238E27FC236}">
                <a16:creationId xmlns:a16="http://schemas.microsoft.com/office/drawing/2014/main" id="{A0196DE0-AD15-B122-747A-AB6C52FC2B90}"/>
              </a:ext>
            </a:extLst>
          </p:cNvPr>
          <p:cNvSpPr txBox="1"/>
          <p:nvPr/>
        </p:nvSpPr>
        <p:spPr>
          <a:xfrm>
            <a:off x="8877681" y="1359847"/>
            <a:ext cx="3262432" cy="461665"/>
          </a:xfrm>
          <a:prstGeom prst="rect">
            <a:avLst/>
          </a:prstGeom>
          <a:noFill/>
        </p:spPr>
        <p:txBody>
          <a:bodyPr wrap="none" rtlCol="0">
            <a:spAutoFit/>
          </a:bodyPr>
          <a:lstStyle/>
          <a:p>
            <a:r>
              <a:rPr kumimoji="1" lang="en-US" altLang="ja-JP" sz="1200" b="1" dirty="0">
                <a:solidFill>
                  <a:srgbClr val="FF7C80"/>
                </a:solidFill>
              </a:rPr>
              <a:t>※</a:t>
            </a:r>
            <a:r>
              <a:rPr kumimoji="1" lang="ja-JP" altLang="en-US" sz="1200" b="1" dirty="0">
                <a:solidFill>
                  <a:srgbClr val="FF7C80"/>
                </a:solidFill>
              </a:rPr>
              <a:t>時計回りに傾いている場合はプラス値</a:t>
            </a:r>
            <a:endParaRPr kumimoji="1" lang="en-US" altLang="ja-JP" sz="1200" b="1" dirty="0">
              <a:solidFill>
                <a:srgbClr val="FF7C80"/>
              </a:solidFill>
            </a:endParaRPr>
          </a:p>
          <a:p>
            <a:r>
              <a:rPr lang="ja-JP" altLang="en-US" sz="1200" b="1" dirty="0">
                <a:solidFill>
                  <a:srgbClr val="FF7C80"/>
                </a:solidFill>
              </a:rPr>
              <a:t>　反時計回りに傾いている場合はマイナス値</a:t>
            </a:r>
            <a:endParaRPr kumimoji="1" lang="ja-JP" altLang="en-US" sz="1200" b="1" dirty="0">
              <a:solidFill>
                <a:srgbClr val="FF7C80"/>
              </a:solidFill>
            </a:endParaRPr>
          </a:p>
        </p:txBody>
      </p:sp>
    </p:spTree>
    <p:extLst>
      <p:ext uri="{BB962C8B-B14F-4D97-AF65-F5344CB8AC3E}">
        <p14:creationId xmlns:p14="http://schemas.microsoft.com/office/powerpoint/2010/main" val="16116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a:extLst>
              <a:ext uri="{FF2B5EF4-FFF2-40B4-BE49-F238E27FC236}">
                <a16:creationId xmlns:a16="http://schemas.microsoft.com/office/drawing/2014/main" id="{AB1BEB9A-570D-7A7A-D033-4B84383B47A7}"/>
              </a:ext>
            </a:extLst>
          </p:cNvPr>
          <p:cNvSpPr/>
          <p:nvPr/>
        </p:nvSpPr>
        <p:spPr>
          <a:xfrm>
            <a:off x="8193086" y="1606779"/>
            <a:ext cx="1313494" cy="40767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2C5CAFA0-AFF1-41B7-A6F7-85B2857C232E}"/>
              </a:ext>
            </a:extLst>
          </p:cNvPr>
          <p:cNvSpPr/>
          <p:nvPr/>
        </p:nvSpPr>
        <p:spPr>
          <a:xfrm>
            <a:off x="7682547" y="1606779"/>
            <a:ext cx="91437" cy="40767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9F14782A-581B-C71E-5B86-DDBB7D215196}"/>
              </a:ext>
            </a:extLst>
          </p:cNvPr>
          <p:cNvSpPr/>
          <p:nvPr/>
        </p:nvSpPr>
        <p:spPr>
          <a:xfrm>
            <a:off x="8004019" y="1606779"/>
            <a:ext cx="189067" cy="40767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21A461E0-FDE0-2427-F591-E4626C4A5916}"/>
              </a:ext>
            </a:extLst>
          </p:cNvPr>
          <p:cNvSpPr/>
          <p:nvPr/>
        </p:nvSpPr>
        <p:spPr>
          <a:xfrm>
            <a:off x="9507535" y="1606779"/>
            <a:ext cx="118111" cy="40767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355738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外壁面温度の上昇</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15</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1253FA05-9BE0-2A90-AA65-B8CCEA01FF95}"/>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6" name="直線コネクタ 15">
            <a:extLst>
              <a:ext uri="{FF2B5EF4-FFF2-40B4-BE49-F238E27FC236}">
                <a16:creationId xmlns:a16="http://schemas.microsoft.com/office/drawing/2014/main" id="{A32CC0F2-06FE-E736-A011-476C408EA3F5}"/>
              </a:ext>
            </a:extLst>
          </p:cNvPr>
          <p:cNvCxnSpPr/>
          <p:nvPr/>
        </p:nvCxnSpPr>
        <p:spPr>
          <a:xfrm>
            <a:off x="9626600" y="1606779"/>
            <a:ext cx="0" cy="4076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39696CE9-986E-736A-45A6-FFCC5DD882A9}"/>
              </a:ext>
            </a:extLst>
          </p:cNvPr>
          <p:cNvCxnSpPr/>
          <p:nvPr/>
        </p:nvCxnSpPr>
        <p:spPr>
          <a:xfrm>
            <a:off x="9507537" y="1606779"/>
            <a:ext cx="0" cy="4076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1EC32963-DDE2-6BDA-FD92-5D1740AC99F3}"/>
              </a:ext>
            </a:extLst>
          </p:cNvPr>
          <p:cNvCxnSpPr/>
          <p:nvPr/>
        </p:nvCxnSpPr>
        <p:spPr>
          <a:xfrm>
            <a:off x="8193087" y="1606779"/>
            <a:ext cx="0" cy="4076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F2596456-977A-907F-D634-F97DCA76926A}"/>
              </a:ext>
            </a:extLst>
          </p:cNvPr>
          <p:cNvCxnSpPr/>
          <p:nvPr/>
        </p:nvCxnSpPr>
        <p:spPr>
          <a:xfrm>
            <a:off x="7997825" y="1606779"/>
            <a:ext cx="0" cy="4076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93D159E2-22C3-6442-4A7A-4696D871C73B}"/>
              </a:ext>
            </a:extLst>
          </p:cNvPr>
          <p:cNvCxnSpPr/>
          <p:nvPr/>
        </p:nvCxnSpPr>
        <p:spPr>
          <a:xfrm>
            <a:off x="7773987" y="1606779"/>
            <a:ext cx="0" cy="4076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A1084FBD-7BFB-90E4-C213-57F861DC46FE}"/>
              </a:ext>
            </a:extLst>
          </p:cNvPr>
          <p:cNvCxnSpPr/>
          <p:nvPr/>
        </p:nvCxnSpPr>
        <p:spPr>
          <a:xfrm>
            <a:off x="7682547" y="1606779"/>
            <a:ext cx="0" cy="4076700"/>
          </a:xfrm>
          <a:prstGeom prst="line">
            <a:avLst/>
          </a:prstGeom>
        </p:spPr>
        <p:style>
          <a:lnRef idx="1">
            <a:schemeClr val="accent1"/>
          </a:lnRef>
          <a:fillRef idx="0">
            <a:schemeClr val="accent1"/>
          </a:fillRef>
          <a:effectRef idx="0">
            <a:schemeClr val="accent1"/>
          </a:effectRef>
          <a:fontRef idx="minor">
            <a:schemeClr val="tx1"/>
          </a:fontRef>
        </p:style>
      </p:cxnSp>
      <p:sp>
        <p:nvSpPr>
          <p:cNvPr id="38" name="フリーフォーム: 図形 37">
            <a:extLst>
              <a:ext uri="{FF2B5EF4-FFF2-40B4-BE49-F238E27FC236}">
                <a16:creationId xmlns:a16="http://schemas.microsoft.com/office/drawing/2014/main" id="{E1A44306-0AD9-C170-C786-6BB6EF2178A8}"/>
              </a:ext>
            </a:extLst>
          </p:cNvPr>
          <p:cNvSpPr/>
          <p:nvPr/>
        </p:nvSpPr>
        <p:spPr>
          <a:xfrm>
            <a:off x="6436783" y="2362429"/>
            <a:ext cx="4737100" cy="1744133"/>
          </a:xfrm>
          <a:custGeom>
            <a:avLst/>
            <a:gdLst>
              <a:gd name="connsiteX0" fmla="*/ 0 w 4737100"/>
              <a:gd name="connsiteY0" fmla="*/ 596900 h 1744133"/>
              <a:gd name="connsiteX1" fmla="*/ 1253067 w 4737100"/>
              <a:gd name="connsiteY1" fmla="*/ 596900 h 1744133"/>
              <a:gd name="connsiteX2" fmla="*/ 1333500 w 4737100"/>
              <a:gd name="connsiteY2" fmla="*/ 0 h 1744133"/>
              <a:gd name="connsiteX3" fmla="*/ 1553634 w 4737100"/>
              <a:gd name="connsiteY3" fmla="*/ 63500 h 1744133"/>
              <a:gd name="connsiteX4" fmla="*/ 1744134 w 4737100"/>
              <a:gd name="connsiteY4" fmla="*/ 211667 h 1744133"/>
              <a:gd name="connsiteX5" fmla="*/ 3064934 w 4737100"/>
              <a:gd name="connsiteY5" fmla="*/ 1591733 h 1744133"/>
              <a:gd name="connsiteX6" fmla="*/ 3191934 w 4737100"/>
              <a:gd name="connsiteY6" fmla="*/ 1744133 h 1744133"/>
              <a:gd name="connsiteX7" fmla="*/ 4737100 w 4737100"/>
              <a:gd name="connsiteY7" fmla="*/ 1744133 h 1744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37100" h="1744133">
                <a:moveTo>
                  <a:pt x="0" y="596900"/>
                </a:moveTo>
                <a:lnTo>
                  <a:pt x="1253067" y="596900"/>
                </a:lnTo>
                <a:lnTo>
                  <a:pt x="1333500" y="0"/>
                </a:lnTo>
                <a:lnTo>
                  <a:pt x="1553634" y="63500"/>
                </a:lnTo>
                <a:lnTo>
                  <a:pt x="1744134" y="211667"/>
                </a:lnTo>
                <a:lnTo>
                  <a:pt x="3064934" y="1591733"/>
                </a:lnTo>
                <a:lnTo>
                  <a:pt x="3191934" y="1744133"/>
                </a:lnTo>
                <a:lnTo>
                  <a:pt x="4737100" y="1744133"/>
                </a:lnTo>
              </a:path>
            </a:pathLst>
          </a:custGeom>
          <a:noFill/>
          <a:ln w="1905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図形 38">
            <a:extLst>
              <a:ext uri="{FF2B5EF4-FFF2-40B4-BE49-F238E27FC236}">
                <a16:creationId xmlns:a16="http://schemas.microsoft.com/office/drawing/2014/main" id="{C917447B-4348-8677-BFF0-43D27A4EEBB8}"/>
              </a:ext>
            </a:extLst>
          </p:cNvPr>
          <p:cNvSpPr/>
          <p:nvPr/>
        </p:nvSpPr>
        <p:spPr>
          <a:xfrm>
            <a:off x="6449483" y="2959329"/>
            <a:ext cx="4699000" cy="1147233"/>
          </a:xfrm>
          <a:custGeom>
            <a:avLst/>
            <a:gdLst>
              <a:gd name="connsiteX0" fmla="*/ 0 w 4699000"/>
              <a:gd name="connsiteY0" fmla="*/ 0 h 1147233"/>
              <a:gd name="connsiteX1" fmla="*/ 1553634 w 4699000"/>
              <a:gd name="connsiteY1" fmla="*/ 0 h 1147233"/>
              <a:gd name="connsiteX2" fmla="*/ 1735667 w 4699000"/>
              <a:gd name="connsiteY2" fmla="*/ 148167 h 1147233"/>
              <a:gd name="connsiteX3" fmla="*/ 3060700 w 4699000"/>
              <a:gd name="connsiteY3" fmla="*/ 1049867 h 1147233"/>
              <a:gd name="connsiteX4" fmla="*/ 3200400 w 4699000"/>
              <a:gd name="connsiteY4" fmla="*/ 1147233 h 1147233"/>
              <a:gd name="connsiteX5" fmla="*/ 4699000 w 4699000"/>
              <a:gd name="connsiteY5" fmla="*/ 1147233 h 1147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000" h="1147233">
                <a:moveTo>
                  <a:pt x="0" y="0"/>
                </a:moveTo>
                <a:lnTo>
                  <a:pt x="1553634" y="0"/>
                </a:lnTo>
                <a:lnTo>
                  <a:pt x="1735667" y="148167"/>
                </a:lnTo>
                <a:lnTo>
                  <a:pt x="3060700" y="1049867"/>
                </a:lnTo>
                <a:lnTo>
                  <a:pt x="3200400" y="1147233"/>
                </a:lnTo>
                <a:lnTo>
                  <a:pt x="4699000" y="1147233"/>
                </a:lnTo>
              </a:path>
            </a:pathLst>
          </a:cu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1" name="直線コネクタ 40">
            <a:extLst>
              <a:ext uri="{FF2B5EF4-FFF2-40B4-BE49-F238E27FC236}">
                <a16:creationId xmlns:a16="http://schemas.microsoft.com/office/drawing/2014/main" id="{A7D163AA-944F-3CA5-63B1-B0E2509C3333}"/>
              </a:ext>
            </a:extLst>
          </p:cNvPr>
          <p:cNvCxnSpPr/>
          <p:nvPr/>
        </p:nvCxnSpPr>
        <p:spPr>
          <a:xfrm flipH="1">
            <a:off x="7997825" y="5143729"/>
            <a:ext cx="1627821" cy="0"/>
          </a:xfrm>
          <a:prstGeom prst="line">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66F39674-8BED-BAEF-0DCC-A24C820A512C}"/>
              </a:ext>
            </a:extLst>
          </p:cNvPr>
          <p:cNvCxnSpPr>
            <a:cxnSpLocks/>
          </p:cNvCxnSpPr>
          <p:nvPr/>
        </p:nvCxnSpPr>
        <p:spPr>
          <a:xfrm flipH="1">
            <a:off x="7773984" y="5143729"/>
            <a:ext cx="223841" cy="0"/>
          </a:xfrm>
          <a:prstGeom prst="line">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37A9D6CD-6E6E-5795-1791-B5E16077B796}"/>
              </a:ext>
            </a:extLst>
          </p:cNvPr>
          <p:cNvCxnSpPr>
            <a:cxnSpLocks/>
          </p:cNvCxnSpPr>
          <p:nvPr/>
        </p:nvCxnSpPr>
        <p:spPr>
          <a:xfrm flipH="1">
            <a:off x="7682547" y="5143729"/>
            <a:ext cx="91437" cy="0"/>
          </a:xfrm>
          <a:prstGeom prst="line">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直線矢印コネクタ 48">
            <a:extLst>
              <a:ext uri="{FF2B5EF4-FFF2-40B4-BE49-F238E27FC236}">
                <a16:creationId xmlns:a16="http://schemas.microsoft.com/office/drawing/2014/main" id="{69202BF6-36C4-C42A-98CD-D42FFC862680}"/>
              </a:ext>
            </a:extLst>
          </p:cNvPr>
          <p:cNvCxnSpPr/>
          <p:nvPr/>
        </p:nvCxnSpPr>
        <p:spPr>
          <a:xfrm>
            <a:off x="6308036" y="1862334"/>
            <a:ext cx="1328737" cy="933450"/>
          </a:xfrm>
          <a:prstGeom prst="straightConnector1">
            <a:avLst/>
          </a:prstGeom>
          <a:ln w="12700">
            <a:solidFill>
              <a:srgbClr val="FF7C80"/>
            </a:solidFill>
            <a:tailEnd type="triangle"/>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2856E035-C9AC-7C20-D3E0-6F23AE725A55}"/>
              </a:ext>
            </a:extLst>
          </p:cNvPr>
          <p:cNvSpPr txBox="1"/>
          <p:nvPr/>
        </p:nvSpPr>
        <p:spPr>
          <a:xfrm>
            <a:off x="819150" y="1530749"/>
            <a:ext cx="355738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日射の影響を考慮</a:t>
            </a:r>
          </a:p>
        </p:txBody>
      </p:sp>
      <p:sp>
        <p:nvSpPr>
          <p:cNvPr id="51" name="TextBox 95">
            <a:extLst>
              <a:ext uri="{FF2B5EF4-FFF2-40B4-BE49-F238E27FC236}">
                <a16:creationId xmlns:a16="http://schemas.microsoft.com/office/drawing/2014/main" id="{ECBC108F-9A85-6881-3039-C0BD82DBD99E}"/>
              </a:ext>
            </a:extLst>
          </p:cNvPr>
          <p:cNvSpPr txBox="1">
            <a:spLocks noChangeArrowheads="1"/>
          </p:cNvSpPr>
          <p:nvPr/>
        </p:nvSpPr>
        <p:spPr bwMode="auto">
          <a:xfrm>
            <a:off x="819150" y="2408806"/>
            <a:ext cx="3502168"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ja-JP" sz="1400" b="1" dirty="0">
                <a:solidFill>
                  <a:schemeClr val="accent1">
                    <a:lumMod val="50000"/>
                  </a:schemeClr>
                </a:solidFill>
                <a:latin typeface="Open Sans" panose="020B0606030504020204" pitchFamily="34" charset="0"/>
                <a:cs typeface="Open Sans" panose="020B0606030504020204" pitchFamily="34" charset="0"/>
              </a:rPr>
              <a:t>UA</a:t>
            </a:r>
            <a:r>
              <a:rPr lang="ja-JP" altLang="en-US" sz="1400" b="1" dirty="0">
                <a:solidFill>
                  <a:schemeClr val="accent1">
                    <a:lumMod val="50000"/>
                  </a:schemeClr>
                </a:solidFill>
                <a:latin typeface="Open Sans" panose="020B0606030504020204" pitchFamily="34" charset="0"/>
                <a:cs typeface="Open Sans" panose="020B0606030504020204" pitchFamily="34" charset="0"/>
              </a:rPr>
              <a:t>値による一般的な外皮の熱損失量の算出は、壁体内の熱伝導の合計と、外気温と室内空気温度の差を元に導き出されます。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他方で、外壁面の温度は日射の影響を受けて上昇し、対流の影響を受けて減少します。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r>
              <a:rPr lang="ja-JP" altLang="en-US" sz="1400" b="1" dirty="0">
                <a:solidFill>
                  <a:schemeClr val="accent1">
                    <a:lumMod val="50000"/>
                  </a:schemeClr>
                </a:solidFill>
                <a:latin typeface="+mn-ea"/>
                <a:cs typeface="Open Sans" panose="020B0606030504020204" pitchFamily="34" charset="0"/>
              </a:rPr>
              <a:t>「住まいのエコチェック」では、これらの影響を加味した相当外気温度と室内温度の差により外皮の熱損失を算出できるようになっています</a:t>
            </a:r>
            <a:r>
              <a:rPr lang="ja-JP" altLang="en-US" sz="1400" b="1" dirty="0">
                <a:solidFill>
                  <a:schemeClr val="accent1">
                    <a:lumMod val="50000"/>
                  </a:schemeClr>
                </a:solidFill>
                <a:latin typeface="Open Sans" panose="020B0606030504020204" pitchFamily="34" charset="0"/>
                <a:cs typeface="Open Sans" panose="020B0606030504020204" pitchFamily="34" charset="0"/>
              </a:rPr>
              <a:t>。</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r>
              <a:rPr lang="ja-JP" altLang="en-US" sz="1400" b="1" dirty="0">
                <a:solidFill>
                  <a:schemeClr val="accent1">
                    <a:lumMod val="50000"/>
                  </a:schemeClr>
                </a:solidFill>
                <a:latin typeface="Open Sans" panose="020B0606030504020204" pitchFamily="34" charset="0"/>
                <a:cs typeface="Open Sans" panose="020B0606030504020204" pitchFamily="34" charset="0"/>
              </a:rPr>
              <a:t>外壁面の温度上昇を考慮する場合は、「考慮」を選択してください。</a:t>
            </a:r>
            <a:endParaRPr lang="en-US" altLang="ja-JP" sz="1400" b="1" dirty="0">
              <a:solidFill>
                <a:schemeClr val="accent1">
                  <a:lumMod val="50000"/>
                </a:schemeClr>
              </a:solidFill>
              <a:latin typeface="+mn-ea"/>
              <a:cs typeface="Open Sans" panose="020B0606030504020204" pitchFamily="34" charset="0"/>
            </a:endParaRPr>
          </a:p>
        </p:txBody>
      </p:sp>
      <p:sp>
        <p:nvSpPr>
          <p:cNvPr id="52" name="テキスト ボックス 51">
            <a:extLst>
              <a:ext uri="{FF2B5EF4-FFF2-40B4-BE49-F238E27FC236}">
                <a16:creationId xmlns:a16="http://schemas.microsoft.com/office/drawing/2014/main" id="{B9EED31D-BD38-AB73-9F0C-04A812E97788}"/>
              </a:ext>
            </a:extLst>
          </p:cNvPr>
          <p:cNvSpPr txBox="1"/>
          <p:nvPr/>
        </p:nvSpPr>
        <p:spPr>
          <a:xfrm>
            <a:off x="9774712" y="4106191"/>
            <a:ext cx="1444626" cy="338554"/>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室内空気温度</a:t>
            </a:r>
          </a:p>
        </p:txBody>
      </p:sp>
      <p:sp>
        <p:nvSpPr>
          <p:cNvPr id="53" name="テキスト ボックス 52">
            <a:extLst>
              <a:ext uri="{FF2B5EF4-FFF2-40B4-BE49-F238E27FC236}">
                <a16:creationId xmlns:a16="http://schemas.microsoft.com/office/drawing/2014/main" id="{0028EDB2-1BD7-106D-FB28-E6C195E873CF}"/>
              </a:ext>
            </a:extLst>
          </p:cNvPr>
          <p:cNvSpPr txBox="1"/>
          <p:nvPr/>
        </p:nvSpPr>
        <p:spPr>
          <a:xfrm>
            <a:off x="6157757" y="2934435"/>
            <a:ext cx="814647" cy="338554"/>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外気温</a:t>
            </a:r>
          </a:p>
        </p:txBody>
      </p:sp>
      <p:sp>
        <p:nvSpPr>
          <p:cNvPr id="54" name="テキスト ボックス 53">
            <a:extLst>
              <a:ext uri="{FF2B5EF4-FFF2-40B4-BE49-F238E27FC236}">
                <a16:creationId xmlns:a16="http://schemas.microsoft.com/office/drawing/2014/main" id="{ECA40D67-3373-6626-DE90-56AD1A906D0A}"/>
              </a:ext>
            </a:extLst>
          </p:cNvPr>
          <p:cNvSpPr txBox="1"/>
          <p:nvPr/>
        </p:nvSpPr>
        <p:spPr>
          <a:xfrm>
            <a:off x="8435888" y="5175884"/>
            <a:ext cx="814647" cy="338554"/>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熱伝導</a:t>
            </a:r>
          </a:p>
        </p:txBody>
      </p:sp>
      <p:sp>
        <p:nvSpPr>
          <p:cNvPr id="55" name="テキスト ボックス 54">
            <a:extLst>
              <a:ext uri="{FF2B5EF4-FFF2-40B4-BE49-F238E27FC236}">
                <a16:creationId xmlns:a16="http://schemas.microsoft.com/office/drawing/2014/main" id="{B00AFB09-B806-199A-FBA9-DFBE4213BC7B}"/>
              </a:ext>
            </a:extLst>
          </p:cNvPr>
          <p:cNvSpPr txBox="1"/>
          <p:nvPr/>
        </p:nvSpPr>
        <p:spPr>
          <a:xfrm>
            <a:off x="7320941" y="1253940"/>
            <a:ext cx="814647" cy="338554"/>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熱伝導</a:t>
            </a:r>
          </a:p>
        </p:txBody>
      </p:sp>
      <p:sp>
        <p:nvSpPr>
          <p:cNvPr id="56" name="テキスト ボックス 55">
            <a:extLst>
              <a:ext uri="{FF2B5EF4-FFF2-40B4-BE49-F238E27FC236}">
                <a16:creationId xmlns:a16="http://schemas.microsoft.com/office/drawing/2014/main" id="{27D1C450-C73D-7B36-6157-32514EDF1EEF}"/>
              </a:ext>
            </a:extLst>
          </p:cNvPr>
          <p:cNvSpPr txBox="1"/>
          <p:nvPr/>
        </p:nvSpPr>
        <p:spPr>
          <a:xfrm>
            <a:off x="7478580" y="5708373"/>
            <a:ext cx="814647" cy="584775"/>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熱放射</a:t>
            </a:r>
            <a:endParaRPr kumimoji="1" lang="en-US" altLang="ja-JP" sz="1600" b="1" dirty="0">
              <a:solidFill>
                <a:schemeClr val="accent2"/>
              </a:solidFill>
              <a:latin typeface="03スマートフォントUI" panose="02000600000000000000" pitchFamily="50" charset="-128"/>
              <a:ea typeface="03スマートフォントUI" panose="02000600000000000000" pitchFamily="50" charset="-128"/>
            </a:endParaRPr>
          </a:p>
          <a:p>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熱対流</a:t>
            </a:r>
            <a:endPar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57" name="テキスト ボックス 56">
            <a:extLst>
              <a:ext uri="{FF2B5EF4-FFF2-40B4-BE49-F238E27FC236}">
                <a16:creationId xmlns:a16="http://schemas.microsoft.com/office/drawing/2014/main" id="{FCC78BDC-6848-E0F4-B563-47C26CC9B3D3}"/>
              </a:ext>
            </a:extLst>
          </p:cNvPr>
          <p:cNvSpPr txBox="1"/>
          <p:nvPr/>
        </p:nvSpPr>
        <p:spPr>
          <a:xfrm>
            <a:off x="9715614" y="4480727"/>
            <a:ext cx="814647" cy="584775"/>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熱放射</a:t>
            </a:r>
            <a:endParaRPr kumimoji="1" lang="en-US" altLang="ja-JP" sz="1600" b="1" dirty="0">
              <a:solidFill>
                <a:schemeClr val="accent2"/>
              </a:solidFill>
              <a:latin typeface="03スマートフォントUI" panose="02000600000000000000" pitchFamily="50" charset="-128"/>
              <a:ea typeface="03スマートフォントUI" panose="02000600000000000000" pitchFamily="50" charset="-128"/>
            </a:endParaRPr>
          </a:p>
          <a:p>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熱対流</a:t>
            </a:r>
            <a:endPar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58" name="テキスト ボックス 57">
            <a:extLst>
              <a:ext uri="{FF2B5EF4-FFF2-40B4-BE49-F238E27FC236}">
                <a16:creationId xmlns:a16="http://schemas.microsoft.com/office/drawing/2014/main" id="{359D6CB3-179B-017F-73E4-EF1BF5B6DF65}"/>
              </a:ext>
            </a:extLst>
          </p:cNvPr>
          <p:cNvSpPr txBox="1"/>
          <p:nvPr/>
        </p:nvSpPr>
        <p:spPr>
          <a:xfrm>
            <a:off x="6781571" y="4463096"/>
            <a:ext cx="814647" cy="584775"/>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熱放射</a:t>
            </a:r>
            <a:endParaRPr kumimoji="1" lang="en-US" altLang="ja-JP" sz="1600" b="1" dirty="0">
              <a:solidFill>
                <a:schemeClr val="accent2"/>
              </a:solidFill>
              <a:latin typeface="03スマートフォントUI" panose="02000600000000000000" pitchFamily="50" charset="-128"/>
              <a:ea typeface="03スマートフォントUI" panose="02000600000000000000" pitchFamily="50" charset="-128"/>
            </a:endParaRPr>
          </a:p>
          <a:p>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熱対流</a:t>
            </a:r>
            <a:endPar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59" name="テキスト ボックス 58">
            <a:extLst>
              <a:ext uri="{FF2B5EF4-FFF2-40B4-BE49-F238E27FC236}">
                <a16:creationId xmlns:a16="http://schemas.microsoft.com/office/drawing/2014/main" id="{AAF02A42-CC63-D7C4-6952-E94719FE364A}"/>
              </a:ext>
            </a:extLst>
          </p:cNvPr>
          <p:cNvSpPr txBox="1"/>
          <p:nvPr/>
        </p:nvSpPr>
        <p:spPr>
          <a:xfrm>
            <a:off x="6152294" y="2262141"/>
            <a:ext cx="814647"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日射熱</a:t>
            </a:r>
          </a:p>
        </p:txBody>
      </p:sp>
      <p:cxnSp>
        <p:nvCxnSpPr>
          <p:cNvPr id="61" name="直線矢印コネクタ 60">
            <a:extLst>
              <a:ext uri="{FF2B5EF4-FFF2-40B4-BE49-F238E27FC236}">
                <a16:creationId xmlns:a16="http://schemas.microsoft.com/office/drawing/2014/main" id="{CFDE6043-AB89-AD5D-C4B6-07AD72A72C7D}"/>
              </a:ext>
            </a:extLst>
          </p:cNvPr>
          <p:cNvCxnSpPr>
            <a:cxnSpLocks/>
            <a:stCxn id="63" idx="1"/>
          </p:cNvCxnSpPr>
          <p:nvPr/>
        </p:nvCxnSpPr>
        <p:spPr>
          <a:xfrm flipH="1">
            <a:off x="7773984" y="2338839"/>
            <a:ext cx="2720327" cy="25133"/>
          </a:xfrm>
          <a:prstGeom prst="straightConnector1">
            <a:avLst/>
          </a:prstGeom>
          <a:ln w="15875">
            <a:solidFill>
              <a:srgbClr val="FF7C80"/>
            </a:solidFill>
            <a:tailEnd type="oval"/>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CA7F8398-778E-199D-1A88-3639827CB573}"/>
              </a:ext>
            </a:extLst>
          </p:cNvPr>
          <p:cNvSpPr txBox="1"/>
          <p:nvPr/>
        </p:nvSpPr>
        <p:spPr>
          <a:xfrm>
            <a:off x="10494311" y="2169562"/>
            <a:ext cx="1444626"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相当外気温度</a:t>
            </a:r>
          </a:p>
        </p:txBody>
      </p:sp>
      <p:cxnSp>
        <p:nvCxnSpPr>
          <p:cNvPr id="5124" name="直線コネクタ 5123">
            <a:extLst>
              <a:ext uri="{FF2B5EF4-FFF2-40B4-BE49-F238E27FC236}">
                <a16:creationId xmlns:a16="http://schemas.microsoft.com/office/drawing/2014/main" id="{2580ECBB-4D55-3A48-FA32-DC4F8F942538}"/>
              </a:ext>
            </a:extLst>
          </p:cNvPr>
          <p:cNvCxnSpPr>
            <a:stCxn id="39" idx="4"/>
          </p:cNvCxnSpPr>
          <p:nvPr/>
        </p:nvCxnSpPr>
        <p:spPr>
          <a:xfrm flipH="1">
            <a:off x="6449483" y="4106562"/>
            <a:ext cx="320040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5126" name="直線矢印コネクタ 5125">
            <a:extLst>
              <a:ext uri="{FF2B5EF4-FFF2-40B4-BE49-F238E27FC236}">
                <a16:creationId xmlns:a16="http://schemas.microsoft.com/office/drawing/2014/main" id="{39426226-3E72-0E74-FF85-2616D489FD37}"/>
              </a:ext>
            </a:extLst>
          </p:cNvPr>
          <p:cNvCxnSpPr/>
          <p:nvPr/>
        </p:nvCxnSpPr>
        <p:spPr>
          <a:xfrm>
            <a:off x="7478580" y="2971337"/>
            <a:ext cx="0" cy="112321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127" name="テキスト ボックス 5126">
            <a:extLst>
              <a:ext uri="{FF2B5EF4-FFF2-40B4-BE49-F238E27FC236}">
                <a16:creationId xmlns:a16="http://schemas.microsoft.com/office/drawing/2014/main" id="{85BE0921-FDB5-BD90-331D-198E34F8740C}"/>
              </a:ext>
            </a:extLst>
          </p:cNvPr>
          <p:cNvSpPr txBox="1"/>
          <p:nvPr/>
        </p:nvSpPr>
        <p:spPr>
          <a:xfrm>
            <a:off x="5406391" y="3304301"/>
            <a:ext cx="2136643" cy="584775"/>
          </a:xfrm>
          <a:prstGeom prst="rect">
            <a:avLst/>
          </a:prstGeom>
          <a:noFill/>
        </p:spPr>
        <p:txBody>
          <a:bodyPr wrap="squar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この差から熱損失量</a:t>
            </a:r>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を算出するのが主流</a:t>
            </a:r>
            <a:endPar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5128" name="テキスト ボックス 5127">
            <a:extLst>
              <a:ext uri="{FF2B5EF4-FFF2-40B4-BE49-F238E27FC236}">
                <a16:creationId xmlns:a16="http://schemas.microsoft.com/office/drawing/2014/main" id="{1A657EEE-3A77-744E-2DF6-587D28E0C2A6}"/>
              </a:ext>
            </a:extLst>
          </p:cNvPr>
          <p:cNvSpPr txBox="1"/>
          <p:nvPr/>
        </p:nvSpPr>
        <p:spPr>
          <a:xfrm>
            <a:off x="9943252" y="2998063"/>
            <a:ext cx="2136643" cy="584775"/>
          </a:xfrm>
          <a:prstGeom prst="rect">
            <a:avLst/>
          </a:prstGeom>
          <a:noFill/>
        </p:spPr>
        <p:txBody>
          <a:bodyPr wrap="squar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この差からも熱損失量</a:t>
            </a:r>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を算出できる</a:t>
            </a:r>
            <a:endPar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endParaRPr>
          </a:p>
        </p:txBody>
      </p:sp>
      <p:cxnSp>
        <p:nvCxnSpPr>
          <p:cNvPr id="5129" name="直線矢印コネクタ 5128">
            <a:extLst>
              <a:ext uri="{FF2B5EF4-FFF2-40B4-BE49-F238E27FC236}">
                <a16:creationId xmlns:a16="http://schemas.microsoft.com/office/drawing/2014/main" id="{80DB19C9-3A18-D9AC-FC1A-45CB0012D8C2}"/>
              </a:ext>
            </a:extLst>
          </p:cNvPr>
          <p:cNvCxnSpPr>
            <a:cxnSpLocks/>
          </p:cNvCxnSpPr>
          <p:nvPr/>
        </p:nvCxnSpPr>
        <p:spPr>
          <a:xfrm>
            <a:off x="9910630" y="2351405"/>
            <a:ext cx="0" cy="1743147"/>
          </a:xfrm>
          <a:prstGeom prst="straightConnector1">
            <a:avLst/>
          </a:prstGeom>
          <a:ln>
            <a:solidFill>
              <a:srgbClr val="FF7C8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131" name="テキスト ボックス 5130">
            <a:extLst>
              <a:ext uri="{FF2B5EF4-FFF2-40B4-BE49-F238E27FC236}">
                <a16:creationId xmlns:a16="http://schemas.microsoft.com/office/drawing/2014/main" id="{68CE3FBA-74CD-6286-B561-1977AE7C290C}"/>
              </a:ext>
            </a:extLst>
          </p:cNvPr>
          <p:cNvSpPr txBox="1"/>
          <p:nvPr/>
        </p:nvSpPr>
        <p:spPr>
          <a:xfrm>
            <a:off x="8448873" y="1836740"/>
            <a:ext cx="814647" cy="338554"/>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断熱材</a:t>
            </a:r>
          </a:p>
        </p:txBody>
      </p:sp>
      <p:cxnSp>
        <p:nvCxnSpPr>
          <p:cNvPr id="5134" name="直線コネクタ 5133">
            <a:extLst>
              <a:ext uri="{FF2B5EF4-FFF2-40B4-BE49-F238E27FC236}">
                <a16:creationId xmlns:a16="http://schemas.microsoft.com/office/drawing/2014/main" id="{77265FCE-DC29-0535-CD8A-081EB028439A}"/>
              </a:ext>
            </a:extLst>
          </p:cNvPr>
          <p:cNvCxnSpPr/>
          <p:nvPr/>
        </p:nvCxnSpPr>
        <p:spPr>
          <a:xfrm flipH="1">
            <a:off x="8495116" y="5143729"/>
            <a:ext cx="1627821" cy="0"/>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5137" name="直線コネクタ 5136">
            <a:extLst>
              <a:ext uri="{FF2B5EF4-FFF2-40B4-BE49-F238E27FC236}">
                <a16:creationId xmlns:a16="http://schemas.microsoft.com/office/drawing/2014/main" id="{6168CD32-E9BF-49EB-D2C2-F0C016B86B25}"/>
              </a:ext>
            </a:extLst>
          </p:cNvPr>
          <p:cNvCxnSpPr>
            <a:cxnSpLocks/>
          </p:cNvCxnSpPr>
          <p:nvPr/>
        </p:nvCxnSpPr>
        <p:spPr>
          <a:xfrm>
            <a:off x="7188894" y="5143729"/>
            <a:ext cx="493653" cy="0"/>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5140" name="テキスト ボックス 5139">
            <a:extLst>
              <a:ext uri="{FF2B5EF4-FFF2-40B4-BE49-F238E27FC236}">
                <a16:creationId xmlns:a16="http://schemas.microsoft.com/office/drawing/2014/main" id="{9A18F7F0-BE59-79B3-AEDB-EE23F161912A}"/>
              </a:ext>
            </a:extLst>
          </p:cNvPr>
          <p:cNvSpPr txBox="1"/>
          <p:nvPr/>
        </p:nvSpPr>
        <p:spPr>
          <a:xfrm>
            <a:off x="5685685" y="885621"/>
            <a:ext cx="1654620" cy="338554"/>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例：夏の熱移動</a:t>
            </a:r>
          </a:p>
        </p:txBody>
      </p:sp>
      <p:sp>
        <p:nvSpPr>
          <p:cNvPr id="15" name="円弧 14">
            <a:extLst>
              <a:ext uri="{FF2B5EF4-FFF2-40B4-BE49-F238E27FC236}">
                <a16:creationId xmlns:a16="http://schemas.microsoft.com/office/drawing/2014/main" id="{46E46B19-DC93-1613-CAAD-E8298DA32C4E}"/>
              </a:ext>
            </a:extLst>
          </p:cNvPr>
          <p:cNvSpPr/>
          <p:nvPr/>
        </p:nvSpPr>
        <p:spPr>
          <a:xfrm rot="3722245">
            <a:off x="6798930" y="1972308"/>
            <a:ext cx="867682" cy="867682"/>
          </a:xfrm>
          <a:prstGeom prst="arc">
            <a:avLst/>
          </a:prstGeom>
          <a:ln w="12700">
            <a:solidFill>
              <a:srgbClr val="FF7C8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1BD2DE3E-6391-6AD2-0319-F5AC81AA9ED6}"/>
              </a:ext>
            </a:extLst>
          </p:cNvPr>
          <p:cNvSpPr txBox="1"/>
          <p:nvPr/>
        </p:nvSpPr>
        <p:spPr>
          <a:xfrm>
            <a:off x="7054820" y="1910831"/>
            <a:ext cx="604653"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対流</a:t>
            </a:r>
          </a:p>
        </p:txBody>
      </p:sp>
      <p:sp>
        <p:nvSpPr>
          <p:cNvPr id="29" name="TextBox 95">
            <a:extLst>
              <a:ext uri="{FF2B5EF4-FFF2-40B4-BE49-F238E27FC236}">
                <a16:creationId xmlns:a16="http://schemas.microsoft.com/office/drawing/2014/main" id="{47BB42DB-AE17-245C-583E-486E11BAFFC0}"/>
              </a:ext>
            </a:extLst>
          </p:cNvPr>
          <p:cNvSpPr txBox="1">
            <a:spLocks noChangeArrowheads="1"/>
          </p:cNvSpPr>
          <p:nvPr/>
        </p:nvSpPr>
        <p:spPr bwMode="auto">
          <a:xfrm>
            <a:off x="336902" y="5844352"/>
            <a:ext cx="7064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400" b="1" dirty="0">
                <a:solidFill>
                  <a:schemeClr val="accent1">
                    <a:lumMod val="50000"/>
                  </a:schemeClr>
                </a:solidFill>
                <a:latin typeface="Open Sans" panose="020B0606030504020204" pitchFamily="34" charset="0"/>
                <a:cs typeface="Open Sans" panose="020B0606030504020204" pitchFamily="34" charset="0"/>
              </a:rPr>
              <a:t>今後屋根面温度上昇も考慮できるように開発中ですので、導入が決まりましたら、</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r>
              <a:rPr lang="ja-JP" altLang="en-US" sz="1400" b="1" dirty="0">
                <a:solidFill>
                  <a:schemeClr val="accent1">
                    <a:lumMod val="50000"/>
                  </a:schemeClr>
                </a:solidFill>
                <a:latin typeface="Open Sans" panose="020B0606030504020204" pitchFamily="34" charset="0"/>
                <a:cs typeface="Open Sans" panose="020B0606030504020204" pitchFamily="34" charset="0"/>
              </a:rPr>
              <a:t>ブログ更新や</a:t>
            </a:r>
            <a:r>
              <a:rPr lang="en-US" altLang="ja-JP" sz="1400" b="1" dirty="0">
                <a:solidFill>
                  <a:schemeClr val="accent1">
                    <a:lumMod val="50000"/>
                  </a:schemeClr>
                </a:solidFill>
                <a:latin typeface="Open Sans" panose="020B0606030504020204" pitchFamily="34" charset="0"/>
                <a:cs typeface="Open Sans" panose="020B0606030504020204" pitchFamily="34" charset="0"/>
              </a:rPr>
              <a:t>X</a:t>
            </a:r>
            <a:r>
              <a:rPr lang="ja-JP" altLang="en-US" sz="1400" b="1" dirty="0">
                <a:solidFill>
                  <a:schemeClr val="accent1">
                    <a:lumMod val="50000"/>
                  </a:schemeClr>
                </a:solidFill>
                <a:latin typeface="Open Sans" panose="020B0606030504020204" pitchFamily="34" charset="0"/>
                <a:cs typeface="Open Sans" panose="020B0606030504020204" pitchFamily="34" charset="0"/>
              </a:rPr>
              <a:t>のポストにてご案内いたします。</a:t>
            </a:r>
            <a:endParaRPr lang="en-US" altLang="ja-JP" sz="1400" b="1" dirty="0">
              <a:solidFill>
                <a:schemeClr val="accent1">
                  <a:lumMod val="50000"/>
                </a:schemeClr>
              </a:solidFill>
              <a:latin typeface="+mn-ea"/>
              <a:cs typeface="Open Sans" panose="020B0606030504020204" pitchFamily="34" charset="0"/>
            </a:endParaRPr>
          </a:p>
        </p:txBody>
      </p:sp>
    </p:spTree>
    <p:extLst>
      <p:ext uri="{BB962C8B-B14F-4D97-AF65-F5344CB8AC3E}">
        <p14:creationId xmlns:p14="http://schemas.microsoft.com/office/powerpoint/2010/main" val="146609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1000"/>
                                        <p:tgtEl>
                                          <p:spTgt spid="51"/>
                                        </p:tgtEl>
                                      </p:cBhvr>
                                    </p:animEffect>
                                    <p:anim calcmode="lin" valueType="num">
                                      <p:cBhvr>
                                        <p:cTn id="19" dur="1000" fill="hold"/>
                                        <p:tgtEl>
                                          <p:spTgt spid="51"/>
                                        </p:tgtEl>
                                        <p:attrNameLst>
                                          <p:attrName>ppt_x</p:attrName>
                                        </p:attrNameLst>
                                      </p:cBhvr>
                                      <p:tavLst>
                                        <p:tav tm="0">
                                          <p:val>
                                            <p:strVal val="#ppt_x"/>
                                          </p:val>
                                        </p:tav>
                                        <p:tav tm="100000">
                                          <p:val>
                                            <p:strVal val="#ppt_x"/>
                                          </p:val>
                                        </p:tav>
                                      </p:tavLst>
                                    </p:anim>
                                    <p:anim calcmode="lin" valueType="num">
                                      <p:cBhvr>
                                        <p:cTn id="20" dur="1000" fill="hold"/>
                                        <p:tgtEl>
                                          <p:spTgt spid="51"/>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51"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1449436"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外壁色</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16</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E55E29FD-8588-7524-5659-7E57972817AA}"/>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6" name="テキスト ボックス 15">
            <a:extLst>
              <a:ext uri="{FF2B5EF4-FFF2-40B4-BE49-F238E27FC236}">
                <a16:creationId xmlns:a16="http://schemas.microsoft.com/office/drawing/2014/main" id="{DFA35D83-7954-D13F-3427-3B729A606AB6}"/>
              </a:ext>
            </a:extLst>
          </p:cNvPr>
          <p:cNvSpPr txBox="1"/>
          <p:nvPr/>
        </p:nvSpPr>
        <p:spPr>
          <a:xfrm>
            <a:off x="819150" y="1530749"/>
            <a:ext cx="440056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方位毎の外壁色を選択</a:t>
            </a:r>
          </a:p>
        </p:txBody>
      </p:sp>
      <p:sp>
        <p:nvSpPr>
          <p:cNvPr id="18" name="TextBox 95">
            <a:extLst>
              <a:ext uri="{FF2B5EF4-FFF2-40B4-BE49-F238E27FC236}">
                <a16:creationId xmlns:a16="http://schemas.microsoft.com/office/drawing/2014/main" id="{40694E11-97A2-65C2-CC5A-62301437B759}"/>
              </a:ext>
            </a:extLst>
          </p:cNvPr>
          <p:cNvSpPr txBox="1">
            <a:spLocks noChangeArrowheads="1"/>
          </p:cNvSpPr>
          <p:nvPr/>
        </p:nvSpPr>
        <p:spPr bwMode="auto">
          <a:xfrm>
            <a:off x="819150" y="2757317"/>
            <a:ext cx="350216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日射の影響を考慮する際、外壁面温度の上昇の程度は、外壁の色味によって変わってきますので、選択する外壁を白黒写真で撮影した際に、最も近い色味のものを選択してください。</a:t>
            </a:r>
            <a:endParaRPr lang="en-US" altLang="ja-JP" sz="1400" b="1" dirty="0">
              <a:solidFill>
                <a:schemeClr val="accent1">
                  <a:lumMod val="50000"/>
                </a:schemeClr>
              </a:solidFill>
              <a:latin typeface="+mn-ea"/>
              <a:cs typeface="Open Sans" panose="020B0606030504020204" pitchFamily="34" charset="0"/>
            </a:endParaRPr>
          </a:p>
        </p:txBody>
      </p:sp>
      <p:sp>
        <p:nvSpPr>
          <p:cNvPr id="15" name="正方形/長方形 14">
            <a:extLst>
              <a:ext uri="{FF2B5EF4-FFF2-40B4-BE49-F238E27FC236}">
                <a16:creationId xmlns:a16="http://schemas.microsoft.com/office/drawing/2014/main" id="{AE591E82-E8B5-CDDF-A656-EDD1686F8F12}"/>
              </a:ext>
            </a:extLst>
          </p:cNvPr>
          <p:cNvSpPr/>
          <p:nvPr/>
        </p:nvSpPr>
        <p:spPr>
          <a:xfrm>
            <a:off x="5770414" y="1568634"/>
            <a:ext cx="980541" cy="42267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a:extLst>
              <a:ext uri="{FF2B5EF4-FFF2-40B4-BE49-F238E27FC236}">
                <a16:creationId xmlns:a16="http://schemas.microsoft.com/office/drawing/2014/main" id="{A3F302FE-177F-F695-F887-11FD0D0BF381}"/>
              </a:ext>
            </a:extLst>
          </p:cNvPr>
          <p:cNvSpPr/>
          <p:nvPr/>
        </p:nvSpPr>
        <p:spPr>
          <a:xfrm>
            <a:off x="6988509" y="1568634"/>
            <a:ext cx="980541" cy="422676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4C70B457-83BD-6024-2B50-198D455F7A6D}"/>
              </a:ext>
            </a:extLst>
          </p:cNvPr>
          <p:cNvSpPr/>
          <p:nvPr/>
        </p:nvSpPr>
        <p:spPr>
          <a:xfrm>
            <a:off x="8206603" y="1568634"/>
            <a:ext cx="980541" cy="422676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62A26D84-8FD6-BCCE-A11B-2B8AD964B699}"/>
              </a:ext>
            </a:extLst>
          </p:cNvPr>
          <p:cNvSpPr/>
          <p:nvPr/>
        </p:nvSpPr>
        <p:spPr>
          <a:xfrm>
            <a:off x="9424698" y="1568634"/>
            <a:ext cx="980541" cy="422676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B51908F-214C-3373-2D58-D6D069E80F44}"/>
              </a:ext>
            </a:extLst>
          </p:cNvPr>
          <p:cNvSpPr/>
          <p:nvPr/>
        </p:nvSpPr>
        <p:spPr>
          <a:xfrm>
            <a:off x="10642793" y="1568634"/>
            <a:ext cx="980541" cy="4226762"/>
          </a:xfrm>
          <a:prstGeom prst="rect">
            <a:avLst/>
          </a:prstGeom>
          <a:solidFill>
            <a:schemeClr val="bg1"/>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DF5A51A6-2130-D24F-6481-A261E73184C0}"/>
              </a:ext>
            </a:extLst>
          </p:cNvPr>
          <p:cNvSpPr txBox="1"/>
          <p:nvPr/>
        </p:nvSpPr>
        <p:spPr>
          <a:xfrm>
            <a:off x="5937518" y="1220423"/>
            <a:ext cx="646331" cy="369332"/>
          </a:xfrm>
          <a:prstGeom prst="rect">
            <a:avLst/>
          </a:prstGeom>
          <a:noFill/>
        </p:spPr>
        <p:txBody>
          <a:bodyPr wrap="none" rtlCol="0">
            <a:spAutoFit/>
          </a:bodyPr>
          <a:lstStyle/>
          <a:p>
            <a:pPr algn="ctr"/>
            <a:r>
              <a:rPr kumimoji="1" lang="ja-JP" altLang="en-US" dirty="0"/>
              <a:t>黒色</a:t>
            </a:r>
          </a:p>
        </p:txBody>
      </p:sp>
      <p:sp>
        <p:nvSpPr>
          <p:cNvPr id="32" name="テキスト ボックス 31">
            <a:extLst>
              <a:ext uri="{FF2B5EF4-FFF2-40B4-BE49-F238E27FC236}">
                <a16:creationId xmlns:a16="http://schemas.microsoft.com/office/drawing/2014/main" id="{C44B26BB-B054-08AF-3452-24F1F30C6824}"/>
              </a:ext>
            </a:extLst>
          </p:cNvPr>
          <p:cNvSpPr txBox="1"/>
          <p:nvPr/>
        </p:nvSpPr>
        <p:spPr>
          <a:xfrm>
            <a:off x="6809364" y="1220423"/>
            <a:ext cx="1338829" cy="369332"/>
          </a:xfrm>
          <a:prstGeom prst="rect">
            <a:avLst/>
          </a:prstGeom>
          <a:noFill/>
        </p:spPr>
        <p:txBody>
          <a:bodyPr wrap="none" rtlCol="0">
            <a:spAutoFit/>
          </a:bodyPr>
          <a:lstStyle/>
          <a:p>
            <a:pPr algn="ctr"/>
            <a:r>
              <a:rPr kumimoji="1" lang="ja-JP" altLang="en-US" dirty="0"/>
              <a:t>濃いグレー</a:t>
            </a:r>
          </a:p>
        </p:txBody>
      </p:sp>
      <p:sp>
        <p:nvSpPr>
          <p:cNvPr id="33" name="テキスト ボックス 32">
            <a:extLst>
              <a:ext uri="{FF2B5EF4-FFF2-40B4-BE49-F238E27FC236}">
                <a16:creationId xmlns:a16="http://schemas.microsoft.com/office/drawing/2014/main" id="{DBDBCC57-06AB-38AC-82B6-CEE27D387BF2}"/>
              </a:ext>
            </a:extLst>
          </p:cNvPr>
          <p:cNvSpPr txBox="1"/>
          <p:nvPr/>
        </p:nvSpPr>
        <p:spPr>
          <a:xfrm>
            <a:off x="8027459" y="1220423"/>
            <a:ext cx="1338829" cy="369332"/>
          </a:xfrm>
          <a:prstGeom prst="rect">
            <a:avLst/>
          </a:prstGeom>
          <a:noFill/>
        </p:spPr>
        <p:txBody>
          <a:bodyPr wrap="none" rtlCol="0">
            <a:spAutoFit/>
          </a:bodyPr>
          <a:lstStyle/>
          <a:p>
            <a:pPr algn="ctr"/>
            <a:r>
              <a:rPr kumimoji="1" lang="ja-JP" altLang="en-US" dirty="0"/>
              <a:t>薄いグレー</a:t>
            </a:r>
          </a:p>
        </p:txBody>
      </p:sp>
      <p:sp>
        <p:nvSpPr>
          <p:cNvPr id="34" name="テキスト ボックス 33">
            <a:extLst>
              <a:ext uri="{FF2B5EF4-FFF2-40B4-BE49-F238E27FC236}">
                <a16:creationId xmlns:a16="http://schemas.microsoft.com/office/drawing/2014/main" id="{999264D1-2C51-6D92-23BE-BD34BC78E33C}"/>
              </a:ext>
            </a:extLst>
          </p:cNvPr>
          <p:cNvSpPr txBox="1"/>
          <p:nvPr/>
        </p:nvSpPr>
        <p:spPr>
          <a:xfrm>
            <a:off x="9245553" y="1220423"/>
            <a:ext cx="1338829" cy="369332"/>
          </a:xfrm>
          <a:prstGeom prst="rect">
            <a:avLst/>
          </a:prstGeom>
          <a:noFill/>
        </p:spPr>
        <p:txBody>
          <a:bodyPr wrap="none" rtlCol="0">
            <a:spAutoFit/>
          </a:bodyPr>
          <a:lstStyle/>
          <a:p>
            <a:pPr algn="ctr"/>
            <a:r>
              <a:rPr kumimoji="1" lang="ja-JP" altLang="en-US" dirty="0"/>
              <a:t>クリーム色</a:t>
            </a:r>
          </a:p>
        </p:txBody>
      </p:sp>
      <p:sp>
        <p:nvSpPr>
          <p:cNvPr id="35" name="テキスト ボックス 34">
            <a:extLst>
              <a:ext uri="{FF2B5EF4-FFF2-40B4-BE49-F238E27FC236}">
                <a16:creationId xmlns:a16="http://schemas.microsoft.com/office/drawing/2014/main" id="{5EB9BAFE-E1EE-DBF2-AF70-5F09C974D60A}"/>
              </a:ext>
            </a:extLst>
          </p:cNvPr>
          <p:cNvSpPr txBox="1"/>
          <p:nvPr/>
        </p:nvSpPr>
        <p:spPr>
          <a:xfrm>
            <a:off x="10809897" y="1220423"/>
            <a:ext cx="646331" cy="369332"/>
          </a:xfrm>
          <a:prstGeom prst="rect">
            <a:avLst/>
          </a:prstGeom>
          <a:noFill/>
        </p:spPr>
        <p:txBody>
          <a:bodyPr wrap="none" rtlCol="0">
            <a:spAutoFit/>
          </a:bodyPr>
          <a:lstStyle/>
          <a:p>
            <a:r>
              <a:rPr lang="ja-JP" altLang="en-US" dirty="0"/>
              <a:t>白</a:t>
            </a:r>
            <a:r>
              <a:rPr kumimoji="1" lang="ja-JP" altLang="en-US" dirty="0"/>
              <a:t>色</a:t>
            </a:r>
          </a:p>
        </p:txBody>
      </p:sp>
    </p:spTree>
    <p:extLst>
      <p:ext uri="{BB962C8B-B14F-4D97-AF65-F5344CB8AC3E}">
        <p14:creationId xmlns:p14="http://schemas.microsoft.com/office/powerpoint/2010/main" val="406278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28C1E40C-2819-86C9-E858-3BF14097BC61}"/>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317009" y="1896114"/>
            <a:ext cx="7416875" cy="4790980"/>
          </a:xfrm>
          <a:prstGeom prst="rect">
            <a:avLst/>
          </a:prstGeom>
        </p:spPr>
      </p:pic>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482215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日射有効利用の窓を考慮</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17</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42B6BC6F-A10E-82FC-DDF9-6ADEC260E953}"/>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8" name="テキスト ボックス 17">
            <a:extLst>
              <a:ext uri="{FF2B5EF4-FFF2-40B4-BE49-F238E27FC236}">
                <a16:creationId xmlns:a16="http://schemas.microsoft.com/office/drawing/2014/main" id="{06738F94-5689-C18A-EEAE-9B635376C0E8}"/>
              </a:ext>
            </a:extLst>
          </p:cNvPr>
          <p:cNvSpPr txBox="1"/>
          <p:nvPr/>
        </p:nvSpPr>
        <p:spPr>
          <a:xfrm>
            <a:off x="819150" y="1530749"/>
            <a:ext cx="6508513"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冬の日射取得が見込める窓を入力</a:t>
            </a:r>
          </a:p>
        </p:txBody>
      </p:sp>
      <p:sp>
        <p:nvSpPr>
          <p:cNvPr id="19" name="TextBox 95">
            <a:extLst>
              <a:ext uri="{FF2B5EF4-FFF2-40B4-BE49-F238E27FC236}">
                <a16:creationId xmlns:a16="http://schemas.microsoft.com/office/drawing/2014/main" id="{7B6E6866-C6B2-170B-66B8-BFD7CB7632CE}"/>
              </a:ext>
            </a:extLst>
          </p:cNvPr>
          <p:cNvSpPr txBox="1">
            <a:spLocks noChangeArrowheads="1"/>
          </p:cNvSpPr>
          <p:nvPr/>
        </p:nvSpPr>
        <p:spPr bwMode="auto">
          <a:xfrm>
            <a:off x="819150" y="2757317"/>
            <a:ext cx="35021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吹抜け窓等、冬の日射を有効に見込める窓がある場合は、「有」としてください。</a:t>
            </a:r>
            <a:endParaRPr lang="en-US" altLang="ja-JP" sz="1400" b="1" dirty="0">
              <a:solidFill>
                <a:schemeClr val="accent1">
                  <a:lumMod val="50000"/>
                </a:schemeClr>
              </a:solidFill>
              <a:latin typeface="+mn-ea"/>
              <a:cs typeface="Open Sans" panose="020B0606030504020204" pitchFamily="34" charset="0"/>
            </a:endParaRPr>
          </a:p>
        </p:txBody>
      </p:sp>
      <p:sp>
        <p:nvSpPr>
          <p:cNvPr id="20" name="テキスト ボックス 19">
            <a:extLst>
              <a:ext uri="{FF2B5EF4-FFF2-40B4-BE49-F238E27FC236}">
                <a16:creationId xmlns:a16="http://schemas.microsoft.com/office/drawing/2014/main" id="{7D739471-9197-D537-0CC5-BA9EADFCAF38}"/>
              </a:ext>
            </a:extLst>
          </p:cNvPr>
          <p:cNvSpPr txBox="1"/>
          <p:nvPr/>
        </p:nvSpPr>
        <p:spPr>
          <a:xfrm flipH="1">
            <a:off x="11002844" y="3697879"/>
            <a:ext cx="1590297" cy="369332"/>
          </a:xfrm>
          <a:prstGeom prst="rect">
            <a:avLst/>
          </a:prstGeom>
          <a:noFill/>
        </p:spPr>
        <p:txBody>
          <a:bodyPr wrap="square" rtlCol="0">
            <a:spAutoFit/>
          </a:bodyPr>
          <a:lstStyle/>
          <a:p>
            <a:r>
              <a:rPr kumimoji="1" lang="ja-JP" altLang="en-US" b="1" dirty="0">
                <a:solidFill>
                  <a:schemeClr val="accent2"/>
                </a:solidFill>
              </a:rPr>
              <a:t>冬の日射</a:t>
            </a:r>
          </a:p>
        </p:txBody>
      </p:sp>
      <p:sp>
        <p:nvSpPr>
          <p:cNvPr id="22" name="テキスト ボックス 21">
            <a:extLst>
              <a:ext uri="{FF2B5EF4-FFF2-40B4-BE49-F238E27FC236}">
                <a16:creationId xmlns:a16="http://schemas.microsoft.com/office/drawing/2014/main" id="{60B8A5BE-B43F-F5B4-BD7D-FE4EBC6E76C7}"/>
              </a:ext>
            </a:extLst>
          </p:cNvPr>
          <p:cNvSpPr txBox="1"/>
          <p:nvPr/>
        </p:nvSpPr>
        <p:spPr>
          <a:xfrm flipH="1">
            <a:off x="9288344" y="1930858"/>
            <a:ext cx="1590297" cy="369332"/>
          </a:xfrm>
          <a:prstGeom prst="rect">
            <a:avLst/>
          </a:prstGeom>
          <a:noFill/>
        </p:spPr>
        <p:txBody>
          <a:bodyPr wrap="square" rtlCol="0">
            <a:spAutoFit/>
          </a:bodyPr>
          <a:lstStyle/>
          <a:p>
            <a:r>
              <a:rPr kumimoji="1" lang="ja-JP" altLang="en-US" b="1" dirty="0">
                <a:solidFill>
                  <a:schemeClr val="accent2"/>
                </a:solidFill>
              </a:rPr>
              <a:t>夏の日射</a:t>
            </a:r>
          </a:p>
        </p:txBody>
      </p:sp>
    </p:spTree>
    <p:extLst>
      <p:ext uri="{BB962C8B-B14F-4D97-AF65-F5344CB8AC3E}">
        <p14:creationId xmlns:p14="http://schemas.microsoft.com/office/powerpoint/2010/main" val="246724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図 73">
            <a:extLst>
              <a:ext uri="{FF2B5EF4-FFF2-40B4-BE49-F238E27FC236}">
                <a16:creationId xmlns:a16="http://schemas.microsoft.com/office/drawing/2014/main" id="{6A4B7F66-BE4B-A68F-C251-0DECA2FBA652}"/>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468124" y="2322025"/>
            <a:ext cx="2463752" cy="789396"/>
          </a:xfrm>
          <a:prstGeom prst="rect">
            <a:avLst/>
          </a:prstGeom>
        </p:spPr>
      </p:pic>
      <p:pic>
        <p:nvPicPr>
          <p:cNvPr id="20" name="図 19">
            <a:extLst>
              <a:ext uri="{FF2B5EF4-FFF2-40B4-BE49-F238E27FC236}">
                <a16:creationId xmlns:a16="http://schemas.microsoft.com/office/drawing/2014/main" id="{F7727D4A-FD32-D051-2B5E-00277A2F2FFA}"/>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28636" r="5744"/>
          <a:stretch/>
        </p:blipFill>
        <p:spPr>
          <a:xfrm>
            <a:off x="8325294" y="4595989"/>
            <a:ext cx="3047556" cy="1628537"/>
          </a:xfrm>
          <a:prstGeom prst="rect">
            <a:avLst/>
          </a:prstGeom>
          <a:ln w="19050">
            <a:solidFill>
              <a:schemeClr val="accent2"/>
            </a:solidFill>
          </a:ln>
        </p:spPr>
      </p:pic>
      <p:pic>
        <p:nvPicPr>
          <p:cNvPr id="22" name="図 21">
            <a:extLst>
              <a:ext uri="{FF2B5EF4-FFF2-40B4-BE49-F238E27FC236}">
                <a16:creationId xmlns:a16="http://schemas.microsoft.com/office/drawing/2014/main" id="{CB1D5EA4-4CF1-1DE4-A4BD-D80CCE8CF9D7}"/>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28636" r="5744"/>
          <a:stretch/>
        </p:blipFill>
        <p:spPr>
          <a:xfrm>
            <a:off x="4785352" y="2327825"/>
            <a:ext cx="3047556" cy="1628537"/>
          </a:xfrm>
          <a:prstGeom prst="rect">
            <a:avLst/>
          </a:prstGeom>
          <a:ln w="19050">
            <a:solidFill>
              <a:schemeClr val="accent2"/>
            </a:solidFill>
          </a:ln>
        </p:spPr>
      </p:pic>
      <p:pic>
        <p:nvPicPr>
          <p:cNvPr id="24" name="図 23">
            <a:extLst>
              <a:ext uri="{FF2B5EF4-FFF2-40B4-BE49-F238E27FC236}">
                <a16:creationId xmlns:a16="http://schemas.microsoft.com/office/drawing/2014/main" id="{702520E9-DB39-D2CD-A580-54036E9D1F0B}"/>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28636" r="5744"/>
          <a:stretch/>
        </p:blipFill>
        <p:spPr>
          <a:xfrm>
            <a:off x="4785352" y="4595989"/>
            <a:ext cx="3047556" cy="1628537"/>
          </a:xfrm>
          <a:prstGeom prst="rect">
            <a:avLst/>
          </a:prstGeom>
          <a:ln w="19050">
            <a:solidFill>
              <a:schemeClr val="accent2"/>
            </a:solidFill>
          </a:ln>
        </p:spPr>
      </p:pic>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1449436"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窓面積</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18</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68B84301-86C3-0026-22DC-9964B0C0D01E}"/>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D4643EF6-BAA1-0C13-BB3D-726A51835CB9}"/>
              </a:ext>
            </a:extLst>
          </p:cNvPr>
          <p:cNvSpPr txBox="1"/>
          <p:nvPr/>
        </p:nvSpPr>
        <p:spPr>
          <a:xfrm>
            <a:off x="819150" y="1530749"/>
            <a:ext cx="7351693"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日射取得が見込める程度に応じて入力</a:t>
            </a:r>
          </a:p>
        </p:txBody>
      </p:sp>
      <p:sp>
        <p:nvSpPr>
          <p:cNvPr id="16" name="TextBox 95">
            <a:extLst>
              <a:ext uri="{FF2B5EF4-FFF2-40B4-BE49-F238E27FC236}">
                <a16:creationId xmlns:a16="http://schemas.microsoft.com/office/drawing/2014/main" id="{E0156C9D-4681-04D9-F019-AEB920B100EA}"/>
              </a:ext>
            </a:extLst>
          </p:cNvPr>
          <p:cNvSpPr txBox="1">
            <a:spLocks noChangeArrowheads="1"/>
          </p:cNvSpPr>
          <p:nvPr/>
        </p:nvSpPr>
        <p:spPr bwMode="auto">
          <a:xfrm>
            <a:off x="819150" y="2757317"/>
            <a:ext cx="3502168"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基本的には窓面積を入力しますが、</a:t>
            </a:r>
            <a:r>
              <a:rPr lang="en-US" altLang="ja-JP" sz="1400" b="1" dirty="0">
                <a:solidFill>
                  <a:schemeClr val="accent1">
                    <a:lumMod val="50000"/>
                  </a:schemeClr>
                </a:solidFill>
                <a:latin typeface="Open Sans" panose="020B0606030504020204" pitchFamily="34" charset="0"/>
                <a:cs typeface="Open Sans" panose="020B0606030504020204" pitchFamily="34" charset="0"/>
              </a:rPr>
              <a:t>1</a:t>
            </a:r>
            <a:r>
              <a:rPr lang="ja-JP" altLang="en-US" sz="1400" b="1" dirty="0">
                <a:solidFill>
                  <a:schemeClr val="accent1">
                    <a:lumMod val="50000"/>
                  </a:schemeClr>
                </a:solidFill>
                <a:latin typeface="Open Sans" panose="020B0606030504020204" pitchFamily="34" charset="0"/>
                <a:cs typeface="Open Sans" panose="020B0606030504020204" pitchFamily="34" charset="0"/>
              </a:rPr>
              <a:t>階部分の窓については、障害物によって日射が期待できないケースが多いです。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①や③のように、窓の正面方向に障害物がある場合の他に、②のように、南側窓で東西方向に障害物がある場合には、時間帯によっては日射が入らないため、その分を控除したり、北側窓の場合は採光がほとんど見込めない場合にその分を窓面積から控除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また、普段カーテンを閉じ切っている窓については、あまり日射は期待できないため、控除してください。</a:t>
            </a:r>
            <a:endParaRPr lang="en-US" altLang="ja-JP" sz="1400" b="1" dirty="0">
              <a:solidFill>
                <a:schemeClr val="accent1">
                  <a:lumMod val="50000"/>
                </a:schemeClr>
              </a:solidFill>
              <a:latin typeface="+mn-ea"/>
              <a:cs typeface="Open Sans" panose="020B0606030504020204" pitchFamily="34" charset="0"/>
            </a:endParaRPr>
          </a:p>
        </p:txBody>
      </p:sp>
      <p:sp>
        <p:nvSpPr>
          <p:cNvPr id="28" name="正方形/長方形 27">
            <a:extLst>
              <a:ext uri="{FF2B5EF4-FFF2-40B4-BE49-F238E27FC236}">
                <a16:creationId xmlns:a16="http://schemas.microsoft.com/office/drawing/2014/main" id="{65984F72-3619-7174-C0BF-3F6117EC140B}"/>
              </a:ext>
            </a:extLst>
          </p:cNvPr>
          <p:cNvSpPr/>
          <p:nvPr/>
        </p:nvSpPr>
        <p:spPr>
          <a:xfrm>
            <a:off x="6602729" y="2782189"/>
            <a:ext cx="810405" cy="1008542"/>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直線矢印コネクタ 28">
            <a:extLst>
              <a:ext uri="{FF2B5EF4-FFF2-40B4-BE49-F238E27FC236}">
                <a16:creationId xmlns:a16="http://schemas.microsoft.com/office/drawing/2014/main" id="{D620A6CB-32F0-EE10-D7F0-00BDD38715E8}"/>
              </a:ext>
            </a:extLst>
          </p:cNvPr>
          <p:cNvCxnSpPr>
            <a:cxnSpLocks/>
          </p:cNvCxnSpPr>
          <p:nvPr/>
        </p:nvCxnSpPr>
        <p:spPr>
          <a:xfrm flipH="1">
            <a:off x="5528310" y="2574283"/>
            <a:ext cx="1392439" cy="847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D8C017CE-F463-5799-13F3-1C4CFE3A6330}"/>
              </a:ext>
            </a:extLst>
          </p:cNvPr>
          <p:cNvSpPr txBox="1"/>
          <p:nvPr/>
        </p:nvSpPr>
        <p:spPr>
          <a:xfrm>
            <a:off x="5907745" y="3176627"/>
            <a:ext cx="521297" cy="261610"/>
          </a:xfrm>
          <a:prstGeom prst="rect">
            <a:avLst/>
          </a:prstGeom>
          <a:noFill/>
        </p:spPr>
        <p:txBody>
          <a:bodyPr wrap="none" rtlCol="0">
            <a:spAutoFit/>
          </a:bodyPr>
          <a:lstStyle/>
          <a:p>
            <a:r>
              <a:rPr kumimoji="1" lang="en-US" altLang="ja-JP" sz="1100" b="1" dirty="0">
                <a:solidFill>
                  <a:schemeClr val="accent2"/>
                </a:solidFill>
                <a:latin typeface="03スマートフォントUI" panose="02000600000000000000" pitchFamily="50" charset="-128"/>
                <a:ea typeface="03スマートフォントUI" panose="02000600000000000000" pitchFamily="50" charset="-128"/>
              </a:rPr>
              <a:t>30°</a:t>
            </a:r>
            <a:endParaRPr kumimoji="1" lang="ja-JP" altLang="en-US" sz="11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36" name="円弧 35">
            <a:extLst>
              <a:ext uri="{FF2B5EF4-FFF2-40B4-BE49-F238E27FC236}">
                <a16:creationId xmlns:a16="http://schemas.microsoft.com/office/drawing/2014/main" id="{BE02E493-F08D-AE79-2C87-F3ACB5ED7671}"/>
              </a:ext>
            </a:extLst>
          </p:cNvPr>
          <p:cNvSpPr/>
          <p:nvPr/>
        </p:nvSpPr>
        <p:spPr>
          <a:xfrm rot="1953688">
            <a:off x="5641429" y="3211742"/>
            <a:ext cx="278480" cy="278480"/>
          </a:xfrm>
          <a:prstGeom prst="arc">
            <a:avLst/>
          </a:prstGeom>
          <a:ln w="254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7" name="フリーフォーム: 図形 36">
            <a:extLst>
              <a:ext uri="{FF2B5EF4-FFF2-40B4-BE49-F238E27FC236}">
                <a16:creationId xmlns:a16="http://schemas.microsoft.com/office/drawing/2014/main" id="{17409615-076E-6881-B4E8-C18E21BEF5B0}"/>
              </a:ext>
            </a:extLst>
          </p:cNvPr>
          <p:cNvSpPr/>
          <p:nvPr/>
        </p:nvSpPr>
        <p:spPr>
          <a:xfrm>
            <a:off x="5448300" y="3418459"/>
            <a:ext cx="83502" cy="158114"/>
          </a:xfrm>
          <a:custGeom>
            <a:avLst/>
            <a:gdLst>
              <a:gd name="connsiteX0" fmla="*/ 83820 w 83820"/>
              <a:gd name="connsiteY0" fmla="*/ 0 h 129540"/>
              <a:gd name="connsiteX1" fmla="*/ 0 w 83820"/>
              <a:gd name="connsiteY1" fmla="*/ 0 h 129540"/>
              <a:gd name="connsiteX2" fmla="*/ 0 w 83820"/>
              <a:gd name="connsiteY2" fmla="*/ 129540 h 129540"/>
              <a:gd name="connsiteX3" fmla="*/ 53340 w 83820"/>
              <a:gd name="connsiteY3" fmla="*/ 129540 h 129540"/>
              <a:gd name="connsiteX4" fmla="*/ 83820 w 83820"/>
              <a:gd name="connsiteY4" fmla="*/ 0 h 129540"/>
              <a:gd name="connsiteX0" fmla="*/ 83820 w 83820"/>
              <a:gd name="connsiteY0" fmla="*/ 0 h 166052"/>
              <a:gd name="connsiteX1" fmla="*/ 0 w 83820"/>
              <a:gd name="connsiteY1" fmla="*/ 0 h 166052"/>
              <a:gd name="connsiteX2" fmla="*/ 0 w 83820"/>
              <a:gd name="connsiteY2" fmla="*/ 129540 h 166052"/>
              <a:gd name="connsiteX3" fmla="*/ 83502 w 83820"/>
              <a:gd name="connsiteY3" fmla="*/ 166052 h 166052"/>
              <a:gd name="connsiteX4" fmla="*/ 83820 w 83820"/>
              <a:gd name="connsiteY4" fmla="*/ 0 h 166052"/>
              <a:gd name="connsiteX0" fmla="*/ 79057 w 83502"/>
              <a:gd name="connsiteY0" fmla="*/ 0 h 166052"/>
              <a:gd name="connsiteX1" fmla="*/ 0 w 83502"/>
              <a:gd name="connsiteY1" fmla="*/ 0 h 166052"/>
              <a:gd name="connsiteX2" fmla="*/ 0 w 83502"/>
              <a:gd name="connsiteY2" fmla="*/ 129540 h 166052"/>
              <a:gd name="connsiteX3" fmla="*/ 83502 w 83502"/>
              <a:gd name="connsiteY3" fmla="*/ 166052 h 166052"/>
              <a:gd name="connsiteX4" fmla="*/ 79057 w 83502"/>
              <a:gd name="connsiteY4" fmla="*/ 0 h 166052"/>
              <a:gd name="connsiteX0" fmla="*/ 79057 w 83502"/>
              <a:gd name="connsiteY0" fmla="*/ 0 h 158114"/>
              <a:gd name="connsiteX1" fmla="*/ 0 w 83502"/>
              <a:gd name="connsiteY1" fmla="*/ 0 h 158114"/>
              <a:gd name="connsiteX2" fmla="*/ 0 w 83502"/>
              <a:gd name="connsiteY2" fmla="*/ 129540 h 158114"/>
              <a:gd name="connsiteX3" fmla="*/ 83502 w 83502"/>
              <a:gd name="connsiteY3" fmla="*/ 158114 h 158114"/>
              <a:gd name="connsiteX4" fmla="*/ 79057 w 83502"/>
              <a:gd name="connsiteY4" fmla="*/ 0 h 1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02" h="158114">
                <a:moveTo>
                  <a:pt x="79057" y="0"/>
                </a:moveTo>
                <a:lnTo>
                  <a:pt x="0" y="0"/>
                </a:lnTo>
                <a:lnTo>
                  <a:pt x="0" y="129540"/>
                </a:lnTo>
                <a:lnTo>
                  <a:pt x="83502" y="158114"/>
                </a:lnTo>
                <a:lnTo>
                  <a:pt x="79057" y="0"/>
                </a:lnTo>
                <a:close/>
              </a:path>
            </a:pathLst>
          </a:custGeom>
          <a:solidFill>
            <a:srgbClr val="FF7C8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C158EF47-D24E-7A12-78FE-EF3244F27C43}"/>
              </a:ext>
            </a:extLst>
          </p:cNvPr>
          <p:cNvSpPr txBox="1"/>
          <p:nvPr/>
        </p:nvSpPr>
        <p:spPr>
          <a:xfrm flipH="1">
            <a:off x="5527705" y="3396310"/>
            <a:ext cx="2153570" cy="461665"/>
          </a:xfrm>
          <a:prstGeom prst="rect">
            <a:avLst/>
          </a:prstGeom>
          <a:noFill/>
        </p:spPr>
        <p:txBody>
          <a:bodyPr wrap="square" rtlCol="0">
            <a:spAutoFit/>
          </a:bodyPr>
          <a:lstStyle/>
          <a:p>
            <a:r>
              <a:rPr kumimoji="1" lang="ja-JP" altLang="en-US" sz="1200" b="1" dirty="0">
                <a:solidFill>
                  <a:srgbClr val="FF7C80"/>
                </a:solidFill>
                <a:latin typeface="03スマートフォントUI" panose="02000600000000000000" pitchFamily="50" charset="-128"/>
                <a:ea typeface="03スマートフォントUI" panose="02000600000000000000" pitchFamily="50" charset="-128"/>
              </a:rPr>
              <a:t>この部分（窓の半分程度）は日射が見込めない</a:t>
            </a:r>
          </a:p>
        </p:txBody>
      </p:sp>
      <p:sp>
        <p:nvSpPr>
          <p:cNvPr id="39" name="テキスト ボックス 38">
            <a:extLst>
              <a:ext uri="{FF2B5EF4-FFF2-40B4-BE49-F238E27FC236}">
                <a16:creationId xmlns:a16="http://schemas.microsoft.com/office/drawing/2014/main" id="{08AE19CD-1CF7-3A96-207E-9EC27AB0CFDE}"/>
              </a:ext>
            </a:extLst>
          </p:cNvPr>
          <p:cNvSpPr txBox="1"/>
          <p:nvPr/>
        </p:nvSpPr>
        <p:spPr>
          <a:xfrm>
            <a:off x="4687904" y="2016580"/>
            <a:ext cx="2494594" cy="338554"/>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①南側窓の南面に障害物</a:t>
            </a:r>
          </a:p>
        </p:txBody>
      </p:sp>
      <p:sp>
        <p:nvSpPr>
          <p:cNvPr id="40" name="テキスト ボックス 39">
            <a:extLst>
              <a:ext uri="{FF2B5EF4-FFF2-40B4-BE49-F238E27FC236}">
                <a16:creationId xmlns:a16="http://schemas.microsoft.com/office/drawing/2014/main" id="{9D94150A-9D99-0640-FC97-2006957B612B}"/>
              </a:ext>
            </a:extLst>
          </p:cNvPr>
          <p:cNvSpPr txBox="1"/>
          <p:nvPr/>
        </p:nvSpPr>
        <p:spPr>
          <a:xfrm>
            <a:off x="8254984" y="2016580"/>
            <a:ext cx="2914580" cy="338554"/>
          </a:xfrm>
          <a:prstGeom prst="rect">
            <a:avLst/>
          </a:prstGeom>
          <a:noFill/>
        </p:spPr>
        <p:txBody>
          <a:bodyPr wrap="none" rtlCol="0">
            <a:spAutoFit/>
          </a:bodyPr>
          <a:lstStyle/>
          <a:p>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②</a:t>
            </a:r>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南側窓の東西方向に障害物</a:t>
            </a:r>
          </a:p>
        </p:txBody>
      </p:sp>
      <p:cxnSp>
        <p:nvCxnSpPr>
          <p:cNvPr id="35" name="直線コネクタ 34">
            <a:extLst>
              <a:ext uri="{FF2B5EF4-FFF2-40B4-BE49-F238E27FC236}">
                <a16:creationId xmlns:a16="http://schemas.microsoft.com/office/drawing/2014/main" id="{BA6306F9-05DE-7FDD-2B33-3E8BFD56F4AE}"/>
              </a:ext>
            </a:extLst>
          </p:cNvPr>
          <p:cNvCxnSpPr>
            <a:cxnSpLocks/>
          </p:cNvCxnSpPr>
          <p:nvPr/>
        </p:nvCxnSpPr>
        <p:spPr>
          <a:xfrm>
            <a:off x="8346605" y="2643972"/>
            <a:ext cx="30475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1E19B270-5F57-F55F-DA69-36EF9C14BF68}"/>
              </a:ext>
            </a:extLst>
          </p:cNvPr>
          <p:cNvCxnSpPr>
            <a:cxnSpLocks/>
          </p:cNvCxnSpPr>
          <p:nvPr/>
        </p:nvCxnSpPr>
        <p:spPr>
          <a:xfrm>
            <a:off x="4785352" y="3418459"/>
            <a:ext cx="3047556" cy="0"/>
          </a:xfrm>
          <a:prstGeom prst="line">
            <a:avLst/>
          </a:prstGeom>
        </p:spPr>
        <p:style>
          <a:lnRef idx="1">
            <a:schemeClr val="accent1"/>
          </a:lnRef>
          <a:fillRef idx="0">
            <a:schemeClr val="accent1"/>
          </a:fillRef>
          <a:effectRef idx="0">
            <a:schemeClr val="accent1"/>
          </a:effectRef>
          <a:fontRef idx="minor">
            <a:schemeClr val="tx1"/>
          </a:fontRef>
        </p:style>
      </p:cxnSp>
      <p:sp>
        <p:nvSpPr>
          <p:cNvPr id="67" name="正方形/長方形 66">
            <a:extLst>
              <a:ext uri="{FF2B5EF4-FFF2-40B4-BE49-F238E27FC236}">
                <a16:creationId xmlns:a16="http://schemas.microsoft.com/office/drawing/2014/main" id="{9CD30E18-A213-8E26-FC27-E459544046CB}"/>
              </a:ext>
            </a:extLst>
          </p:cNvPr>
          <p:cNvSpPr/>
          <p:nvPr/>
        </p:nvSpPr>
        <p:spPr>
          <a:xfrm>
            <a:off x="10285342" y="3378391"/>
            <a:ext cx="1087508" cy="59846"/>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テキスト ボックス 93">
            <a:extLst>
              <a:ext uri="{FF2B5EF4-FFF2-40B4-BE49-F238E27FC236}">
                <a16:creationId xmlns:a16="http://schemas.microsoft.com/office/drawing/2014/main" id="{06CAA560-9704-6551-A0B5-7EF023DF241B}"/>
              </a:ext>
            </a:extLst>
          </p:cNvPr>
          <p:cNvSpPr txBox="1"/>
          <p:nvPr/>
        </p:nvSpPr>
        <p:spPr>
          <a:xfrm>
            <a:off x="10048564" y="2915838"/>
            <a:ext cx="1345597" cy="253916"/>
          </a:xfrm>
          <a:prstGeom prst="rect">
            <a:avLst/>
          </a:prstGeom>
          <a:noFill/>
        </p:spPr>
        <p:txBody>
          <a:bodyPr wrap="square" rtlCol="0">
            <a:spAutoFit/>
          </a:bodyPr>
          <a:lstStyle/>
          <a:p>
            <a:r>
              <a:rPr kumimoji="1" lang="ja-JP" altLang="en-US" sz="1050" b="1" dirty="0">
                <a:solidFill>
                  <a:srgbClr val="FF7C80"/>
                </a:solidFill>
              </a:rPr>
              <a:t>冬至</a:t>
            </a:r>
            <a:r>
              <a:rPr kumimoji="1" lang="en-US" altLang="ja-JP" sz="1050" b="1" dirty="0">
                <a:solidFill>
                  <a:srgbClr val="FF7C80"/>
                </a:solidFill>
              </a:rPr>
              <a:t>10</a:t>
            </a:r>
            <a:r>
              <a:rPr kumimoji="1" lang="ja-JP" altLang="en-US" sz="1050" b="1" dirty="0">
                <a:solidFill>
                  <a:srgbClr val="FF7C80"/>
                </a:solidFill>
              </a:rPr>
              <a:t>時の方角</a:t>
            </a:r>
          </a:p>
        </p:txBody>
      </p:sp>
      <p:sp>
        <p:nvSpPr>
          <p:cNvPr id="101" name="テキスト ボックス 100">
            <a:extLst>
              <a:ext uri="{FF2B5EF4-FFF2-40B4-BE49-F238E27FC236}">
                <a16:creationId xmlns:a16="http://schemas.microsoft.com/office/drawing/2014/main" id="{0C0918F1-1C9C-3975-691F-890B34AE18E0}"/>
              </a:ext>
            </a:extLst>
          </p:cNvPr>
          <p:cNvSpPr txBox="1"/>
          <p:nvPr/>
        </p:nvSpPr>
        <p:spPr>
          <a:xfrm>
            <a:off x="8786780" y="3032544"/>
            <a:ext cx="1069524" cy="253916"/>
          </a:xfrm>
          <a:prstGeom prst="rect">
            <a:avLst/>
          </a:prstGeom>
          <a:noFill/>
        </p:spPr>
        <p:txBody>
          <a:bodyPr wrap="none" rtlCol="0">
            <a:spAutoFit/>
          </a:bodyPr>
          <a:lstStyle/>
          <a:p>
            <a:r>
              <a:rPr kumimoji="1" lang="ja-JP" altLang="en-US" sz="1050" b="1" dirty="0">
                <a:solidFill>
                  <a:srgbClr val="FF7C80"/>
                </a:solidFill>
              </a:rPr>
              <a:t>冬至</a:t>
            </a:r>
            <a:r>
              <a:rPr lang="en-US" altLang="ja-JP" sz="1050" b="1" dirty="0">
                <a:solidFill>
                  <a:srgbClr val="FF7C80"/>
                </a:solidFill>
              </a:rPr>
              <a:t>7</a:t>
            </a:r>
            <a:r>
              <a:rPr kumimoji="1" lang="ja-JP" altLang="en-US" sz="1050" b="1" dirty="0">
                <a:solidFill>
                  <a:srgbClr val="FF7C80"/>
                </a:solidFill>
              </a:rPr>
              <a:t>時の方角</a:t>
            </a:r>
          </a:p>
        </p:txBody>
      </p:sp>
      <p:sp>
        <p:nvSpPr>
          <p:cNvPr id="102" name="テキスト ボックス 101">
            <a:extLst>
              <a:ext uri="{FF2B5EF4-FFF2-40B4-BE49-F238E27FC236}">
                <a16:creationId xmlns:a16="http://schemas.microsoft.com/office/drawing/2014/main" id="{7B908700-E4CF-C8C2-3A93-CFDF4B19C13F}"/>
              </a:ext>
            </a:extLst>
          </p:cNvPr>
          <p:cNvSpPr txBox="1"/>
          <p:nvPr/>
        </p:nvSpPr>
        <p:spPr>
          <a:xfrm>
            <a:off x="9529911" y="2246981"/>
            <a:ext cx="2002161" cy="461665"/>
          </a:xfrm>
          <a:prstGeom prst="rect">
            <a:avLst/>
          </a:prstGeom>
          <a:noFill/>
        </p:spPr>
        <p:txBody>
          <a:bodyPr wrap="square" rtlCol="0">
            <a:spAutoFit/>
          </a:bodyPr>
          <a:lstStyle/>
          <a:p>
            <a:r>
              <a:rPr lang="ja-JP" altLang="en-US" sz="1200" b="1" dirty="0">
                <a:solidFill>
                  <a:srgbClr val="FF7C80"/>
                </a:solidFill>
                <a:latin typeface="03スマートフォントUI" panose="02000600000000000000" pitchFamily="50" charset="-128"/>
                <a:ea typeface="03スマートフォントUI" panose="02000600000000000000" pitchFamily="50" charset="-128"/>
              </a:rPr>
              <a:t>この時間帯は</a:t>
            </a:r>
            <a:r>
              <a:rPr kumimoji="1" lang="ja-JP" altLang="en-US" sz="1200" b="1" dirty="0">
                <a:solidFill>
                  <a:srgbClr val="FF7C80"/>
                </a:solidFill>
                <a:latin typeface="03スマートフォントUI" panose="02000600000000000000" pitchFamily="50" charset="-128"/>
                <a:ea typeface="03スマートフォントUI" panose="02000600000000000000" pitchFamily="50" charset="-128"/>
              </a:rPr>
              <a:t>、日射が半分程度しか見込めない</a:t>
            </a:r>
          </a:p>
        </p:txBody>
      </p:sp>
      <p:sp>
        <p:nvSpPr>
          <p:cNvPr id="103" name="フリーフォーム: 図形 102">
            <a:extLst>
              <a:ext uri="{FF2B5EF4-FFF2-40B4-BE49-F238E27FC236}">
                <a16:creationId xmlns:a16="http://schemas.microsoft.com/office/drawing/2014/main" id="{C1679EBA-DCBE-7A37-5DC4-CE4167C9BE19}"/>
              </a:ext>
            </a:extLst>
          </p:cNvPr>
          <p:cNvSpPr/>
          <p:nvPr/>
        </p:nvSpPr>
        <p:spPr>
          <a:xfrm>
            <a:off x="9283699" y="2638903"/>
            <a:ext cx="1006475" cy="809625"/>
          </a:xfrm>
          <a:custGeom>
            <a:avLst/>
            <a:gdLst>
              <a:gd name="connsiteX0" fmla="*/ 0 w 984250"/>
              <a:gd name="connsiteY0" fmla="*/ 0 h 822325"/>
              <a:gd name="connsiteX1" fmla="*/ 984250 w 984250"/>
              <a:gd name="connsiteY1" fmla="*/ 822325 h 822325"/>
              <a:gd name="connsiteX2" fmla="*/ 492125 w 984250"/>
              <a:gd name="connsiteY2" fmla="*/ 12700 h 822325"/>
              <a:gd name="connsiteX3" fmla="*/ 0 w 984250"/>
              <a:gd name="connsiteY3" fmla="*/ 0 h 822325"/>
              <a:gd name="connsiteX0" fmla="*/ 0 w 1006475"/>
              <a:gd name="connsiteY0" fmla="*/ 0 h 809625"/>
              <a:gd name="connsiteX1" fmla="*/ 1006475 w 1006475"/>
              <a:gd name="connsiteY1" fmla="*/ 809625 h 809625"/>
              <a:gd name="connsiteX2" fmla="*/ 514350 w 1006475"/>
              <a:gd name="connsiteY2" fmla="*/ 0 h 809625"/>
              <a:gd name="connsiteX3" fmla="*/ 0 w 1006475"/>
              <a:gd name="connsiteY3" fmla="*/ 0 h 809625"/>
              <a:gd name="connsiteX0" fmla="*/ 0 w 1006475"/>
              <a:gd name="connsiteY0" fmla="*/ 0 h 809625"/>
              <a:gd name="connsiteX1" fmla="*/ 1006475 w 1006475"/>
              <a:gd name="connsiteY1" fmla="*/ 809625 h 809625"/>
              <a:gd name="connsiteX2" fmla="*/ 520700 w 1006475"/>
              <a:gd name="connsiteY2" fmla="*/ 9525 h 809625"/>
              <a:gd name="connsiteX3" fmla="*/ 0 w 1006475"/>
              <a:gd name="connsiteY3" fmla="*/ 0 h 809625"/>
            </a:gdLst>
            <a:ahLst/>
            <a:cxnLst>
              <a:cxn ang="0">
                <a:pos x="connsiteX0" y="connsiteY0"/>
              </a:cxn>
              <a:cxn ang="0">
                <a:pos x="connsiteX1" y="connsiteY1"/>
              </a:cxn>
              <a:cxn ang="0">
                <a:pos x="connsiteX2" y="connsiteY2"/>
              </a:cxn>
              <a:cxn ang="0">
                <a:pos x="connsiteX3" y="connsiteY3"/>
              </a:cxn>
            </a:cxnLst>
            <a:rect l="l" t="t" r="r" b="b"/>
            <a:pathLst>
              <a:path w="1006475" h="809625">
                <a:moveTo>
                  <a:pt x="0" y="0"/>
                </a:moveTo>
                <a:lnTo>
                  <a:pt x="1006475" y="809625"/>
                </a:lnTo>
                <a:lnTo>
                  <a:pt x="520700" y="9525"/>
                </a:lnTo>
                <a:lnTo>
                  <a:pt x="0" y="0"/>
                </a:lnTo>
                <a:close/>
              </a:path>
            </a:pathLst>
          </a:custGeom>
          <a:solidFill>
            <a:srgbClr val="FF7C8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テキスト ボックス 104">
            <a:extLst>
              <a:ext uri="{FF2B5EF4-FFF2-40B4-BE49-F238E27FC236}">
                <a16:creationId xmlns:a16="http://schemas.microsoft.com/office/drawing/2014/main" id="{3A14B354-F066-DA4A-5746-9400D5870B6C}"/>
              </a:ext>
            </a:extLst>
          </p:cNvPr>
          <p:cNvSpPr txBox="1"/>
          <p:nvPr/>
        </p:nvSpPr>
        <p:spPr>
          <a:xfrm>
            <a:off x="4661250" y="3946660"/>
            <a:ext cx="2925801" cy="261610"/>
          </a:xfrm>
          <a:prstGeom prst="rect">
            <a:avLst/>
          </a:prstGeom>
          <a:noFill/>
        </p:spPr>
        <p:txBody>
          <a:bodyPr wrap="none" rtlCol="0">
            <a:spAutoFit/>
          </a:bodyPr>
          <a:lstStyle/>
          <a:p>
            <a:r>
              <a:rPr lang="ja-JP" altLang="en-US" sz="1100" b="1" dirty="0">
                <a:solidFill>
                  <a:srgbClr val="FF7C80"/>
                </a:solidFill>
                <a:latin typeface="03スマートフォントUI" panose="02000600000000000000" pitchFamily="50" charset="-128"/>
                <a:ea typeface="03スマートフォントUI" panose="02000600000000000000" pitchFamily="50" charset="-128"/>
              </a:rPr>
              <a:t>図のケースの場合、窓面積を半分にする。</a:t>
            </a:r>
            <a:endParaRPr kumimoji="1" lang="ja-JP" altLang="en-US" sz="11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106" name="テキスト ボックス 105">
            <a:extLst>
              <a:ext uri="{FF2B5EF4-FFF2-40B4-BE49-F238E27FC236}">
                <a16:creationId xmlns:a16="http://schemas.microsoft.com/office/drawing/2014/main" id="{D73AC94B-F76F-1E7A-DD71-E5F4CD5C171A}"/>
              </a:ext>
            </a:extLst>
          </p:cNvPr>
          <p:cNvSpPr txBox="1"/>
          <p:nvPr/>
        </p:nvSpPr>
        <p:spPr>
          <a:xfrm>
            <a:off x="8262880" y="3946660"/>
            <a:ext cx="3167855" cy="430887"/>
          </a:xfrm>
          <a:prstGeom prst="rect">
            <a:avLst/>
          </a:prstGeom>
          <a:noFill/>
        </p:spPr>
        <p:txBody>
          <a:bodyPr wrap="none" rtlCol="0">
            <a:spAutoFit/>
          </a:bodyPr>
          <a:lstStyle/>
          <a:p>
            <a:r>
              <a:rPr kumimoji="1" lang="ja-JP" altLang="en-US" sz="1100" b="1" dirty="0">
                <a:solidFill>
                  <a:srgbClr val="FF7C80"/>
                </a:solidFill>
                <a:latin typeface="03スマートフォントUI" panose="02000600000000000000" pitchFamily="50" charset="-128"/>
                <a:ea typeface="03スマートフォントUI" panose="02000600000000000000" pitchFamily="50" charset="-128"/>
              </a:rPr>
              <a:t>図のケースの場合</a:t>
            </a:r>
            <a:r>
              <a:rPr lang="ja-JP" altLang="en-US" sz="1100" b="1" dirty="0">
                <a:solidFill>
                  <a:srgbClr val="FF7C80"/>
                </a:solidFill>
                <a:latin typeface="03スマートフォントUI" panose="02000600000000000000" pitchFamily="50" charset="-128"/>
                <a:ea typeface="03スマートフォントUI" panose="02000600000000000000" pitchFamily="50" charset="-128"/>
              </a:rPr>
              <a:t>、</a:t>
            </a:r>
            <a:r>
              <a:rPr lang="en-US" altLang="ja-JP" sz="1100" b="1" dirty="0">
                <a:solidFill>
                  <a:srgbClr val="FF7C80"/>
                </a:solidFill>
                <a:latin typeface="03スマートフォントUI" panose="02000600000000000000" pitchFamily="50" charset="-128"/>
                <a:ea typeface="03スマートフォントUI" panose="02000600000000000000" pitchFamily="50" charset="-128"/>
              </a:rPr>
              <a:t>7</a:t>
            </a:r>
            <a:r>
              <a:rPr lang="ja-JP" altLang="en-US" sz="1100" b="1" dirty="0">
                <a:solidFill>
                  <a:srgbClr val="FF7C80"/>
                </a:solidFill>
                <a:latin typeface="03スマートフォントUI" panose="02000600000000000000" pitchFamily="50" charset="-128"/>
                <a:ea typeface="03スマートフォントUI" panose="02000600000000000000" pitchFamily="50" charset="-128"/>
              </a:rPr>
              <a:t>～</a:t>
            </a:r>
            <a:r>
              <a:rPr lang="en-US" altLang="ja-JP" sz="1100" b="1" dirty="0">
                <a:solidFill>
                  <a:srgbClr val="FF7C80"/>
                </a:solidFill>
                <a:latin typeface="03スマートフォントUI" panose="02000600000000000000" pitchFamily="50" charset="-128"/>
                <a:ea typeface="03スマートフォントUI" panose="02000600000000000000" pitchFamily="50" charset="-128"/>
              </a:rPr>
              <a:t>10</a:t>
            </a:r>
            <a:r>
              <a:rPr lang="ja-JP" altLang="en-US" sz="1100" b="1" dirty="0">
                <a:solidFill>
                  <a:srgbClr val="FF7C80"/>
                </a:solidFill>
                <a:latin typeface="03スマートフォントUI" panose="02000600000000000000" pitchFamily="50" charset="-128"/>
                <a:ea typeface="03スマートフォントUI" panose="02000600000000000000" pitchFamily="50" charset="-128"/>
              </a:rPr>
              <a:t>時の日射割合の半分</a:t>
            </a:r>
            <a:endParaRPr lang="en-US" altLang="ja-JP" sz="1100" b="1" dirty="0">
              <a:solidFill>
                <a:srgbClr val="FF7C80"/>
              </a:solidFill>
              <a:latin typeface="03スマートフォントUI" panose="02000600000000000000" pitchFamily="50" charset="-128"/>
              <a:ea typeface="03スマートフォントUI" panose="02000600000000000000" pitchFamily="50" charset="-128"/>
            </a:endParaRPr>
          </a:p>
          <a:p>
            <a:r>
              <a:rPr lang="ja-JP" altLang="en-US" sz="1100" b="1" dirty="0">
                <a:solidFill>
                  <a:srgbClr val="FF7C80"/>
                </a:solidFill>
                <a:latin typeface="03スマートフォントUI" panose="02000600000000000000" pitchFamily="50" charset="-128"/>
                <a:ea typeface="03スマートフォントUI" panose="02000600000000000000" pitchFamily="50" charset="-128"/>
              </a:rPr>
              <a:t>（</a:t>
            </a:r>
            <a:r>
              <a:rPr lang="en-US" altLang="ja-JP" sz="1100" b="1" dirty="0">
                <a:solidFill>
                  <a:srgbClr val="FF7C80"/>
                </a:solidFill>
                <a:latin typeface="03スマートフォントUI" panose="02000600000000000000" pitchFamily="50" charset="-128"/>
                <a:ea typeface="03スマートフォントUI" panose="02000600000000000000" pitchFamily="50" charset="-128"/>
              </a:rPr>
              <a:t>(4+9+12+14)%/2</a:t>
            </a:r>
            <a:r>
              <a:rPr lang="ja-JP" altLang="en-US" sz="1100" b="1" dirty="0">
                <a:solidFill>
                  <a:srgbClr val="FF7C80"/>
                </a:solidFill>
                <a:latin typeface="03スマートフォントUI" panose="02000600000000000000" pitchFamily="50" charset="-128"/>
                <a:ea typeface="03スマートフォントUI" panose="02000600000000000000" pitchFamily="50" charset="-128"/>
              </a:rPr>
              <a:t>）を控除する。</a:t>
            </a:r>
            <a:endParaRPr lang="en-US" altLang="ja-JP" sz="11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107" name="テキスト ボックス 106">
            <a:extLst>
              <a:ext uri="{FF2B5EF4-FFF2-40B4-BE49-F238E27FC236}">
                <a16:creationId xmlns:a16="http://schemas.microsoft.com/office/drawing/2014/main" id="{1D5C9098-8288-7BBA-5C10-21A74CA11DB7}"/>
              </a:ext>
            </a:extLst>
          </p:cNvPr>
          <p:cNvSpPr txBox="1"/>
          <p:nvPr/>
        </p:nvSpPr>
        <p:spPr>
          <a:xfrm>
            <a:off x="10215143" y="3161238"/>
            <a:ext cx="1152880" cy="276999"/>
          </a:xfrm>
          <a:prstGeom prst="rect">
            <a:avLst/>
          </a:prstGeom>
          <a:noFill/>
        </p:spPr>
        <p:txBody>
          <a:bodyPr wrap="none" rtlCol="0">
            <a:spAutoFit/>
          </a:bodyPr>
          <a:lstStyle/>
          <a:p>
            <a:r>
              <a:rPr kumimoji="1" lang="ja-JP" altLang="en-US" sz="1200" b="1" dirty="0">
                <a:solidFill>
                  <a:schemeClr val="accent1"/>
                </a:solidFill>
                <a:latin typeface="03スマートフォントUI" panose="02000600000000000000" pitchFamily="50" charset="-128"/>
                <a:ea typeface="03スマートフォントUI" panose="02000600000000000000" pitchFamily="50" charset="-128"/>
              </a:rPr>
              <a:t>高さ勾配</a:t>
            </a:r>
            <a:r>
              <a:rPr lang="en-US" altLang="ja-JP" sz="1200" b="1" dirty="0">
                <a:solidFill>
                  <a:schemeClr val="accent1"/>
                </a:solidFill>
                <a:latin typeface="03スマートフォントUI" panose="02000600000000000000" pitchFamily="50" charset="-128"/>
                <a:ea typeface="03スマートフォントUI" panose="02000600000000000000" pitchFamily="50" charset="-128"/>
              </a:rPr>
              <a:t>15°</a:t>
            </a:r>
            <a:endParaRPr kumimoji="1" lang="ja-JP" altLang="en-US" sz="1200" b="1" dirty="0">
              <a:solidFill>
                <a:schemeClr val="accent1"/>
              </a:solidFill>
              <a:latin typeface="03スマートフォントUI" panose="02000600000000000000" pitchFamily="50" charset="-128"/>
              <a:ea typeface="03スマートフォントUI" panose="02000600000000000000" pitchFamily="50" charset="-128"/>
            </a:endParaRPr>
          </a:p>
        </p:txBody>
      </p:sp>
      <p:sp>
        <p:nvSpPr>
          <p:cNvPr id="108" name="テキスト ボックス 107">
            <a:extLst>
              <a:ext uri="{FF2B5EF4-FFF2-40B4-BE49-F238E27FC236}">
                <a16:creationId xmlns:a16="http://schemas.microsoft.com/office/drawing/2014/main" id="{67477CA7-4E8F-EC1F-8C4E-7870570B6EDA}"/>
              </a:ext>
            </a:extLst>
          </p:cNvPr>
          <p:cNvSpPr txBox="1"/>
          <p:nvPr/>
        </p:nvSpPr>
        <p:spPr>
          <a:xfrm>
            <a:off x="8271448" y="3353530"/>
            <a:ext cx="1483098" cy="261610"/>
          </a:xfrm>
          <a:prstGeom prst="rect">
            <a:avLst/>
          </a:prstGeom>
          <a:noFill/>
        </p:spPr>
        <p:txBody>
          <a:bodyPr wrap="none" rtlCol="0">
            <a:spAutoFit/>
          </a:bodyPr>
          <a:lstStyle/>
          <a:p>
            <a:r>
              <a:rPr lang="ja-JP" altLang="en-US" sz="1100" b="1" dirty="0">
                <a:solidFill>
                  <a:schemeClr val="accent2"/>
                </a:solidFill>
                <a:latin typeface="03スマートフォントUI" panose="02000600000000000000" pitchFamily="50" charset="-128"/>
                <a:ea typeface="03スマートフォントUI" panose="02000600000000000000" pitchFamily="50" charset="-128"/>
              </a:rPr>
              <a:t>時間帯別日射量割合</a:t>
            </a:r>
            <a:endParaRPr kumimoji="1" lang="ja-JP" altLang="en-US" sz="11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109" name="テキスト ボックス 108">
            <a:extLst>
              <a:ext uri="{FF2B5EF4-FFF2-40B4-BE49-F238E27FC236}">
                <a16:creationId xmlns:a16="http://schemas.microsoft.com/office/drawing/2014/main" id="{60955161-5F91-82DE-FADD-E68EA705AF5F}"/>
              </a:ext>
            </a:extLst>
          </p:cNvPr>
          <p:cNvSpPr txBox="1"/>
          <p:nvPr/>
        </p:nvSpPr>
        <p:spPr>
          <a:xfrm>
            <a:off x="10481045" y="3368862"/>
            <a:ext cx="978153" cy="276999"/>
          </a:xfrm>
          <a:prstGeom prst="rect">
            <a:avLst/>
          </a:prstGeom>
          <a:noFill/>
        </p:spPr>
        <p:txBody>
          <a:bodyPr wrap="none" rtlCol="0">
            <a:spAutoFit/>
          </a:bodyPr>
          <a:lstStyle/>
          <a:p>
            <a:r>
              <a:rPr lang="ja-JP" altLang="en-US" sz="1200" b="1" dirty="0">
                <a:solidFill>
                  <a:schemeClr val="accent1"/>
                </a:solidFill>
                <a:latin typeface="03スマートフォントUI" panose="02000600000000000000" pitchFamily="50" charset="-128"/>
                <a:ea typeface="03スマートフォントUI" panose="02000600000000000000" pitchFamily="50" charset="-128"/>
              </a:rPr>
              <a:t>左上図参照</a:t>
            </a:r>
            <a:endParaRPr kumimoji="1" lang="ja-JP" altLang="en-US" sz="1200" b="1" dirty="0">
              <a:solidFill>
                <a:schemeClr val="accent1"/>
              </a:solidFill>
              <a:latin typeface="03スマートフォントUI" panose="02000600000000000000" pitchFamily="50" charset="-128"/>
              <a:ea typeface="03スマートフォントUI" panose="02000600000000000000" pitchFamily="50" charset="-128"/>
            </a:endParaRPr>
          </a:p>
        </p:txBody>
      </p:sp>
      <p:grpSp>
        <p:nvGrpSpPr>
          <p:cNvPr id="112" name="グループ化 111">
            <a:extLst>
              <a:ext uri="{FF2B5EF4-FFF2-40B4-BE49-F238E27FC236}">
                <a16:creationId xmlns:a16="http://schemas.microsoft.com/office/drawing/2014/main" id="{1D236541-45AE-1F8E-4B3D-32D69D284A85}"/>
              </a:ext>
            </a:extLst>
          </p:cNvPr>
          <p:cNvGrpSpPr/>
          <p:nvPr/>
        </p:nvGrpSpPr>
        <p:grpSpPr>
          <a:xfrm>
            <a:off x="8366936" y="2355134"/>
            <a:ext cx="614258" cy="600127"/>
            <a:chOff x="971127" y="3243023"/>
            <a:chExt cx="1666884" cy="1628537"/>
          </a:xfrm>
        </p:grpSpPr>
        <p:pic>
          <p:nvPicPr>
            <p:cNvPr id="110" name="図 109">
              <a:extLst>
                <a:ext uri="{FF2B5EF4-FFF2-40B4-BE49-F238E27FC236}">
                  <a16:creationId xmlns:a16="http://schemas.microsoft.com/office/drawing/2014/main" id="{3052918D-A5ED-F9BD-EC13-D8A31FA17CBF}"/>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28636" r="35473"/>
            <a:stretch/>
          </p:blipFill>
          <p:spPr>
            <a:xfrm>
              <a:off x="971127" y="3243023"/>
              <a:ext cx="1666884" cy="1628537"/>
            </a:xfrm>
            <a:prstGeom prst="rect">
              <a:avLst/>
            </a:prstGeom>
            <a:ln w="19050">
              <a:solidFill>
                <a:schemeClr val="accent2"/>
              </a:solidFill>
            </a:ln>
          </p:spPr>
        </p:pic>
        <p:sp>
          <p:nvSpPr>
            <p:cNvPr id="111" name="フリーフォーム: 図形 110">
              <a:extLst>
                <a:ext uri="{FF2B5EF4-FFF2-40B4-BE49-F238E27FC236}">
                  <a16:creationId xmlns:a16="http://schemas.microsoft.com/office/drawing/2014/main" id="{88A4CD04-E58C-6239-975D-B2FAA64FD4A9}"/>
                </a:ext>
              </a:extLst>
            </p:cNvPr>
            <p:cNvSpPr/>
            <p:nvPr/>
          </p:nvSpPr>
          <p:spPr>
            <a:xfrm>
              <a:off x="1634072" y="4333657"/>
              <a:ext cx="83502" cy="158114"/>
            </a:xfrm>
            <a:custGeom>
              <a:avLst/>
              <a:gdLst>
                <a:gd name="connsiteX0" fmla="*/ 83820 w 83820"/>
                <a:gd name="connsiteY0" fmla="*/ 0 h 129540"/>
                <a:gd name="connsiteX1" fmla="*/ 0 w 83820"/>
                <a:gd name="connsiteY1" fmla="*/ 0 h 129540"/>
                <a:gd name="connsiteX2" fmla="*/ 0 w 83820"/>
                <a:gd name="connsiteY2" fmla="*/ 129540 h 129540"/>
                <a:gd name="connsiteX3" fmla="*/ 53340 w 83820"/>
                <a:gd name="connsiteY3" fmla="*/ 129540 h 129540"/>
                <a:gd name="connsiteX4" fmla="*/ 83820 w 83820"/>
                <a:gd name="connsiteY4" fmla="*/ 0 h 129540"/>
                <a:gd name="connsiteX0" fmla="*/ 83820 w 83820"/>
                <a:gd name="connsiteY0" fmla="*/ 0 h 166052"/>
                <a:gd name="connsiteX1" fmla="*/ 0 w 83820"/>
                <a:gd name="connsiteY1" fmla="*/ 0 h 166052"/>
                <a:gd name="connsiteX2" fmla="*/ 0 w 83820"/>
                <a:gd name="connsiteY2" fmla="*/ 129540 h 166052"/>
                <a:gd name="connsiteX3" fmla="*/ 83502 w 83820"/>
                <a:gd name="connsiteY3" fmla="*/ 166052 h 166052"/>
                <a:gd name="connsiteX4" fmla="*/ 83820 w 83820"/>
                <a:gd name="connsiteY4" fmla="*/ 0 h 166052"/>
                <a:gd name="connsiteX0" fmla="*/ 79057 w 83502"/>
                <a:gd name="connsiteY0" fmla="*/ 0 h 166052"/>
                <a:gd name="connsiteX1" fmla="*/ 0 w 83502"/>
                <a:gd name="connsiteY1" fmla="*/ 0 h 166052"/>
                <a:gd name="connsiteX2" fmla="*/ 0 w 83502"/>
                <a:gd name="connsiteY2" fmla="*/ 129540 h 166052"/>
                <a:gd name="connsiteX3" fmla="*/ 83502 w 83502"/>
                <a:gd name="connsiteY3" fmla="*/ 166052 h 166052"/>
                <a:gd name="connsiteX4" fmla="*/ 79057 w 83502"/>
                <a:gd name="connsiteY4" fmla="*/ 0 h 166052"/>
                <a:gd name="connsiteX0" fmla="*/ 79057 w 83502"/>
                <a:gd name="connsiteY0" fmla="*/ 0 h 158114"/>
                <a:gd name="connsiteX1" fmla="*/ 0 w 83502"/>
                <a:gd name="connsiteY1" fmla="*/ 0 h 158114"/>
                <a:gd name="connsiteX2" fmla="*/ 0 w 83502"/>
                <a:gd name="connsiteY2" fmla="*/ 129540 h 158114"/>
                <a:gd name="connsiteX3" fmla="*/ 83502 w 83502"/>
                <a:gd name="connsiteY3" fmla="*/ 158114 h 158114"/>
                <a:gd name="connsiteX4" fmla="*/ 79057 w 83502"/>
                <a:gd name="connsiteY4" fmla="*/ 0 h 1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02" h="158114">
                  <a:moveTo>
                    <a:pt x="79057" y="0"/>
                  </a:moveTo>
                  <a:lnTo>
                    <a:pt x="0" y="0"/>
                  </a:lnTo>
                  <a:lnTo>
                    <a:pt x="0" y="129540"/>
                  </a:lnTo>
                  <a:lnTo>
                    <a:pt x="83502" y="158114"/>
                  </a:lnTo>
                  <a:lnTo>
                    <a:pt x="79057" y="0"/>
                  </a:lnTo>
                  <a:close/>
                </a:path>
              </a:pathLst>
            </a:custGeom>
            <a:solidFill>
              <a:srgbClr val="FF7C8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96" name="直線矢印コネクタ 95">
            <a:extLst>
              <a:ext uri="{FF2B5EF4-FFF2-40B4-BE49-F238E27FC236}">
                <a16:creationId xmlns:a16="http://schemas.microsoft.com/office/drawing/2014/main" id="{0B17D018-2D82-7554-828C-C1048482698A}"/>
              </a:ext>
            </a:extLst>
          </p:cNvPr>
          <p:cNvCxnSpPr>
            <a:cxnSpLocks/>
          </p:cNvCxnSpPr>
          <p:nvPr/>
        </p:nvCxnSpPr>
        <p:spPr>
          <a:xfrm flipH="1">
            <a:off x="8643751" y="2594195"/>
            <a:ext cx="341018" cy="106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5" name="正方形/長方形 114">
            <a:extLst>
              <a:ext uri="{FF2B5EF4-FFF2-40B4-BE49-F238E27FC236}">
                <a16:creationId xmlns:a16="http://schemas.microsoft.com/office/drawing/2014/main" id="{8DDE6F92-91C0-A73A-FB67-FA7FE1AF23F5}"/>
              </a:ext>
            </a:extLst>
          </p:cNvPr>
          <p:cNvSpPr/>
          <p:nvPr/>
        </p:nvSpPr>
        <p:spPr>
          <a:xfrm>
            <a:off x="8916637" y="2616433"/>
            <a:ext cx="45719" cy="2795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8" name="直線コネクタ 117">
            <a:extLst>
              <a:ext uri="{FF2B5EF4-FFF2-40B4-BE49-F238E27FC236}">
                <a16:creationId xmlns:a16="http://schemas.microsoft.com/office/drawing/2014/main" id="{A43D77EC-D70C-5D9D-72D2-91D507323CF7}"/>
              </a:ext>
            </a:extLst>
          </p:cNvPr>
          <p:cNvCxnSpPr>
            <a:cxnSpLocks/>
          </p:cNvCxnSpPr>
          <p:nvPr/>
        </p:nvCxnSpPr>
        <p:spPr>
          <a:xfrm>
            <a:off x="8365158" y="2701100"/>
            <a:ext cx="616036" cy="0"/>
          </a:xfrm>
          <a:prstGeom prst="line">
            <a:avLst/>
          </a:prstGeom>
        </p:spPr>
        <p:style>
          <a:lnRef idx="1">
            <a:schemeClr val="accent1"/>
          </a:lnRef>
          <a:fillRef idx="0">
            <a:schemeClr val="accent1"/>
          </a:fillRef>
          <a:effectRef idx="0">
            <a:schemeClr val="accent1"/>
          </a:effectRef>
          <a:fontRef idx="minor">
            <a:schemeClr val="tx1"/>
          </a:fontRef>
        </p:style>
      </p:cxnSp>
      <p:sp>
        <p:nvSpPr>
          <p:cNvPr id="123" name="円弧 122">
            <a:extLst>
              <a:ext uri="{FF2B5EF4-FFF2-40B4-BE49-F238E27FC236}">
                <a16:creationId xmlns:a16="http://schemas.microsoft.com/office/drawing/2014/main" id="{CDB7741B-CE72-ADB0-DBDF-0159329A3E41}"/>
              </a:ext>
            </a:extLst>
          </p:cNvPr>
          <p:cNvSpPr/>
          <p:nvPr/>
        </p:nvSpPr>
        <p:spPr>
          <a:xfrm rot="1953688">
            <a:off x="8746468" y="2644953"/>
            <a:ext cx="72758" cy="72758"/>
          </a:xfrm>
          <a:prstGeom prst="arc">
            <a:avLst/>
          </a:prstGeom>
          <a:ln w="254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4" name="テキスト ボックス 123">
            <a:extLst>
              <a:ext uri="{FF2B5EF4-FFF2-40B4-BE49-F238E27FC236}">
                <a16:creationId xmlns:a16="http://schemas.microsoft.com/office/drawing/2014/main" id="{3A619B8D-54E5-AB3A-6201-A4347D8A3B05}"/>
              </a:ext>
            </a:extLst>
          </p:cNvPr>
          <p:cNvSpPr txBox="1"/>
          <p:nvPr/>
        </p:nvSpPr>
        <p:spPr>
          <a:xfrm>
            <a:off x="8608638" y="2424571"/>
            <a:ext cx="489236" cy="261610"/>
          </a:xfrm>
          <a:prstGeom prst="rect">
            <a:avLst/>
          </a:prstGeom>
          <a:noFill/>
        </p:spPr>
        <p:txBody>
          <a:bodyPr wrap="none" rtlCol="0">
            <a:spAutoFit/>
          </a:bodyPr>
          <a:lstStyle/>
          <a:p>
            <a:r>
              <a:rPr lang="en-US" altLang="ja-JP" sz="1100" b="1" dirty="0">
                <a:solidFill>
                  <a:schemeClr val="accent1"/>
                </a:solidFill>
                <a:latin typeface="03スマートフォントUI" panose="02000600000000000000" pitchFamily="50" charset="-128"/>
                <a:ea typeface="03スマートフォントUI" panose="02000600000000000000" pitchFamily="50" charset="-128"/>
              </a:rPr>
              <a:t>15</a:t>
            </a:r>
            <a:r>
              <a:rPr kumimoji="1" lang="en-US" altLang="ja-JP" sz="1100" b="1" dirty="0">
                <a:solidFill>
                  <a:schemeClr val="accent1"/>
                </a:solidFill>
                <a:latin typeface="03スマートフォントUI" panose="02000600000000000000" pitchFamily="50" charset="-128"/>
                <a:ea typeface="03スマートフォントUI" panose="02000600000000000000" pitchFamily="50" charset="-128"/>
              </a:rPr>
              <a:t>°</a:t>
            </a:r>
            <a:endParaRPr kumimoji="1" lang="ja-JP" altLang="en-US" sz="1100" b="1" dirty="0">
              <a:solidFill>
                <a:schemeClr val="accent1"/>
              </a:solidFill>
              <a:latin typeface="03スマートフォントUI" panose="02000600000000000000" pitchFamily="50" charset="-128"/>
              <a:ea typeface="03スマートフォントUI" panose="02000600000000000000" pitchFamily="50" charset="-128"/>
            </a:endParaRPr>
          </a:p>
        </p:txBody>
      </p:sp>
      <p:cxnSp>
        <p:nvCxnSpPr>
          <p:cNvPr id="125" name="直線矢印コネクタ 124">
            <a:extLst>
              <a:ext uri="{FF2B5EF4-FFF2-40B4-BE49-F238E27FC236}">
                <a16:creationId xmlns:a16="http://schemas.microsoft.com/office/drawing/2014/main" id="{DAF7933E-AF4A-635C-1605-69A849DF2B43}"/>
              </a:ext>
            </a:extLst>
          </p:cNvPr>
          <p:cNvCxnSpPr>
            <a:cxnSpLocks/>
          </p:cNvCxnSpPr>
          <p:nvPr/>
        </p:nvCxnSpPr>
        <p:spPr>
          <a:xfrm flipH="1" flipV="1">
            <a:off x="9296531" y="2638903"/>
            <a:ext cx="1163203" cy="9504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直線矢印コネクタ 78">
            <a:extLst>
              <a:ext uri="{FF2B5EF4-FFF2-40B4-BE49-F238E27FC236}">
                <a16:creationId xmlns:a16="http://schemas.microsoft.com/office/drawing/2014/main" id="{52ACDD31-0209-A0C5-909E-1A02B11D0B6E}"/>
              </a:ext>
            </a:extLst>
          </p:cNvPr>
          <p:cNvCxnSpPr/>
          <p:nvPr/>
        </p:nvCxnSpPr>
        <p:spPr>
          <a:xfrm flipH="1" flipV="1">
            <a:off x="9792956" y="2643972"/>
            <a:ext cx="826216" cy="1312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正方形/長方形 41">
            <a:extLst>
              <a:ext uri="{FF2B5EF4-FFF2-40B4-BE49-F238E27FC236}">
                <a16:creationId xmlns:a16="http://schemas.microsoft.com/office/drawing/2014/main" id="{BF4DE1BD-7B81-00E2-3AB5-5DFCE7D3EC86}"/>
              </a:ext>
            </a:extLst>
          </p:cNvPr>
          <p:cNvSpPr/>
          <p:nvPr/>
        </p:nvSpPr>
        <p:spPr>
          <a:xfrm>
            <a:off x="8325294" y="2316539"/>
            <a:ext cx="3047556" cy="163982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86" name="表 85">
            <a:extLst>
              <a:ext uri="{FF2B5EF4-FFF2-40B4-BE49-F238E27FC236}">
                <a16:creationId xmlns:a16="http://schemas.microsoft.com/office/drawing/2014/main" id="{F4997D09-1FA8-4B15-A9A3-17C0D6462F21}"/>
              </a:ext>
            </a:extLst>
          </p:cNvPr>
          <p:cNvGraphicFramePr>
            <a:graphicFrameLocks noGrp="1"/>
          </p:cNvGraphicFramePr>
          <p:nvPr>
            <p:extLst>
              <p:ext uri="{D42A27DB-BD31-4B8C-83A1-F6EECF244321}">
                <p14:modId xmlns:p14="http://schemas.microsoft.com/office/powerpoint/2010/main" val="1527860930"/>
              </p:ext>
            </p:extLst>
          </p:nvPr>
        </p:nvGraphicFramePr>
        <p:xfrm>
          <a:off x="8329333" y="3581900"/>
          <a:ext cx="3036902" cy="365760"/>
        </p:xfrm>
        <a:graphic>
          <a:graphicData uri="http://schemas.openxmlformats.org/drawingml/2006/table">
            <a:tbl>
              <a:tblPr firstRow="1" bandRow="1">
                <a:tableStyleId>{9DCAF9ED-07DC-4A11-8D7F-57B35C25682E}</a:tableStyleId>
              </a:tblPr>
              <a:tblGrid>
                <a:gridCol w="276082">
                  <a:extLst>
                    <a:ext uri="{9D8B030D-6E8A-4147-A177-3AD203B41FA5}">
                      <a16:colId xmlns:a16="http://schemas.microsoft.com/office/drawing/2014/main" val="612584450"/>
                    </a:ext>
                  </a:extLst>
                </a:gridCol>
                <a:gridCol w="276082">
                  <a:extLst>
                    <a:ext uri="{9D8B030D-6E8A-4147-A177-3AD203B41FA5}">
                      <a16:colId xmlns:a16="http://schemas.microsoft.com/office/drawing/2014/main" val="4190600785"/>
                    </a:ext>
                  </a:extLst>
                </a:gridCol>
                <a:gridCol w="276082">
                  <a:extLst>
                    <a:ext uri="{9D8B030D-6E8A-4147-A177-3AD203B41FA5}">
                      <a16:colId xmlns:a16="http://schemas.microsoft.com/office/drawing/2014/main" val="1009138025"/>
                    </a:ext>
                  </a:extLst>
                </a:gridCol>
                <a:gridCol w="276082">
                  <a:extLst>
                    <a:ext uri="{9D8B030D-6E8A-4147-A177-3AD203B41FA5}">
                      <a16:colId xmlns:a16="http://schemas.microsoft.com/office/drawing/2014/main" val="1967473018"/>
                    </a:ext>
                  </a:extLst>
                </a:gridCol>
                <a:gridCol w="276082">
                  <a:extLst>
                    <a:ext uri="{9D8B030D-6E8A-4147-A177-3AD203B41FA5}">
                      <a16:colId xmlns:a16="http://schemas.microsoft.com/office/drawing/2014/main" val="1789245956"/>
                    </a:ext>
                  </a:extLst>
                </a:gridCol>
                <a:gridCol w="276082">
                  <a:extLst>
                    <a:ext uri="{9D8B030D-6E8A-4147-A177-3AD203B41FA5}">
                      <a16:colId xmlns:a16="http://schemas.microsoft.com/office/drawing/2014/main" val="376717031"/>
                    </a:ext>
                  </a:extLst>
                </a:gridCol>
                <a:gridCol w="276082">
                  <a:extLst>
                    <a:ext uri="{9D8B030D-6E8A-4147-A177-3AD203B41FA5}">
                      <a16:colId xmlns:a16="http://schemas.microsoft.com/office/drawing/2014/main" val="2300027477"/>
                    </a:ext>
                  </a:extLst>
                </a:gridCol>
                <a:gridCol w="276082">
                  <a:extLst>
                    <a:ext uri="{9D8B030D-6E8A-4147-A177-3AD203B41FA5}">
                      <a16:colId xmlns:a16="http://schemas.microsoft.com/office/drawing/2014/main" val="928308722"/>
                    </a:ext>
                  </a:extLst>
                </a:gridCol>
                <a:gridCol w="276082">
                  <a:extLst>
                    <a:ext uri="{9D8B030D-6E8A-4147-A177-3AD203B41FA5}">
                      <a16:colId xmlns:a16="http://schemas.microsoft.com/office/drawing/2014/main" val="600204342"/>
                    </a:ext>
                  </a:extLst>
                </a:gridCol>
                <a:gridCol w="276082">
                  <a:extLst>
                    <a:ext uri="{9D8B030D-6E8A-4147-A177-3AD203B41FA5}">
                      <a16:colId xmlns:a16="http://schemas.microsoft.com/office/drawing/2014/main" val="1651317268"/>
                    </a:ext>
                  </a:extLst>
                </a:gridCol>
                <a:gridCol w="276082">
                  <a:extLst>
                    <a:ext uri="{9D8B030D-6E8A-4147-A177-3AD203B41FA5}">
                      <a16:colId xmlns:a16="http://schemas.microsoft.com/office/drawing/2014/main" val="1064823527"/>
                    </a:ext>
                  </a:extLst>
                </a:gridCol>
              </a:tblGrid>
              <a:tr h="142433">
                <a:tc>
                  <a:txBody>
                    <a:bodyPr/>
                    <a:lstStyle/>
                    <a:p>
                      <a:pPr algn="ctr"/>
                      <a:r>
                        <a:rPr kumimoji="1" lang="ja-JP" altLang="en-US" sz="600" b="1" dirty="0">
                          <a:solidFill>
                            <a:schemeClr val="bg1"/>
                          </a:solidFill>
                        </a:rPr>
                        <a:t>時</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7</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8</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9</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10</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11</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12</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13</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14</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15</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bg1"/>
                          </a:solidFill>
                        </a:rPr>
                        <a:t>16</a:t>
                      </a:r>
                      <a:endParaRPr kumimoji="1" lang="ja-JP" altLang="en-US" sz="600" b="1" dirty="0">
                        <a:solidFill>
                          <a:schemeClr val="bg1"/>
                        </a:solidFill>
                        <a:latin typeface="03スマートフォントUI" panose="02000600000000000000" pitchFamily="50" charset="-128"/>
                        <a:ea typeface="03スマートフォントUI" panose="02000600000000000000" pitchFamily="50" charset="-128"/>
                      </a:endParaRPr>
                    </a:p>
                  </a:txBody>
                  <a:tcPr anchor="ctr"/>
                </a:tc>
                <a:extLst>
                  <a:ext uri="{0D108BD9-81ED-4DB2-BD59-A6C34878D82A}">
                    <a16:rowId xmlns:a16="http://schemas.microsoft.com/office/drawing/2014/main" val="3223540848"/>
                  </a:ext>
                </a:extLst>
              </a:tr>
              <a:tr h="0">
                <a:tc>
                  <a:txBody>
                    <a:bodyPr/>
                    <a:lstStyle/>
                    <a:p>
                      <a:pPr algn="ctr"/>
                      <a:r>
                        <a:rPr kumimoji="1" lang="ja-JP" altLang="en-US" sz="600" b="1" dirty="0">
                          <a:solidFill>
                            <a:schemeClr val="accent2"/>
                          </a:solidFill>
                        </a:rPr>
                        <a:t>％</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4</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9</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12</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14</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15</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15</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13</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10</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6</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tc>
                  <a:txBody>
                    <a:bodyPr/>
                    <a:lstStyle/>
                    <a:p>
                      <a:pPr algn="ctr"/>
                      <a:r>
                        <a:rPr kumimoji="1" lang="en-US" altLang="ja-JP" sz="600" b="1" dirty="0">
                          <a:solidFill>
                            <a:schemeClr val="accent2"/>
                          </a:solidFill>
                        </a:rPr>
                        <a:t>2</a:t>
                      </a:r>
                      <a:endParaRPr kumimoji="1" lang="ja-JP" altLang="en-US" sz="600" b="1" dirty="0">
                        <a:solidFill>
                          <a:schemeClr val="accent2"/>
                        </a:solidFill>
                        <a:latin typeface="03スマートフォントUI" panose="02000600000000000000" pitchFamily="50" charset="-128"/>
                        <a:ea typeface="03スマートフォントUI" panose="02000600000000000000" pitchFamily="50" charset="-128"/>
                      </a:endParaRPr>
                    </a:p>
                  </a:txBody>
                  <a:tcPr anchor="ctr"/>
                </a:tc>
                <a:extLst>
                  <a:ext uri="{0D108BD9-81ED-4DB2-BD59-A6C34878D82A}">
                    <a16:rowId xmlns:a16="http://schemas.microsoft.com/office/drawing/2014/main" val="686962353"/>
                  </a:ext>
                </a:extLst>
              </a:tr>
            </a:tbl>
          </a:graphicData>
        </a:graphic>
      </p:graphicFrame>
      <p:sp>
        <p:nvSpPr>
          <p:cNvPr id="127" name="テキスト ボックス 126">
            <a:extLst>
              <a:ext uri="{FF2B5EF4-FFF2-40B4-BE49-F238E27FC236}">
                <a16:creationId xmlns:a16="http://schemas.microsoft.com/office/drawing/2014/main" id="{1FC27AD4-D63A-B429-E20E-6103FAF69DD4}"/>
              </a:ext>
            </a:extLst>
          </p:cNvPr>
          <p:cNvSpPr txBox="1"/>
          <p:nvPr/>
        </p:nvSpPr>
        <p:spPr>
          <a:xfrm>
            <a:off x="4687904" y="4307165"/>
            <a:ext cx="2914580" cy="338554"/>
          </a:xfrm>
          <a:prstGeom prst="rect">
            <a:avLst/>
          </a:prstGeom>
          <a:noFill/>
        </p:spPr>
        <p:txBody>
          <a:bodyPr wrap="none" rtlCol="0">
            <a:spAutoFit/>
          </a:bodyPr>
          <a:lstStyle/>
          <a:p>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③東西</a:t>
            </a:r>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窓の正面方向に障害物</a:t>
            </a:r>
          </a:p>
        </p:txBody>
      </p:sp>
      <p:sp>
        <p:nvSpPr>
          <p:cNvPr id="128" name="テキスト ボックス 127">
            <a:extLst>
              <a:ext uri="{FF2B5EF4-FFF2-40B4-BE49-F238E27FC236}">
                <a16:creationId xmlns:a16="http://schemas.microsoft.com/office/drawing/2014/main" id="{4FED4133-3147-21BD-DD58-DDB97667FE21}"/>
              </a:ext>
            </a:extLst>
          </p:cNvPr>
          <p:cNvSpPr txBox="1"/>
          <p:nvPr/>
        </p:nvSpPr>
        <p:spPr>
          <a:xfrm>
            <a:off x="8254984" y="4307165"/>
            <a:ext cx="2494594" cy="338554"/>
          </a:xfrm>
          <a:prstGeom prst="rect">
            <a:avLst/>
          </a:prstGeom>
          <a:noFill/>
        </p:spPr>
        <p:txBody>
          <a:bodyPr wrap="none" rtlCol="0">
            <a:spAutoFit/>
          </a:bodyPr>
          <a:lstStyle/>
          <a:p>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②</a:t>
            </a:r>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北側窓の前方に障害物</a:t>
            </a:r>
          </a:p>
        </p:txBody>
      </p:sp>
      <p:sp>
        <p:nvSpPr>
          <p:cNvPr id="143" name="正方形/長方形 142">
            <a:extLst>
              <a:ext uri="{FF2B5EF4-FFF2-40B4-BE49-F238E27FC236}">
                <a16:creationId xmlns:a16="http://schemas.microsoft.com/office/drawing/2014/main" id="{0A026FFE-A6F2-D703-FC4C-709CD8C622C8}"/>
              </a:ext>
            </a:extLst>
          </p:cNvPr>
          <p:cNvSpPr/>
          <p:nvPr/>
        </p:nvSpPr>
        <p:spPr>
          <a:xfrm>
            <a:off x="6602729" y="5470921"/>
            <a:ext cx="810405" cy="58210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4" name="直線矢印コネクタ 143">
            <a:extLst>
              <a:ext uri="{FF2B5EF4-FFF2-40B4-BE49-F238E27FC236}">
                <a16:creationId xmlns:a16="http://schemas.microsoft.com/office/drawing/2014/main" id="{512638FA-FD17-9CD3-690D-CC0699466B87}"/>
              </a:ext>
            </a:extLst>
          </p:cNvPr>
          <p:cNvCxnSpPr>
            <a:cxnSpLocks/>
          </p:cNvCxnSpPr>
          <p:nvPr/>
        </p:nvCxnSpPr>
        <p:spPr>
          <a:xfrm flipH="1">
            <a:off x="5528310" y="5301575"/>
            <a:ext cx="1854571" cy="382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5" name="テキスト ボックス 144">
            <a:extLst>
              <a:ext uri="{FF2B5EF4-FFF2-40B4-BE49-F238E27FC236}">
                <a16:creationId xmlns:a16="http://schemas.microsoft.com/office/drawing/2014/main" id="{A34913AB-1C4C-BAB5-E524-0D583E41AA72}"/>
              </a:ext>
            </a:extLst>
          </p:cNvPr>
          <p:cNvSpPr txBox="1"/>
          <p:nvPr/>
        </p:nvSpPr>
        <p:spPr>
          <a:xfrm>
            <a:off x="6096000" y="5481958"/>
            <a:ext cx="489236" cy="261610"/>
          </a:xfrm>
          <a:prstGeom prst="rect">
            <a:avLst/>
          </a:prstGeom>
          <a:noFill/>
        </p:spPr>
        <p:txBody>
          <a:bodyPr wrap="none" rtlCol="0">
            <a:spAutoFit/>
          </a:bodyPr>
          <a:lstStyle/>
          <a:p>
            <a:r>
              <a:rPr kumimoji="1" lang="en-US" altLang="ja-JP" sz="1100" b="1" dirty="0">
                <a:solidFill>
                  <a:schemeClr val="accent2"/>
                </a:solidFill>
                <a:latin typeface="03スマートフォントUI" panose="02000600000000000000" pitchFamily="50" charset="-128"/>
                <a:ea typeface="03スマートフォントUI" panose="02000600000000000000" pitchFamily="50" charset="-128"/>
              </a:rPr>
              <a:t>15°</a:t>
            </a:r>
            <a:endParaRPr kumimoji="1" lang="ja-JP" altLang="en-US" sz="11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146" name="円弧 145">
            <a:extLst>
              <a:ext uri="{FF2B5EF4-FFF2-40B4-BE49-F238E27FC236}">
                <a16:creationId xmlns:a16="http://schemas.microsoft.com/office/drawing/2014/main" id="{7DB883CD-669E-4D3D-8E43-16301EAF8EB4}"/>
              </a:ext>
            </a:extLst>
          </p:cNvPr>
          <p:cNvSpPr/>
          <p:nvPr/>
        </p:nvSpPr>
        <p:spPr>
          <a:xfrm rot="1953688">
            <a:off x="5807795" y="5603222"/>
            <a:ext cx="102452" cy="102452"/>
          </a:xfrm>
          <a:prstGeom prst="arc">
            <a:avLst/>
          </a:prstGeom>
          <a:ln w="254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7" name="フリーフォーム: 図形 146">
            <a:extLst>
              <a:ext uri="{FF2B5EF4-FFF2-40B4-BE49-F238E27FC236}">
                <a16:creationId xmlns:a16="http://schemas.microsoft.com/office/drawing/2014/main" id="{83CAC597-5085-C6BB-3AF8-0BDD3422B723}"/>
              </a:ext>
            </a:extLst>
          </p:cNvPr>
          <p:cNvSpPr/>
          <p:nvPr/>
        </p:nvSpPr>
        <p:spPr>
          <a:xfrm>
            <a:off x="5448300" y="5680753"/>
            <a:ext cx="83502" cy="158114"/>
          </a:xfrm>
          <a:custGeom>
            <a:avLst/>
            <a:gdLst>
              <a:gd name="connsiteX0" fmla="*/ 83820 w 83820"/>
              <a:gd name="connsiteY0" fmla="*/ 0 h 129540"/>
              <a:gd name="connsiteX1" fmla="*/ 0 w 83820"/>
              <a:gd name="connsiteY1" fmla="*/ 0 h 129540"/>
              <a:gd name="connsiteX2" fmla="*/ 0 w 83820"/>
              <a:gd name="connsiteY2" fmla="*/ 129540 h 129540"/>
              <a:gd name="connsiteX3" fmla="*/ 53340 w 83820"/>
              <a:gd name="connsiteY3" fmla="*/ 129540 h 129540"/>
              <a:gd name="connsiteX4" fmla="*/ 83820 w 83820"/>
              <a:gd name="connsiteY4" fmla="*/ 0 h 129540"/>
              <a:gd name="connsiteX0" fmla="*/ 83820 w 83820"/>
              <a:gd name="connsiteY0" fmla="*/ 0 h 166052"/>
              <a:gd name="connsiteX1" fmla="*/ 0 w 83820"/>
              <a:gd name="connsiteY1" fmla="*/ 0 h 166052"/>
              <a:gd name="connsiteX2" fmla="*/ 0 w 83820"/>
              <a:gd name="connsiteY2" fmla="*/ 129540 h 166052"/>
              <a:gd name="connsiteX3" fmla="*/ 83502 w 83820"/>
              <a:gd name="connsiteY3" fmla="*/ 166052 h 166052"/>
              <a:gd name="connsiteX4" fmla="*/ 83820 w 83820"/>
              <a:gd name="connsiteY4" fmla="*/ 0 h 166052"/>
              <a:gd name="connsiteX0" fmla="*/ 79057 w 83502"/>
              <a:gd name="connsiteY0" fmla="*/ 0 h 166052"/>
              <a:gd name="connsiteX1" fmla="*/ 0 w 83502"/>
              <a:gd name="connsiteY1" fmla="*/ 0 h 166052"/>
              <a:gd name="connsiteX2" fmla="*/ 0 w 83502"/>
              <a:gd name="connsiteY2" fmla="*/ 129540 h 166052"/>
              <a:gd name="connsiteX3" fmla="*/ 83502 w 83502"/>
              <a:gd name="connsiteY3" fmla="*/ 166052 h 166052"/>
              <a:gd name="connsiteX4" fmla="*/ 79057 w 83502"/>
              <a:gd name="connsiteY4" fmla="*/ 0 h 166052"/>
              <a:gd name="connsiteX0" fmla="*/ 79057 w 83502"/>
              <a:gd name="connsiteY0" fmla="*/ 0 h 158114"/>
              <a:gd name="connsiteX1" fmla="*/ 0 w 83502"/>
              <a:gd name="connsiteY1" fmla="*/ 0 h 158114"/>
              <a:gd name="connsiteX2" fmla="*/ 0 w 83502"/>
              <a:gd name="connsiteY2" fmla="*/ 129540 h 158114"/>
              <a:gd name="connsiteX3" fmla="*/ 83502 w 83502"/>
              <a:gd name="connsiteY3" fmla="*/ 158114 h 158114"/>
              <a:gd name="connsiteX4" fmla="*/ 79057 w 83502"/>
              <a:gd name="connsiteY4" fmla="*/ 0 h 1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02" h="158114">
                <a:moveTo>
                  <a:pt x="79057" y="0"/>
                </a:moveTo>
                <a:lnTo>
                  <a:pt x="0" y="0"/>
                </a:lnTo>
                <a:lnTo>
                  <a:pt x="0" y="129540"/>
                </a:lnTo>
                <a:lnTo>
                  <a:pt x="83502" y="158114"/>
                </a:lnTo>
                <a:lnTo>
                  <a:pt x="79057" y="0"/>
                </a:lnTo>
                <a:close/>
              </a:path>
            </a:pathLst>
          </a:custGeom>
          <a:solidFill>
            <a:srgbClr val="FF7C8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テキスト ボックス 147">
            <a:extLst>
              <a:ext uri="{FF2B5EF4-FFF2-40B4-BE49-F238E27FC236}">
                <a16:creationId xmlns:a16="http://schemas.microsoft.com/office/drawing/2014/main" id="{7A87975B-DADB-AAB4-5E74-B583E4E865AE}"/>
              </a:ext>
            </a:extLst>
          </p:cNvPr>
          <p:cNvSpPr txBox="1"/>
          <p:nvPr/>
        </p:nvSpPr>
        <p:spPr>
          <a:xfrm flipH="1">
            <a:off x="5512457" y="5645595"/>
            <a:ext cx="2153570" cy="461665"/>
          </a:xfrm>
          <a:prstGeom prst="rect">
            <a:avLst/>
          </a:prstGeom>
          <a:noFill/>
        </p:spPr>
        <p:txBody>
          <a:bodyPr wrap="square" rtlCol="0">
            <a:spAutoFit/>
          </a:bodyPr>
          <a:lstStyle/>
          <a:p>
            <a:r>
              <a:rPr kumimoji="1" lang="ja-JP" altLang="en-US" sz="1200" b="1" dirty="0">
                <a:solidFill>
                  <a:srgbClr val="FF7C80"/>
                </a:solidFill>
                <a:latin typeface="03スマートフォントUI" panose="02000600000000000000" pitchFamily="50" charset="-128"/>
                <a:ea typeface="03スマートフォントUI" panose="02000600000000000000" pitchFamily="50" charset="-128"/>
              </a:rPr>
              <a:t>この部分（窓の半分程度）は日射が見込めない</a:t>
            </a:r>
          </a:p>
        </p:txBody>
      </p:sp>
      <p:cxnSp>
        <p:nvCxnSpPr>
          <p:cNvPr id="149" name="直線コネクタ 148">
            <a:extLst>
              <a:ext uri="{FF2B5EF4-FFF2-40B4-BE49-F238E27FC236}">
                <a16:creationId xmlns:a16="http://schemas.microsoft.com/office/drawing/2014/main" id="{0911B455-6E0D-ABEE-6317-3524E62CB7AA}"/>
              </a:ext>
            </a:extLst>
          </p:cNvPr>
          <p:cNvCxnSpPr>
            <a:cxnSpLocks/>
          </p:cNvCxnSpPr>
          <p:nvPr/>
        </p:nvCxnSpPr>
        <p:spPr>
          <a:xfrm>
            <a:off x="4785352" y="5680753"/>
            <a:ext cx="3047556" cy="0"/>
          </a:xfrm>
          <a:prstGeom prst="line">
            <a:avLst/>
          </a:prstGeom>
        </p:spPr>
        <p:style>
          <a:lnRef idx="1">
            <a:schemeClr val="accent1"/>
          </a:lnRef>
          <a:fillRef idx="0">
            <a:schemeClr val="accent1"/>
          </a:fillRef>
          <a:effectRef idx="0">
            <a:schemeClr val="accent1"/>
          </a:effectRef>
          <a:fontRef idx="minor">
            <a:schemeClr val="tx1"/>
          </a:fontRef>
        </p:style>
      </p:cxnSp>
      <p:sp>
        <p:nvSpPr>
          <p:cNvPr id="150" name="テキスト ボックス 149">
            <a:extLst>
              <a:ext uri="{FF2B5EF4-FFF2-40B4-BE49-F238E27FC236}">
                <a16:creationId xmlns:a16="http://schemas.microsoft.com/office/drawing/2014/main" id="{A0D89A03-EBFF-35B5-1BCA-AB416F19D79E}"/>
              </a:ext>
            </a:extLst>
          </p:cNvPr>
          <p:cNvSpPr txBox="1"/>
          <p:nvPr/>
        </p:nvSpPr>
        <p:spPr>
          <a:xfrm>
            <a:off x="4661250" y="6208954"/>
            <a:ext cx="2925801" cy="261610"/>
          </a:xfrm>
          <a:prstGeom prst="rect">
            <a:avLst/>
          </a:prstGeom>
          <a:noFill/>
        </p:spPr>
        <p:txBody>
          <a:bodyPr wrap="none" rtlCol="0">
            <a:spAutoFit/>
          </a:bodyPr>
          <a:lstStyle/>
          <a:p>
            <a:r>
              <a:rPr lang="ja-JP" altLang="en-US" sz="1100" b="1" dirty="0">
                <a:solidFill>
                  <a:srgbClr val="FF7C80"/>
                </a:solidFill>
                <a:latin typeface="03スマートフォントUI" panose="02000600000000000000" pitchFamily="50" charset="-128"/>
                <a:ea typeface="03スマートフォントUI" panose="02000600000000000000" pitchFamily="50" charset="-128"/>
              </a:rPr>
              <a:t>図のケースの場合、窓面積を半分にする。</a:t>
            </a:r>
            <a:endParaRPr kumimoji="1" lang="ja-JP" altLang="en-US" sz="11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152" name="テキスト ボックス 151">
            <a:extLst>
              <a:ext uri="{FF2B5EF4-FFF2-40B4-BE49-F238E27FC236}">
                <a16:creationId xmlns:a16="http://schemas.microsoft.com/office/drawing/2014/main" id="{BDEE9039-74BD-4C11-93BE-F647F2238C95}"/>
              </a:ext>
            </a:extLst>
          </p:cNvPr>
          <p:cNvSpPr txBox="1"/>
          <p:nvPr/>
        </p:nvSpPr>
        <p:spPr>
          <a:xfrm>
            <a:off x="5512457" y="2709818"/>
            <a:ext cx="604653" cy="338554"/>
          </a:xfrm>
          <a:prstGeom prst="rect">
            <a:avLst/>
          </a:prstGeom>
          <a:noFill/>
        </p:spPr>
        <p:txBody>
          <a:bodyPr wrap="none" rtlCol="0">
            <a:spAutoFit/>
          </a:bodyPr>
          <a:lstStyle/>
          <a:p>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南面</a:t>
            </a:r>
          </a:p>
        </p:txBody>
      </p:sp>
      <p:sp>
        <p:nvSpPr>
          <p:cNvPr id="153" name="テキスト ボックス 152">
            <a:extLst>
              <a:ext uri="{FF2B5EF4-FFF2-40B4-BE49-F238E27FC236}">
                <a16:creationId xmlns:a16="http://schemas.microsoft.com/office/drawing/2014/main" id="{097AC510-0B84-695F-BE26-8BAA82CE8362}"/>
              </a:ext>
            </a:extLst>
          </p:cNvPr>
          <p:cNvSpPr txBox="1"/>
          <p:nvPr/>
        </p:nvSpPr>
        <p:spPr>
          <a:xfrm>
            <a:off x="5512456" y="5064835"/>
            <a:ext cx="814647" cy="338554"/>
          </a:xfrm>
          <a:prstGeom prst="rect">
            <a:avLst/>
          </a:prstGeom>
          <a:noFill/>
        </p:spPr>
        <p:txBody>
          <a:bodyPr wrap="none" rtlCol="0">
            <a:spAutoFit/>
          </a:bodyPr>
          <a:lstStyle/>
          <a:p>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東西</a:t>
            </a:r>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面</a:t>
            </a:r>
          </a:p>
        </p:txBody>
      </p:sp>
      <p:sp>
        <p:nvSpPr>
          <p:cNvPr id="154" name="正方形/長方形 153">
            <a:extLst>
              <a:ext uri="{FF2B5EF4-FFF2-40B4-BE49-F238E27FC236}">
                <a16:creationId xmlns:a16="http://schemas.microsoft.com/office/drawing/2014/main" id="{C643C4DB-ED10-65BB-CFB0-F61AF8B74453}"/>
              </a:ext>
            </a:extLst>
          </p:cNvPr>
          <p:cNvSpPr/>
          <p:nvPr/>
        </p:nvSpPr>
        <p:spPr>
          <a:xfrm>
            <a:off x="9477666" y="4708638"/>
            <a:ext cx="1141506" cy="1339958"/>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テキスト ボックス 154">
            <a:extLst>
              <a:ext uri="{FF2B5EF4-FFF2-40B4-BE49-F238E27FC236}">
                <a16:creationId xmlns:a16="http://schemas.microsoft.com/office/drawing/2014/main" id="{3DEDE85A-A65A-DE93-A750-79108D76BABC}"/>
              </a:ext>
            </a:extLst>
          </p:cNvPr>
          <p:cNvSpPr txBox="1"/>
          <p:nvPr/>
        </p:nvSpPr>
        <p:spPr>
          <a:xfrm>
            <a:off x="9040968" y="5493657"/>
            <a:ext cx="1915909" cy="261610"/>
          </a:xfrm>
          <a:prstGeom prst="rect">
            <a:avLst/>
          </a:prstGeom>
          <a:noFill/>
        </p:spPr>
        <p:txBody>
          <a:bodyPr wrap="none" rtlCol="0">
            <a:spAutoFit/>
          </a:bodyPr>
          <a:lstStyle/>
          <a:p>
            <a:r>
              <a:rPr lang="ja-JP" altLang="en-US" sz="1100" b="1" dirty="0">
                <a:solidFill>
                  <a:srgbClr val="FF7C80"/>
                </a:solidFill>
                <a:latin typeface="03スマートフォントUI" panose="02000600000000000000" pitchFamily="50" charset="-128"/>
                <a:ea typeface="03スマートフォントUI" panose="02000600000000000000" pitchFamily="50" charset="-128"/>
              </a:rPr>
              <a:t>ほとんど採光が見込めない</a:t>
            </a:r>
            <a:endParaRPr kumimoji="1" lang="ja-JP" altLang="en-US" sz="11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156" name="テキスト ボックス 155">
            <a:extLst>
              <a:ext uri="{FF2B5EF4-FFF2-40B4-BE49-F238E27FC236}">
                <a16:creationId xmlns:a16="http://schemas.microsoft.com/office/drawing/2014/main" id="{53B6C362-5585-C885-38EA-41378AE50C10}"/>
              </a:ext>
            </a:extLst>
          </p:cNvPr>
          <p:cNvSpPr txBox="1"/>
          <p:nvPr/>
        </p:nvSpPr>
        <p:spPr>
          <a:xfrm>
            <a:off x="8262880" y="6201042"/>
            <a:ext cx="2925801" cy="261610"/>
          </a:xfrm>
          <a:prstGeom prst="rect">
            <a:avLst/>
          </a:prstGeom>
          <a:noFill/>
        </p:spPr>
        <p:txBody>
          <a:bodyPr wrap="none" rtlCol="0">
            <a:spAutoFit/>
          </a:bodyPr>
          <a:lstStyle/>
          <a:p>
            <a:r>
              <a:rPr kumimoji="1" lang="ja-JP" altLang="en-US" sz="1100" b="1" dirty="0">
                <a:solidFill>
                  <a:srgbClr val="FF7C80"/>
                </a:solidFill>
                <a:latin typeface="03スマートフォントUI" panose="02000600000000000000" pitchFamily="50" charset="-128"/>
                <a:ea typeface="03スマートフォントUI" panose="02000600000000000000" pitchFamily="50" charset="-128"/>
              </a:rPr>
              <a:t>図のケースの場合、北側窓を考慮しない</a:t>
            </a:r>
            <a:r>
              <a:rPr lang="ja-JP" altLang="en-US" sz="1100" b="1" dirty="0">
                <a:solidFill>
                  <a:srgbClr val="FF7C80"/>
                </a:solidFill>
                <a:latin typeface="03スマートフォントUI" panose="02000600000000000000" pitchFamily="50" charset="-128"/>
                <a:ea typeface="03スマートフォントUI" panose="02000600000000000000" pitchFamily="50" charset="-128"/>
              </a:rPr>
              <a:t>。</a:t>
            </a:r>
            <a:endParaRPr lang="en-US" altLang="ja-JP" sz="1100" b="1" dirty="0">
              <a:solidFill>
                <a:srgbClr val="FF7C80"/>
              </a:solidFill>
              <a:latin typeface="03スマートフォントUI" panose="02000600000000000000" pitchFamily="50" charset="-128"/>
              <a:ea typeface="03スマートフォントUI" panose="02000600000000000000" pitchFamily="50" charset="-128"/>
            </a:endParaRPr>
          </a:p>
        </p:txBody>
      </p:sp>
    </p:spTree>
    <p:extLst>
      <p:ext uri="{BB962C8B-B14F-4D97-AF65-F5344CB8AC3E}">
        <p14:creationId xmlns:p14="http://schemas.microsoft.com/office/powerpoint/2010/main" val="364668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3135795"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窓の日射取得率</a:t>
            </a:r>
            <a:endParaRPr kumimoji="1" lang="en-US" altLang="ja-JP"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19</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0C8CAEA1-C7EB-80EB-111B-71B027AA3CD3}"/>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22" name="グループ化 21">
            <a:extLst>
              <a:ext uri="{FF2B5EF4-FFF2-40B4-BE49-F238E27FC236}">
                <a16:creationId xmlns:a16="http://schemas.microsoft.com/office/drawing/2014/main" id="{1C4EF645-3E1E-F084-5E4F-F4352937EF9B}"/>
              </a:ext>
            </a:extLst>
          </p:cNvPr>
          <p:cNvGrpSpPr/>
          <p:nvPr/>
        </p:nvGrpSpPr>
        <p:grpSpPr>
          <a:xfrm>
            <a:off x="8779594" y="1752848"/>
            <a:ext cx="521854" cy="1943100"/>
            <a:chOff x="7708900" y="1803400"/>
            <a:chExt cx="503767" cy="1595967"/>
          </a:xfrm>
        </p:grpSpPr>
        <p:sp>
          <p:nvSpPr>
            <p:cNvPr id="15" name="正方形/長方形 14">
              <a:extLst>
                <a:ext uri="{FF2B5EF4-FFF2-40B4-BE49-F238E27FC236}">
                  <a16:creationId xmlns:a16="http://schemas.microsoft.com/office/drawing/2014/main" id="{151C3467-F76C-47A5-A94F-15F693235438}"/>
                </a:ext>
              </a:extLst>
            </p:cNvPr>
            <p:cNvSpPr/>
            <p:nvPr/>
          </p:nvSpPr>
          <p:spPr>
            <a:xfrm>
              <a:off x="7868050"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0C078E5-17BE-F606-E553-492EFDB8DCB1}"/>
                </a:ext>
              </a:extLst>
            </p:cNvPr>
            <p:cNvSpPr/>
            <p:nvPr/>
          </p:nvSpPr>
          <p:spPr>
            <a:xfrm>
              <a:off x="7977294"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9" name="直線コネクタ 18">
              <a:extLst>
                <a:ext uri="{FF2B5EF4-FFF2-40B4-BE49-F238E27FC236}">
                  <a16:creationId xmlns:a16="http://schemas.microsoft.com/office/drawing/2014/main" id="{A6E39922-3AB5-12C5-F8D8-DBFF131A5DF8}"/>
                </a:ext>
              </a:extLst>
            </p:cNvPr>
            <p:cNvCxnSpPr/>
            <p:nvPr/>
          </p:nvCxnSpPr>
          <p:spPr>
            <a:xfrm>
              <a:off x="7708900" y="1803400"/>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85952F35-FA2E-E760-FD3B-2B0533AAF4FD}"/>
                </a:ext>
              </a:extLst>
            </p:cNvPr>
            <p:cNvCxnSpPr/>
            <p:nvPr/>
          </p:nvCxnSpPr>
          <p:spPr>
            <a:xfrm>
              <a:off x="7708900" y="3399367"/>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4" name="グループ化 23">
            <a:extLst>
              <a:ext uri="{FF2B5EF4-FFF2-40B4-BE49-F238E27FC236}">
                <a16:creationId xmlns:a16="http://schemas.microsoft.com/office/drawing/2014/main" id="{A53A7107-D067-8F6C-1290-36BAEB6983AE}"/>
              </a:ext>
            </a:extLst>
          </p:cNvPr>
          <p:cNvGrpSpPr/>
          <p:nvPr/>
        </p:nvGrpSpPr>
        <p:grpSpPr>
          <a:xfrm>
            <a:off x="8779594" y="4385729"/>
            <a:ext cx="521854" cy="1943100"/>
            <a:chOff x="7708900" y="1803400"/>
            <a:chExt cx="503767" cy="1595967"/>
          </a:xfrm>
        </p:grpSpPr>
        <p:sp>
          <p:nvSpPr>
            <p:cNvPr id="28" name="正方形/長方形 27">
              <a:extLst>
                <a:ext uri="{FF2B5EF4-FFF2-40B4-BE49-F238E27FC236}">
                  <a16:creationId xmlns:a16="http://schemas.microsoft.com/office/drawing/2014/main" id="{FB66F574-B464-1461-C756-12BBA93D566B}"/>
                </a:ext>
              </a:extLst>
            </p:cNvPr>
            <p:cNvSpPr/>
            <p:nvPr/>
          </p:nvSpPr>
          <p:spPr>
            <a:xfrm>
              <a:off x="7868050"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1C6DD759-BA69-A6BE-52D4-BFC6D53C36EE}"/>
                </a:ext>
              </a:extLst>
            </p:cNvPr>
            <p:cNvSpPr/>
            <p:nvPr/>
          </p:nvSpPr>
          <p:spPr>
            <a:xfrm>
              <a:off x="7977294"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0" name="直線コネクタ 29">
              <a:extLst>
                <a:ext uri="{FF2B5EF4-FFF2-40B4-BE49-F238E27FC236}">
                  <a16:creationId xmlns:a16="http://schemas.microsoft.com/office/drawing/2014/main" id="{92C1E470-0E82-7D42-287D-E001331EAD34}"/>
                </a:ext>
              </a:extLst>
            </p:cNvPr>
            <p:cNvCxnSpPr/>
            <p:nvPr/>
          </p:nvCxnSpPr>
          <p:spPr>
            <a:xfrm>
              <a:off x="7708900" y="1803400"/>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C82A2B62-8E0A-2CEE-DA95-ADDAFCABFA76}"/>
                </a:ext>
              </a:extLst>
            </p:cNvPr>
            <p:cNvCxnSpPr/>
            <p:nvPr/>
          </p:nvCxnSpPr>
          <p:spPr>
            <a:xfrm>
              <a:off x="7708900" y="3399367"/>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33" name="直線矢印コネクタ 32">
            <a:extLst>
              <a:ext uri="{FF2B5EF4-FFF2-40B4-BE49-F238E27FC236}">
                <a16:creationId xmlns:a16="http://schemas.microsoft.com/office/drawing/2014/main" id="{A5F19752-4849-71CE-46F5-D48DB2283419}"/>
              </a:ext>
            </a:extLst>
          </p:cNvPr>
          <p:cNvCxnSpPr/>
          <p:nvPr/>
        </p:nvCxnSpPr>
        <p:spPr>
          <a:xfrm>
            <a:off x="7975600" y="1884081"/>
            <a:ext cx="2010833" cy="1473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BCC6AD24-68AE-9FB0-F3C5-3E1262EE2216}"/>
              </a:ext>
            </a:extLst>
          </p:cNvPr>
          <p:cNvCxnSpPr/>
          <p:nvPr/>
        </p:nvCxnSpPr>
        <p:spPr>
          <a:xfrm>
            <a:off x="7975600" y="4563780"/>
            <a:ext cx="2010833" cy="1473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8126FFC0-4F60-9787-CBE1-12D6E987DD31}"/>
              </a:ext>
            </a:extLst>
          </p:cNvPr>
          <p:cNvCxnSpPr>
            <a:cxnSpLocks/>
          </p:cNvCxnSpPr>
          <p:nvPr/>
        </p:nvCxnSpPr>
        <p:spPr>
          <a:xfrm flipH="1">
            <a:off x="8119533" y="2689790"/>
            <a:ext cx="938091" cy="7006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D7B258F6-3380-14BC-F93A-DDA1664A3FC0}"/>
              </a:ext>
            </a:extLst>
          </p:cNvPr>
          <p:cNvCxnSpPr>
            <a:cxnSpLocks/>
          </p:cNvCxnSpPr>
          <p:nvPr/>
        </p:nvCxnSpPr>
        <p:spPr>
          <a:xfrm flipH="1">
            <a:off x="8063011" y="5302564"/>
            <a:ext cx="938091" cy="7006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F8E9A858-5CDE-8968-A2B5-1A09C1723CAF}"/>
              </a:ext>
            </a:extLst>
          </p:cNvPr>
          <p:cNvCxnSpPr>
            <a:cxnSpLocks/>
          </p:cNvCxnSpPr>
          <p:nvPr/>
        </p:nvCxnSpPr>
        <p:spPr>
          <a:xfrm>
            <a:off x="9052733" y="1752848"/>
            <a:ext cx="0" cy="1943100"/>
          </a:xfrm>
          <a:prstGeom prst="line">
            <a:avLst/>
          </a:prstGeom>
          <a:ln w="19050">
            <a:solidFill>
              <a:srgbClr val="FF7C8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A7B8DD2C-92C6-79AA-18B4-7B69B144E3E9}"/>
              </a:ext>
            </a:extLst>
          </p:cNvPr>
          <p:cNvCxnSpPr>
            <a:cxnSpLocks/>
          </p:cNvCxnSpPr>
          <p:nvPr/>
        </p:nvCxnSpPr>
        <p:spPr>
          <a:xfrm>
            <a:off x="9001102" y="4383666"/>
            <a:ext cx="0" cy="1943100"/>
          </a:xfrm>
          <a:prstGeom prst="line">
            <a:avLst/>
          </a:prstGeom>
          <a:ln w="19050">
            <a:solidFill>
              <a:srgbClr val="FF7C80"/>
            </a:solidFill>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F04D5FD0-1E62-AC3D-AD82-499EFE7416BF}"/>
              </a:ext>
            </a:extLst>
          </p:cNvPr>
          <p:cNvSpPr txBox="1"/>
          <p:nvPr/>
        </p:nvSpPr>
        <p:spPr>
          <a:xfrm>
            <a:off x="6411107" y="2397402"/>
            <a:ext cx="1861407" cy="584775"/>
          </a:xfrm>
          <a:prstGeom prst="rect">
            <a:avLst/>
          </a:prstGeom>
          <a:noFill/>
        </p:spPr>
        <p:txBody>
          <a:bodyPr wrap="none" rtlCol="0">
            <a:spAutoFit/>
          </a:bodyPr>
          <a:lstStyle/>
          <a:p>
            <a:r>
              <a:rPr kumimoji="1" lang="en-US" altLang="ja-JP" sz="1600" b="1" dirty="0">
                <a:solidFill>
                  <a:schemeClr val="accent2"/>
                </a:solidFill>
                <a:latin typeface="03スマートフォントUI" panose="02000600000000000000" pitchFamily="50" charset="-128"/>
                <a:ea typeface="03スマートフォントUI" panose="02000600000000000000" pitchFamily="50" charset="-128"/>
              </a:rPr>
              <a:t>Low-e</a:t>
            </a:r>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複層ガラス</a:t>
            </a:r>
            <a:endParaRPr kumimoji="1" lang="en-US" altLang="ja-JP" sz="1600" b="1" dirty="0">
              <a:solidFill>
                <a:schemeClr val="accent2"/>
              </a:solidFill>
              <a:latin typeface="03スマートフォントUI" panose="02000600000000000000" pitchFamily="50" charset="-128"/>
              <a:ea typeface="03スマートフォントUI" panose="02000600000000000000" pitchFamily="50" charset="-128"/>
            </a:endParaRPr>
          </a:p>
          <a:p>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（日射取得型）</a:t>
            </a:r>
            <a:endPar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42" name="テキスト ボックス 41">
            <a:extLst>
              <a:ext uri="{FF2B5EF4-FFF2-40B4-BE49-F238E27FC236}">
                <a16:creationId xmlns:a16="http://schemas.microsoft.com/office/drawing/2014/main" id="{C975BA0C-9281-0625-059C-4EA68FD6EB7C}"/>
              </a:ext>
            </a:extLst>
          </p:cNvPr>
          <p:cNvSpPr txBox="1"/>
          <p:nvPr/>
        </p:nvSpPr>
        <p:spPr>
          <a:xfrm>
            <a:off x="6411107" y="5158192"/>
            <a:ext cx="1864613" cy="584775"/>
          </a:xfrm>
          <a:prstGeom prst="rect">
            <a:avLst/>
          </a:prstGeom>
          <a:noFill/>
        </p:spPr>
        <p:txBody>
          <a:bodyPr wrap="none" rtlCol="0">
            <a:spAutoFit/>
          </a:bodyPr>
          <a:lstStyle/>
          <a:p>
            <a:r>
              <a:rPr kumimoji="1" lang="en-US" altLang="ja-JP" sz="1600" b="1" dirty="0">
                <a:solidFill>
                  <a:schemeClr val="accent2"/>
                </a:solidFill>
                <a:latin typeface="03スマートフォントUI" panose="02000600000000000000" pitchFamily="50" charset="-128"/>
                <a:ea typeface="03スマートフォントUI" panose="02000600000000000000" pitchFamily="50" charset="-128"/>
              </a:rPr>
              <a:t>Low-e</a:t>
            </a:r>
            <a:r>
              <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rPr>
              <a:t>複層ガラス</a:t>
            </a:r>
            <a:endParaRPr kumimoji="1" lang="en-US" altLang="ja-JP" sz="1600" b="1" dirty="0">
              <a:solidFill>
                <a:schemeClr val="accent2"/>
              </a:solidFill>
              <a:latin typeface="03スマートフォントUI" panose="02000600000000000000" pitchFamily="50" charset="-128"/>
              <a:ea typeface="03スマートフォントUI" panose="02000600000000000000" pitchFamily="50" charset="-128"/>
            </a:endParaRPr>
          </a:p>
          <a:p>
            <a:r>
              <a:rPr lang="ja-JP" altLang="en-US" sz="1600" b="1" dirty="0">
                <a:solidFill>
                  <a:schemeClr val="accent2"/>
                </a:solidFill>
                <a:latin typeface="03スマートフォントUI" panose="02000600000000000000" pitchFamily="50" charset="-128"/>
                <a:ea typeface="03スマートフォントUI" panose="02000600000000000000" pitchFamily="50" charset="-128"/>
              </a:rPr>
              <a:t>（日射遮蔽型）</a:t>
            </a:r>
            <a:endParaRPr kumimoji="1" lang="ja-JP" altLang="en-US" sz="16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44" name="フリーフォーム: 図形 43">
            <a:extLst>
              <a:ext uri="{FF2B5EF4-FFF2-40B4-BE49-F238E27FC236}">
                <a16:creationId xmlns:a16="http://schemas.microsoft.com/office/drawing/2014/main" id="{1626E600-8507-2797-88AB-DD88F3043B76}"/>
              </a:ext>
            </a:extLst>
          </p:cNvPr>
          <p:cNvSpPr/>
          <p:nvPr/>
        </p:nvSpPr>
        <p:spPr>
          <a:xfrm flipV="1">
            <a:off x="9005092" y="4663792"/>
            <a:ext cx="1695450" cy="380773"/>
          </a:xfrm>
          <a:custGeom>
            <a:avLst/>
            <a:gdLst>
              <a:gd name="connsiteX0" fmla="*/ 0 w 1695450"/>
              <a:gd name="connsiteY0" fmla="*/ 0 h 495300"/>
              <a:gd name="connsiteX1" fmla="*/ 457200 w 1695450"/>
              <a:gd name="connsiteY1" fmla="*/ 495300 h 495300"/>
              <a:gd name="connsiteX2" fmla="*/ 1695450 w 1695450"/>
              <a:gd name="connsiteY2" fmla="*/ 495300 h 495300"/>
            </a:gdLst>
            <a:ahLst/>
            <a:cxnLst>
              <a:cxn ang="0">
                <a:pos x="connsiteX0" y="connsiteY0"/>
              </a:cxn>
              <a:cxn ang="0">
                <a:pos x="connsiteX1" y="connsiteY1"/>
              </a:cxn>
              <a:cxn ang="0">
                <a:pos x="connsiteX2" y="connsiteY2"/>
              </a:cxn>
            </a:cxnLst>
            <a:rect l="l" t="t" r="r" b="b"/>
            <a:pathLst>
              <a:path w="1695450" h="495300">
                <a:moveTo>
                  <a:pt x="0" y="0"/>
                </a:moveTo>
                <a:lnTo>
                  <a:pt x="457200" y="495300"/>
                </a:lnTo>
                <a:lnTo>
                  <a:pt x="1695450" y="495300"/>
                </a:lnTo>
              </a:path>
            </a:pathLst>
          </a:custGeom>
          <a:noFill/>
          <a:ln>
            <a:solidFill>
              <a:srgbClr val="FF7C80"/>
            </a:soli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リーフォーム: 図形 44">
            <a:extLst>
              <a:ext uri="{FF2B5EF4-FFF2-40B4-BE49-F238E27FC236}">
                <a16:creationId xmlns:a16="http://schemas.microsoft.com/office/drawing/2014/main" id="{1E69D446-C2C1-AD53-6746-451C676F897C}"/>
              </a:ext>
            </a:extLst>
          </p:cNvPr>
          <p:cNvSpPr/>
          <p:nvPr/>
        </p:nvSpPr>
        <p:spPr>
          <a:xfrm flipV="1">
            <a:off x="9060420" y="2077956"/>
            <a:ext cx="1695450" cy="380773"/>
          </a:xfrm>
          <a:custGeom>
            <a:avLst/>
            <a:gdLst>
              <a:gd name="connsiteX0" fmla="*/ 0 w 1695450"/>
              <a:gd name="connsiteY0" fmla="*/ 0 h 495300"/>
              <a:gd name="connsiteX1" fmla="*/ 457200 w 1695450"/>
              <a:gd name="connsiteY1" fmla="*/ 495300 h 495300"/>
              <a:gd name="connsiteX2" fmla="*/ 1695450 w 1695450"/>
              <a:gd name="connsiteY2" fmla="*/ 495300 h 495300"/>
            </a:gdLst>
            <a:ahLst/>
            <a:cxnLst>
              <a:cxn ang="0">
                <a:pos x="connsiteX0" y="connsiteY0"/>
              </a:cxn>
              <a:cxn ang="0">
                <a:pos x="connsiteX1" y="connsiteY1"/>
              </a:cxn>
              <a:cxn ang="0">
                <a:pos x="connsiteX2" y="connsiteY2"/>
              </a:cxn>
            </a:cxnLst>
            <a:rect l="l" t="t" r="r" b="b"/>
            <a:pathLst>
              <a:path w="1695450" h="495300">
                <a:moveTo>
                  <a:pt x="0" y="0"/>
                </a:moveTo>
                <a:lnTo>
                  <a:pt x="457200" y="495300"/>
                </a:lnTo>
                <a:lnTo>
                  <a:pt x="1695450" y="495300"/>
                </a:lnTo>
              </a:path>
            </a:pathLst>
          </a:custGeom>
          <a:noFill/>
          <a:ln>
            <a:solidFill>
              <a:srgbClr val="FF7C80"/>
            </a:soli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54EC5B0D-377A-2FE7-2359-67A1E8B3ACBD}"/>
              </a:ext>
            </a:extLst>
          </p:cNvPr>
          <p:cNvSpPr txBox="1"/>
          <p:nvPr/>
        </p:nvSpPr>
        <p:spPr>
          <a:xfrm>
            <a:off x="10755870" y="1908679"/>
            <a:ext cx="1024639"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金属塗膜</a:t>
            </a:r>
          </a:p>
        </p:txBody>
      </p:sp>
      <p:sp>
        <p:nvSpPr>
          <p:cNvPr id="47" name="テキスト ボックス 46">
            <a:extLst>
              <a:ext uri="{FF2B5EF4-FFF2-40B4-BE49-F238E27FC236}">
                <a16:creationId xmlns:a16="http://schemas.microsoft.com/office/drawing/2014/main" id="{7FADD6E1-5F12-3AC0-A86A-91D95BA27987}"/>
              </a:ext>
            </a:extLst>
          </p:cNvPr>
          <p:cNvSpPr txBox="1"/>
          <p:nvPr/>
        </p:nvSpPr>
        <p:spPr>
          <a:xfrm>
            <a:off x="10755870" y="4479223"/>
            <a:ext cx="1024639"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金属塗膜</a:t>
            </a:r>
          </a:p>
        </p:txBody>
      </p:sp>
      <p:sp>
        <p:nvSpPr>
          <p:cNvPr id="48" name="テキスト ボックス 47">
            <a:extLst>
              <a:ext uri="{FF2B5EF4-FFF2-40B4-BE49-F238E27FC236}">
                <a16:creationId xmlns:a16="http://schemas.microsoft.com/office/drawing/2014/main" id="{D970D084-7F78-B994-8470-6FF244109E20}"/>
              </a:ext>
            </a:extLst>
          </p:cNvPr>
          <p:cNvSpPr txBox="1"/>
          <p:nvPr/>
        </p:nvSpPr>
        <p:spPr>
          <a:xfrm>
            <a:off x="819150" y="1530749"/>
            <a:ext cx="6930102"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窓の種類に応じた日射取得率を入力</a:t>
            </a:r>
          </a:p>
        </p:txBody>
      </p:sp>
      <p:sp>
        <p:nvSpPr>
          <p:cNvPr id="49" name="TextBox 95">
            <a:extLst>
              <a:ext uri="{FF2B5EF4-FFF2-40B4-BE49-F238E27FC236}">
                <a16:creationId xmlns:a16="http://schemas.microsoft.com/office/drawing/2014/main" id="{99A1F39C-0E3B-0BB0-B481-349402872C60}"/>
              </a:ext>
            </a:extLst>
          </p:cNvPr>
          <p:cNvSpPr txBox="1">
            <a:spLocks noChangeArrowheads="1"/>
          </p:cNvSpPr>
          <p:nvPr/>
        </p:nvSpPr>
        <p:spPr bwMode="auto">
          <a:xfrm>
            <a:off x="819150" y="2757317"/>
            <a:ext cx="3502168"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窓の種類によって、日射取得率が変わります</a:t>
            </a:r>
            <a:r>
              <a:rPr lang="ja-JP" altLang="en-US" sz="1400" b="1" dirty="0">
                <a:solidFill>
                  <a:schemeClr val="accent1">
                    <a:lumMod val="50000"/>
                  </a:schemeClr>
                </a:solidFill>
                <a:latin typeface="+mn-ea"/>
                <a:cs typeface="Open Sans" panose="020B0606030504020204" pitchFamily="34" charset="0"/>
              </a:rPr>
              <a:t>。製品が決まっている場合は、製品の日射熱取得率を入力してください。</a:t>
            </a:r>
            <a:endParaRPr lang="en-US" altLang="ja-JP" sz="1400" b="1" dirty="0">
              <a:solidFill>
                <a:schemeClr val="accent1">
                  <a:lumMod val="50000"/>
                </a:schemeClr>
              </a:solidFill>
              <a:latin typeface="+mn-ea"/>
              <a:cs typeface="Open Sans" panose="020B0606030504020204" pitchFamily="34" charset="0"/>
            </a:endParaRPr>
          </a:p>
          <a:p>
            <a:pPr eaLnBrk="1" hangingPunct="1"/>
            <a:endParaRPr lang="en-US" altLang="ja-JP" sz="1400" b="1" dirty="0">
              <a:solidFill>
                <a:schemeClr val="accent1">
                  <a:lumMod val="50000"/>
                </a:schemeClr>
              </a:solidFill>
              <a:latin typeface="+mn-ea"/>
              <a:cs typeface="Open Sans" panose="020B0606030504020204" pitchFamily="34" charset="0"/>
            </a:endParaRPr>
          </a:p>
          <a:p>
            <a:pPr eaLnBrk="1" hangingPunct="1"/>
            <a:r>
              <a:rPr lang="ja-JP" altLang="en-US" sz="1400" b="1" dirty="0">
                <a:solidFill>
                  <a:schemeClr val="accent1">
                    <a:lumMod val="50000"/>
                  </a:schemeClr>
                </a:solidFill>
                <a:latin typeface="+mn-ea"/>
                <a:cs typeface="Open Sans" panose="020B0606030504020204" pitchFamily="34" charset="0"/>
              </a:rPr>
              <a:t>もし製品が決まっていない場合は、以下の値を入力していただければと思います。</a:t>
            </a:r>
            <a:endParaRPr lang="en-US" altLang="ja-JP" sz="1400" b="1" dirty="0">
              <a:solidFill>
                <a:schemeClr val="accent1">
                  <a:lumMod val="50000"/>
                </a:schemeClr>
              </a:solidFill>
              <a:latin typeface="+mn-ea"/>
              <a:cs typeface="Open Sans" panose="020B0606030504020204" pitchFamily="34" charset="0"/>
            </a:endParaRPr>
          </a:p>
          <a:p>
            <a:pPr eaLnBrk="1" hangingPunct="1"/>
            <a:endParaRPr lang="en-US" altLang="ja-JP" sz="1400" b="1" dirty="0">
              <a:solidFill>
                <a:schemeClr val="accent1">
                  <a:lumMod val="50000"/>
                </a:schemeClr>
              </a:solidFill>
              <a:latin typeface="+mn-ea"/>
              <a:cs typeface="Open Sans" panose="020B0606030504020204" pitchFamily="34" charset="0"/>
            </a:endParaRPr>
          </a:p>
          <a:p>
            <a:pPr eaLnBrk="1" hangingPunct="1"/>
            <a:r>
              <a:rPr lang="en-US" altLang="ja-JP" sz="1400" b="1" dirty="0">
                <a:solidFill>
                  <a:schemeClr val="accent1">
                    <a:lumMod val="50000"/>
                  </a:schemeClr>
                </a:solidFill>
                <a:latin typeface="Open Sans" panose="020B0606030504020204" pitchFamily="34" charset="0"/>
                <a:cs typeface="Open Sans" panose="020B0606030504020204" pitchFamily="34" charset="0"/>
              </a:rPr>
              <a:t>Low-e</a:t>
            </a:r>
            <a:r>
              <a:rPr lang="ja-JP" altLang="en-US" sz="1400" b="1" dirty="0">
                <a:solidFill>
                  <a:schemeClr val="accent1">
                    <a:lumMod val="50000"/>
                  </a:schemeClr>
                </a:solidFill>
                <a:latin typeface="Open Sans" panose="020B0606030504020204" pitchFamily="34" charset="0"/>
                <a:cs typeface="Open Sans" panose="020B0606030504020204" pitchFamily="34" charset="0"/>
              </a:rPr>
              <a:t>複層ガラス（日射取得型）</a:t>
            </a:r>
            <a:r>
              <a:rPr lang="en-US" altLang="ja-JP" sz="1400" b="1" dirty="0">
                <a:solidFill>
                  <a:schemeClr val="accent1">
                    <a:lumMod val="50000"/>
                  </a:schemeClr>
                </a:solidFill>
                <a:latin typeface="Open Sans" panose="020B0606030504020204" pitchFamily="34" charset="0"/>
                <a:cs typeface="Open Sans" panose="020B0606030504020204" pitchFamily="34" charset="0"/>
              </a:rPr>
              <a:t>:0.60</a:t>
            </a:r>
          </a:p>
          <a:p>
            <a:r>
              <a:rPr lang="en-US" altLang="ja-JP" sz="1400" b="1" dirty="0">
                <a:solidFill>
                  <a:schemeClr val="accent1">
                    <a:lumMod val="50000"/>
                  </a:schemeClr>
                </a:solidFill>
                <a:latin typeface="Open Sans" panose="020B0606030504020204" pitchFamily="34" charset="0"/>
                <a:cs typeface="Open Sans" panose="020B0606030504020204" pitchFamily="34" charset="0"/>
              </a:rPr>
              <a:t>Low-e</a:t>
            </a:r>
            <a:r>
              <a:rPr lang="ja-JP" altLang="en-US" sz="1400" b="1" dirty="0">
                <a:solidFill>
                  <a:schemeClr val="accent1">
                    <a:lumMod val="50000"/>
                  </a:schemeClr>
                </a:solidFill>
                <a:latin typeface="Open Sans" panose="020B0606030504020204" pitchFamily="34" charset="0"/>
                <a:cs typeface="Open Sans" panose="020B0606030504020204" pitchFamily="34" charset="0"/>
              </a:rPr>
              <a:t>複層ガラス（日射取得型）</a:t>
            </a:r>
            <a:r>
              <a:rPr lang="en-US" altLang="ja-JP" sz="1400" b="1" dirty="0">
                <a:solidFill>
                  <a:schemeClr val="accent1">
                    <a:lumMod val="50000"/>
                  </a:schemeClr>
                </a:solidFill>
                <a:latin typeface="Open Sans" panose="020B0606030504020204" pitchFamily="34" charset="0"/>
                <a:cs typeface="Open Sans" panose="020B0606030504020204" pitchFamily="34" charset="0"/>
              </a:rPr>
              <a:t>:0.40</a:t>
            </a: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トリプルガラス：</a:t>
            </a:r>
            <a:r>
              <a:rPr lang="en-US" altLang="ja-JP" sz="1400" b="1" dirty="0">
                <a:solidFill>
                  <a:schemeClr val="accent1">
                    <a:lumMod val="50000"/>
                  </a:schemeClr>
                </a:solidFill>
                <a:latin typeface="Open Sans" panose="020B0606030504020204" pitchFamily="34" charset="0"/>
                <a:cs typeface="Open Sans" panose="020B0606030504020204" pitchFamily="34" charset="0"/>
              </a:rPr>
              <a:t>0.40</a:t>
            </a:r>
          </a:p>
        </p:txBody>
      </p:sp>
    </p:spTree>
    <p:extLst>
      <p:ext uri="{BB962C8B-B14F-4D97-AF65-F5344CB8AC3E}">
        <p14:creationId xmlns:p14="http://schemas.microsoft.com/office/powerpoint/2010/main" val="1287346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1000"/>
                                        <p:tgtEl>
                                          <p:spTgt spid="49"/>
                                        </p:tgtEl>
                                      </p:cBhvr>
                                    </p:animEffect>
                                    <p:anim calcmode="lin" valueType="num">
                                      <p:cBhvr>
                                        <p:cTn id="19" dur="1000" fill="hold"/>
                                        <p:tgtEl>
                                          <p:spTgt spid="49"/>
                                        </p:tgtEl>
                                        <p:attrNameLst>
                                          <p:attrName>ppt_x</p:attrName>
                                        </p:attrNameLst>
                                      </p:cBhvr>
                                      <p:tavLst>
                                        <p:tav tm="0">
                                          <p:val>
                                            <p:strVal val="#ppt_x"/>
                                          </p:val>
                                        </p:tav>
                                        <p:tav tm="100000">
                                          <p:val>
                                            <p:strVal val="#ppt_x"/>
                                          </p:val>
                                        </p:tav>
                                      </p:tavLst>
                                    </p:anim>
                                    <p:anim calcmode="lin" valueType="num">
                                      <p:cBhvr>
                                        <p:cTn id="2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714205"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日射遮蔽方法</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20</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93187772-050D-CF31-2638-E1B9510C3023}"/>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18" name="グループ化 17">
            <a:extLst>
              <a:ext uri="{FF2B5EF4-FFF2-40B4-BE49-F238E27FC236}">
                <a16:creationId xmlns:a16="http://schemas.microsoft.com/office/drawing/2014/main" id="{1FE84F36-C10C-250E-4FF3-AC85D6B3437C}"/>
              </a:ext>
            </a:extLst>
          </p:cNvPr>
          <p:cNvGrpSpPr/>
          <p:nvPr/>
        </p:nvGrpSpPr>
        <p:grpSpPr>
          <a:xfrm>
            <a:off x="5721883" y="3897086"/>
            <a:ext cx="540464" cy="2012395"/>
            <a:chOff x="7708900" y="1803400"/>
            <a:chExt cx="503767" cy="1595967"/>
          </a:xfrm>
        </p:grpSpPr>
        <p:sp>
          <p:nvSpPr>
            <p:cNvPr id="19" name="正方形/長方形 18">
              <a:extLst>
                <a:ext uri="{FF2B5EF4-FFF2-40B4-BE49-F238E27FC236}">
                  <a16:creationId xmlns:a16="http://schemas.microsoft.com/office/drawing/2014/main" id="{7D2E23B2-408C-767B-4DB7-C677205CEC0B}"/>
                </a:ext>
              </a:extLst>
            </p:cNvPr>
            <p:cNvSpPr/>
            <p:nvPr/>
          </p:nvSpPr>
          <p:spPr>
            <a:xfrm>
              <a:off x="7868050"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563803ED-ACAC-BB90-F064-6129F8D164A8}"/>
                </a:ext>
              </a:extLst>
            </p:cNvPr>
            <p:cNvSpPr/>
            <p:nvPr/>
          </p:nvSpPr>
          <p:spPr>
            <a:xfrm>
              <a:off x="7977294"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22" name="直線コネクタ 21">
              <a:extLst>
                <a:ext uri="{FF2B5EF4-FFF2-40B4-BE49-F238E27FC236}">
                  <a16:creationId xmlns:a16="http://schemas.microsoft.com/office/drawing/2014/main" id="{332F022F-DF9E-85BC-1E75-158DC71784CC}"/>
                </a:ext>
              </a:extLst>
            </p:cNvPr>
            <p:cNvCxnSpPr/>
            <p:nvPr/>
          </p:nvCxnSpPr>
          <p:spPr>
            <a:xfrm>
              <a:off x="7708900" y="1803400"/>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8B697599-2663-D598-7ECA-62449CD6CC17}"/>
                </a:ext>
              </a:extLst>
            </p:cNvPr>
            <p:cNvCxnSpPr/>
            <p:nvPr/>
          </p:nvCxnSpPr>
          <p:spPr>
            <a:xfrm>
              <a:off x="7708900" y="3399367"/>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32" name="直線コネクタ 31">
            <a:extLst>
              <a:ext uri="{FF2B5EF4-FFF2-40B4-BE49-F238E27FC236}">
                <a16:creationId xmlns:a16="http://schemas.microsoft.com/office/drawing/2014/main" id="{C8F284B4-B67D-9A81-5922-D7EAF04A3008}"/>
              </a:ext>
            </a:extLst>
          </p:cNvPr>
          <p:cNvCxnSpPr/>
          <p:nvPr/>
        </p:nvCxnSpPr>
        <p:spPr>
          <a:xfrm flipV="1">
            <a:off x="6262347" y="1814286"/>
            <a:ext cx="0" cy="20828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正方形/長方形 32">
            <a:extLst>
              <a:ext uri="{FF2B5EF4-FFF2-40B4-BE49-F238E27FC236}">
                <a16:creationId xmlns:a16="http://schemas.microsoft.com/office/drawing/2014/main" id="{FF6CD069-DFAD-6A7D-A959-066769A1F1A0}"/>
              </a:ext>
            </a:extLst>
          </p:cNvPr>
          <p:cNvSpPr/>
          <p:nvPr/>
        </p:nvSpPr>
        <p:spPr>
          <a:xfrm>
            <a:off x="6262347" y="3740137"/>
            <a:ext cx="803884" cy="47625"/>
          </a:xfrm>
          <a:prstGeom prst="rect">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4" name="グループ化 33">
            <a:extLst>
              <a:ext uri="{FF2B5EF4-FFF2-40B4-BE49-F238E27FC236}">
                <a16:creationId xmlns:a16="http://schemas.microsoft.com/office/drawing/2014/main" id="{79900764-1937-E81D-2D67-6B03F0D3FFB8}"/>
              </a:ext>
            </a:extLst>
          </p:cNvPr>
          <p:cNvGrpSpPr/>
          <p:nvPr/>
        </p:nvGrpSpPr>
        <p:grpSpPr>
          <a:xfrm>
            <a:off x="9465917" y="3897086"/>
            <a:ext cx="540464" cy="2012395"/>
            <a:chOff x="7708900" y="1803400"/>
            <a:chExt cx="503767" cy="1595967"/>
          </a:xfrm>
        </p:grpSpPr>
        <p:sp>
          <p:nvSpPr>
            <p:cNvPr id="35" name="正方形/長方形 34">
              <a:extLst>
                <a:ext uri="{FF2B5EF4-FFF2-40B4-BE49-F238E27FC236}">
                  <a16:creationId xmlns:a16="http://schemas.microsoft.com/office/drawing/2014/main" id="{017839F8-8C85-1063-4A52-7043C07725D9}"/>
                </a:ext>
              </a:extLst>
            </p:cNvPr>
            <p:cNvSpPr/>
            <p:nvPr/>
          </p:nvSpPr>
          <p:spPr>
            <a:xfrm>
              <a:off x="7868050"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BCCFD6B2-8720-EEC6-4CE4-EB68EA5A70F7}"/>
                </a:ext>
              </a:extLst>
            </p:cNvPr>
            <p:cNvSpPr/>
            <p:nvPr/>
          </p:nvSpPr>
          <p:spPr>
            <a:xfrm>
              <a:off x="7977294"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7" name="直線コネクタ 36">
              <a:extLst>
                <a:ext uri="{FF2B5EF4-FFF2-40B4-BE49-F238E27FC236}">
                  <a16:creationId xmlns:a16="http://schemas.microsoft.com/office/drawing/2014/main" id="{A5CEBDF6-2628-D7BF-1588-638CE7197819}"/>
                </a:ext>
              </a:extLst>
            </p:cNvPr>
            <p:cNvCxnSpPr/>
            <p:nvPr/>
          </p:nvCxnSpPr>
          <p:spPr>
            <a:xfrm>
              <a:off x="7708900" y="1803400"/>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91B147F2-02FF-9BCD-0C0F-CF7D6477CFAA}"/>
                </a:ext>
              </a:extLst>
            </p:cNvPr>
            <p:cNvCxnSpPr/>
            <p:nvPr/>
          </p:nvCxnSpPr>
          <p:spPr>
            <a:xfrm>
              <a:off x="7708900" y="3399367"/>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39" name="直線コネクタ 38">
            <a:extLst>
              <a:ext uri="{FF2B5EF4-FFF2-40B4-BE49-F238E27FC236}">
                <a16:creationId xmlns:a16="http://schemas.microsoft.com/office/drawing/2014/main" id="{7A97F23C-5ED0-1C5F-9B5C-08985A804D2F}"/>
              </a:ext>
            </a:extLst>
          </p:cNvPr>
          <p:cNvCxnSpPr/>
          <p:nvPr/>
        </p:nvCxnSpPr>
        <p:spPr>
          <a:xfrm flipV="1">
            <a:off x="10006381" y="1814286"/>
            <a:ext cx="0" cy="20828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38BA4603-1884-394B-AD44-195D0356FEE6}"/>
              </a:ext>
            </a:extLst>
          </p:cNvPr>
          <p:cNvCxnSpPr>
            <a:cxnSpLocks/>
          </p:cNvCxnSpPr>
          <p:nvPr/>
        </p:nvCxnSpPr>
        <p:spPr>
          <a:xfrm>
            <a:off x="9557729" y="3925664"/>
            <a:ext cx="0" cy="1927452"/>
          </a:xfrm>
          <a:prstGeom prst="line">
            <a:avLst/>
          </a:prstGeom>
          <a:ln w="31750">
            <a:solidFill>
              <a:srgbClr val="FF7C80"/>
            </a:solidFill>
            <a:headEnd type="oval"/>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B5C09DCB-3E25-2B43-8E85-E6E8A23B42D4}"/>
              </a:ext>
            </a:extLst>
          </p:cNvPr>
          <p:cNvCxnSpPr>
            <a:cxnSpLocks/>
          </p:cNvCxnSpPr>
          <p:nvPr/>
        </p:nvCxnSpPr>
        <p:spPr>
          <a:xfrm flipH="1">
            <a:off x="6747143" y="1519238"/>
            <a:ext cx="958846" cy="2220899"/>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線矢印コネクタ 49">
            <a:extLst>
              <a:ext uri="{FF2B5EF4-FFF2-40B4-BE49-F238E27FC236}">
                <a16:creationId xmlns:a16="http://schemas.microsoft.com/office/drawing/2014/main" id="{D4E81BFB-8F13-E3FC-8FB8-DC91EEA4F391}"/>
              </a:ext>
            </a:extLst>
          </p:cNvPr>
          <p:cNvCxnSpPr>
            <a:cxnSpLocks/>
          </p:cNvCxnSpPr>
          <p:nvPr/>
        </p:nvCxnSpPr>
        <p:spPr>
          <a:xfrm>
            <a:off x="9557728" y="5019968"/>
            <a:ext cx="871537" cy="833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3790DCC0-95C2-3F7A-1207-89FE0152B8F8}"/>
              </a:ext>
            </a:extLst>
          </p:cNvPr>
          <p:cNvCxnSpPr>
            <a:cxnSpLocks/>
          </p:cNvCxnSpPr>
          <p:nvPr/>
        </p:nvCxnSpPr>
        <p:spPr>
          <a:xfrm flipH="1">
            <a:off x="9557729" y="1588746"/>
            <a:ext cx="1482190" cy="3433079"/>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C7DFF5E4-0C1D-D19F-C5C4-FCFEE8D62843}"/>
              </a:ext>
            </a:extLst>
          </p:cNvPr>
          <p:cNvSpPr txBox="1"/>
          <p:nvPr/>
        </p:nvSpPr>
        <p:spPr>
          <a:xfrm>
            <a:off x="6063631" y="3911375"/>
            <a:ext cx="814647"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軒や庇</a:t>
            </a:r>
          </a:p>
        </p:txBody>
      </p:sp>
      <p:sp>
        <p:nvSpPr>
          <p:cNvPr id="55" name="テキスト ボックス 54">
            <a:extLst>
              <a:ext uri="{FF2B5EF4-FFF2-40B4-BE49-F238E27FC236}">
                <a16:creationId xmlns:a16="http://schemas.microsoft.com/office/drawing/2014/main" id="{D2039CFB-F403-64B8-86E7-9B958E061BFE}"/>
              </a:ext>
            </a:extLst>
          </p:cNvPr>
          <p:cNvSpPr txBox="1"/>
          <p:nvPr/>
        </p:nvSpPr>
        <p:spPr>
          <a:xfrm>
            <a:off x="9856453" y="4533571"/>
            <a:ext cx="2284600" cy="584775"/>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遮光カーテン・</a:t>
            </a:r>
            <a:endParaRPr kumimoji="1"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a:p>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遮光ロールスクリーン</a:t>
            </a:r>
            <a:endParaRPr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57" name="テキスト ボックス 56">
            <a:extLst>
              <a:ext uri="{FF2B5EF4-FFF2-40B4-BE49-F238E27FC236}">
                <a16:creationId xmlns:a16="http://schemas.microsoft.com/office/drawing/2014/main" id="{290D53FD-6D05-EDBC-E393-CC79EBEFDBDF}"/>
              </a:ext>
            </a:extLst>
          </p:cNvPr>
          <p:cNvSpPr txBox="1"/>
          <p:nvPr/>
        </p:nvSpPr>
        <p:spPr>
          <a:xfrm>
            <a:off x="819150" y="1530749"/>
            <a:ext cx="440056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日射遮蔽の方法を選択</a:t>
            </a:r>
          </a:p>
        </p:txBody>
      </p:sp>
      <p:sp>
        <p:nvSpPr>
          <p:cNvPr id="58" name="TextBox 95">
            <a:extLst>
              <a:ext uri="{FF2B5EF4-FFF2-40B4-BE49-F238E27FC236}">
                <a16:creationId xmlns:a16="http://schemas.microsoft.com/office/drawing/2014/main" id="{15F2EFF1-0530-2D53-C1C4-0B1D7D4DABFD}"/>
              </a:ext>
            </a:extLst>
          </p:cNvPr>
          <p:cNvSpPr txBox="1">
            <a:spLocks noChangeArrowheads="1"/>
          </p:cNvSpPr>
          <p:nvPr/>
        </p:nvSpPr>
        <p:spPr bwMode="auto">
          <a:xfrm>
            <a:off x="819150" y="2757317"/>
            <a:ext cx="35021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軒や庇、アウターシェード、遮光商品による遮蔽など、複数の遮蔽方法がありますので、想定する遮蔽方法を選択してください。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grpSp>
        <p:nvGrpSpPr>
          <p:cNvPr id="59" name="グループ化 58">
            <a:extLst>
              <a:ext uri="{FF2B5EF4-FFF2-40B4-BE49-F238E27FC236}">
                <a16:creationId xmlns:a16="http://schemas.microsoft.com/office/drawing/2014/main" id="{D745BE39-1E78-E827-9378-9701812F8738}"/>
              </a:ext>
            </a:extLst>
          </p:cNvPr>
          <p:cNvGrpSpPr/>
          <p:nvPr/>
        </p:nvGrpSpPr>
        <p:grpSpPr>
          <a:xfrm>
            <a:off x="7561436" y="3897086"/>
            <a:ext cx="540464" cy="2012395"/>
            <a:chOff x="7708900" y="1803400"/>
            <a:chExt cx="503767" cy="1595967"/>
          </a:xfrm>
        </p:grpSpPr>
        <p:sp>
          <p:nvSpPr>
            <p:cNvPr id="60" name="正方形/長方形 59">
              <a:extLst>
                <a:ext uri="{FF2B5EF4-FFF2-40B4-BE49-F238E27FC236}">
                  <a16:creationId xmlns:a16="http://schemas.microsoft.com/office/drawing/2014/main" id="{7D78B2FC-50B5-B4FB-2C19-1D9ABC6D078A}"/>
                </a:ext>
              </a:extLst>
            </p:cNvPr>
            <p:cNvSpPr/>
            <p:nvPr/>
          </p:nvSpPr>
          <p:spPr>
            <a:xfrm>
              <a:off x="7868050"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EFBFA2D0-B022-1073-3E1F-8D5BED0145B6}"/>
                </a:ext>
              </a:extLst>
            </p:cNvPr>
            <p:cNvSpPr/>
            <p:nvPr/>
          </p:nvSpPr>
          <p:spPr>
            <a:xfrm>
              <a:off x="7977294" y="1803400"/>
              <a:ext cx="45720" cy="1595967"/>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62" name="直線コネクタ 61">
              <a:extLst>
                <a:ext uri="{FF2B5EF4-FFF2-40B4-BE49-F238E27FC236}">
                  <a16:creationId xmlns:a16="http://schemas.microsoft.com/office/drawing/2014/main" id="{21C0F7C8-5D70-C78E-A3BA-603E34980375}"/>
                </a:ext>
              </a:extLst>
            </p:cNvPr>
            <p:cNvCxnSpPr/>
            <p:nvPr/>
          </p:nvCxnSpPr>
          <p:spPr>
            <a:xfrm>
              <a:off x="7708900" y="1803400"/>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C6E8548C-579B-9C89-C937-E3169D9B4861}"/>
                </a:ext>
              </a:extLst>
            </p:cNvPr>
            <p:cNvCxnSpPr/>
            <p:nvPr/>
          </p:nvCxnSpPr>
          <p:spPr>
            <a:xfrm>
              <a:off x="7708900" y="3399367"/>
              <a:ext cx="50376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64" name="直線コネクタ 63">
            <a:extLst>
              <a:ext uri="{FF2B5EF4-FFF2-40B4-BE49-F238E27FC236}">
                <a16:creationId xmlns:a16="http://schemas.microsoft.com/office/drawing/2014/main" id="{EA2656A5-929A-6028-018D-18412522B213}"/>
              </a:ext>
            </a:extLst>
          </p:cNvPr>
          <p:cNvCxnSpPr/>
          <p:nvPr/>
        </p:nvCxnSpPr>
        <p:spPr>
          <a:xfrm flipV="1">
            <a:off x="8101900" y="1814286"/>
            <a:ext cx="0" cy="20828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3C1B1B67-7F86-C0B7-F822-642B2768EFA8}"/>
              </a:ext>
            </a:extLst>
          </p:cNvPr>
          <p:cNvCxnSpPr>
            <a:cxnSpLocks/>
          </p:cNvCxnSpPr>
          <p:nvPr/>
        </p:nvCxnSpPr>
        <p:spPr>
          <a:xfrm>
            <a:off x="8001600" y="3925664"/>
            <a:ext cx="0" cy="1927452"/>
          </a:xfrm>
          <a:prstGeom prst="line">
            <a:avLst/>
          </a:prstGeom>
          <a:ln w="31750">
            <a:solidFill>
              <a:srgbClr val="FF7C80"/>
            </a:solidFill>
            <a:headEnd type="oval"/>
          </a:ln>
        </p:spPr>
        <p:style>
          <a:lnRef idx="1">
            <a:schemeClr val="accent1"/>
          </a:lnRef>
          <a:fillRef idx="0">
            <a:schemeClr val="accent1"/>
          </a:fillRef>
          <a:effectRef idx="0">
            <a:schemeClr val="accent1"/>
          </a:effectRef>
          <a:fontRef idx="minor">
            <a:schemeClr val="tx1"/>
          </a:fontRef>
        </p:style>
      </p:cxnSp>
      <p:cxnSp>
        <p:nvCxnSpPr>
          <p:cNvPr id="66" name="直線矢印コネクタ 65">
            <a:extLst>
              <a:ext uri="{FF2B5EF4-FFF2-40B4-BE49-F238E27FC236}">
                <a16:creationId xmlns:a16="http://schemas.microsoft.com/office/drawing/2014/main" id="{67661D13-FD7D-889A-5421-4F46E871F3A4}"/>
              </a:ext>
            </a:extLst>
          </p:cNvPr>
          <p:cNvCxnSpPr>
            <a:cxnSpLocks/>
          </p:cNvCxnSpPr>
          <p:nvPr/>
        </p:nvCxnSpPr>
        <p:spPr>
          <a:xfrm>
            <a:off x="8001600" y="5019968"/>
            <a:ext cx="871537" cy="833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直線矢印コネクタ 66">
            <a:extLst>
              <a:ext uri="{FF2B5EF4-FFF2-40B4-BE49-F238E27FC236}">
                <a16:creationId xmlns:a16="http://schemas.microsoft.com/office/drawing/2014/main" id="{3D329F38-5C6D-F588-21E2-6B9423754133}"/>
              </a:ext>
            </a:extLst>
          </p:cNvPr>
          <p:cNvCxnSpPr>
            <a:cxnSpLocks/>
          </p:cNvCxnSpPr>
          <p:nvPr/>
        </p:nvCxnSpPr>
        <p:spPr>
          <a:xfrm flipH="1">
            <a:off x="8001600" y="1588746"/>
            <a:ext cx="1482190" cy="3433079"/>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68" name="テキスト ボックス 67">
            <a:extLst>
              <a:ext uri="{FF2B5EF4-FFF2-40B4-BE49-F238E27FC236}">
                <a16:creationId xmlns:a16="http://schemas.microsoft.com/office/drawing/2014/main" id="{3B2DE926-EE8A-7F3C-6417-30CADB52E29A}"/>
              </a:ext>
            </a:extLst>
          </p:cNvPr>
          <p:cNvSpPr txBox="1"/>
          <p:nvPr/>
        </p:nvSpPr>
        <p:spPr>
          <a:xfrm>
            <a:off x="7572794" y="5938058"/>
            <a:ext cx="1864613"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アウターシェード</a:t>
            </a:r>
          </a:p>
        </p:txBody>
      </p:sp>
    </p:spTree>
    <p:extLst>
      <p:ext uri="{BB962C8B-B14F-4D97-AF65-F5344CB8AC3E}">
        <p14:creationId xmlns:p14="http://schemas.microsoft.com/office/powerpoint/2010/main" val="262543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1000"/>
                                        <p:tgtEl>
                                          <p:spTgt spid="58"/>
                                        </p:tgtEl>
                                      </p:cBhvr>
                                    </p:animEffect>
                                    <p:anim calcmode="lin" valueType="num">
                                      <p:cBhvr>
                                        <p:cTn id="19" dur="1000" fill="hold"/>
                                        <p:tgtEl>
                                          <p:spTgt spid="58"/>
                                        </p:tgtEl>
                                        <p:attrNameLst>
                                          <p:attrName>ppt_x</p:attrName>
                                        </p:attrNameLst>
                                      </p:cBhvr>
                                      <p:tavLst>
                                        <p:tav tm="0">
                                          <p:val>
                                            <p:strVal val="#ppt_x"/>
                                          </p:val>
                                        </p:tav>
                                        <p:tav tm="100000">
                                          <p:val>
                                            <p:strVal val="#ppt_x"/>
                                          </p:val>
                                        </p:tav>
                                      </p:tavLst>
                                    </p:anim>
                                    <p:anim calcmode="lin" valueType="num">
                                      <p:cBhvr>
                                        <p:cTn id="20"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355738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日射遮蔽設置割合</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21</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CACF21D3-3836-68B5-1F30-5B27CF696A54}"/>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5" name="図 14">
            <a:extLst>
              <a:ext uri="{FF2B5EF4-FFF2-40B4-BE49-F238E27FC236}">
                <a16:creationId xmlns:a16="http://schemas.microsoft.com/office/drawing/2014/main" id="{C4F10FF2-4A67-C9DE-229A-D40C4B9DAF01}"/>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262135" y="3072007"/>
            <a:ext cx="6388719" cy="2046971"/>
          </a:xfrm>
          <a:prstGeom prst="rect">
            <a:avLst/>
          </a:prstGeom>
          <a:ln w="31750">
            <a:solidFill>
              <a:schemeClr val="accent2"/>
            </a:solidFill>
          </a:ln>
        </p:spPr>
      </p:pic>
      <p:sp>
        <p:nvSpPr>
          <p:cNvPr id="16" name="テキスト ボックス 15">
            <a:extLst>
              <a:ext uri="{FF2B5EF4-FFF2-40B4-BE49-F238E27FC236}">
                <a16:creationId xmlns:a16="http://schemas.microsoft.com/office/drawing/2014/main" id="{E415609B-6B51-BDD9-0019-6DEFCD92B207}"/>
              </a:ext>
            </a:extLst>
          </p:cNvPr>
          <p:cNvSpPr txBox="1"/>
          <p:nvPr/>
        </p:nvSpPr>
        <p:spPr>
          <a:xfrm>
            <a:off x="819150" y="1530749"/>
            <a:ext cx="5665333"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日射遮蔽していない窓を考慮</a:t>
            </a:r>
          </a:p>
        </p:txBody>
      </p:sp>
      <p:sp>
        <p:nvSpPr>
          <p:cNvPr id="18" name="TextBox 95">
            <a:extLst>
              <a:ext uri="{FF2B5EF4-FFF2-40B4-BE49-F238E27FC236}">
                <a16:creationId xmlns:a16="http://schemas.microsoft.com/office/drawing/2014/main" id="{AAE4C7AF-7B32-BE3C-D69B-B2A20C2E09E4}"/>
              </a:ext>
            </a:extLst>
          </p:cNvPr>
          <p:cNvSpPr txBox="1">
            <a:spLocks noChangeArrowheads="1"/>
          </p:cNvSpPr>
          <p:nvPr/>
        </p:nvSpPr>
        <p:spPr bwMode="auto">
          <a:xfrm>
            <a:off x="819150" y="2757317"/>
            <a:ext cx="35021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日射遮蔽をしていない窓がある場合は、その分を考慮します。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右図を参考に入力してください。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sp>
        <p:nvSpPr>
          <p:cNvPr id="19" name="正方形/長方形 18">
            <a:extLst>
              <a:ext uri="{FF2B5EF4-FFF2-40B4-BE49-F238E27FC236}">
                <a16:creationId xmlns:a16="http://schemas.microsoft.com/office/drawing/2014/main" id="{519B1F27-5E21-8C12-3A65-1191C72702A7}"/>
              </a:ext>
            </a:extLst>
          </p:cNvPr>
          <p:cNvSpPr/>
          <p:nvPr/>
        </p:nvSpPr>
        <p:spPr>
          <a:xfrm>
            <a:off x="7472363" y="3879742"/>
            <a:ext cx="1262061" cy="252412"/>
          </a:xfrm>
          <a:prstGeom prst="rect">
            <a:avLst/>
          </a:prstGeom>
          <a:solidFill>
            <a:srgbClr val="FF7C80">
              <a:alpha val="5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4723AFA6-B983-71A5-D51D-B22B4158FD69}"/>
              </a:ext>
            </a:extLst>
          </p:cNvPr>
          <p:cNvSpPr/>
          <p:nvPr/>
        </p:nvSpPr>
        <p:spPr>
          <a:xfrm>
            <a:off x="9705975" y="3879742"/>
            <a:ext cx="866775" cy="252412"/>
          </a:xfrm>
          <a:prstGeom prst="rect">
            <a:avLst/>
          </a:prstGeom>
          <a:noFill/>
          <a:ln w="19050">
            <a:solidFill>
              <a:srgbClr val="FF7C8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図形 23">
            <a:extLst>
              <a:ext uri="{FF2B5EF4-FFF2-40B4-BE49-F238E27FC236}">
                <a16:creationId xmlns:a16="http://schemas.microsoft.com/office/drawing/2014/main" id="{93E02DDD-3546-ADBE-AC7F-A28A5279384B}"/>
              </a:ext>
            </a:extLst>
          </p:cNvPr>
          <p:cNvSpPr/>
          <p:nvPr/>
        </p:nvSpPr>
        <p:spPr>
          <a:xfrm>
            <a:off x="7815263" y="4043363"/>
            <a:ext cx="1004887" cy="414337"/>
          </a:xfrm>
          <a:custGeom>
            <a:avLst/>
            <a:gdLst>
              <a:gd name="connsiteX0" fmla="*/ 0 w 1004887"/>
              <a:gd name="connsiteY0" fmla="*/ 0 h 414337"/>
              <a:gd name="connsiteX1" fmla="*/ 309562 w 1004887"/>
              <a:gd name="connsiteY1" fmla="*/ 414337 h 414337"/>
              <a:gd name="connsiteX2" fmla="*/ 1004887 w 1004887"/>
              <a:gd name="connsiteY2" fmla="*/ 414337 h 414337"/>
            </a:gdLst>
            <a:ahLst/>
            <a:cxnLst>
              <a:cxn ang="0">
                <a:pos x="connsiteX0" y="connsiteY0"/>
              </a:cxn>
              <a:cxn ang="0">
                <a:pos x="connsiteX1" y="connsiteY1"/>
              </a:cxn>
              <a:cxn ang="0">
                <a:pos x="connsiteX2" y="connsiteY2"/>
              </a:cxn>
            </a:cxnLst>
            <a:rect l="l" t="t" r="r" b="b"/>
            <a:pathLst>
              <a:path w="1004887" h="414337">
                <a:moveTo>
                  <a:pt x="0" y="0"/>
                </a:moveTo>
                <a:lnTo>
                  <a:pt x="309562" y="414337"/>
                </a:lnTo>
                <a:lnTo>
                  <a:pt x="1004887" y="414337"/>
                </a:lnTo>
              </a:path>
            </a:pathLst>
          </a:custGeom>
          <a:noFill/>
          <a:ln>
            <a:solidFill>
              <a:srgbClr val="FF7C80"/>
            </a:soli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リーフォーム: 図形 27">
            <a:extLst>
              <a:ext uri="{FF2B5EF4-FFF2-40B4-BE49-F238E27FC236}">
                <a16:creationId xmlns:a16="http://schemas.microsoft.com/office/drawing/2014/main" id="{DBD62670-7F11-C961-87D9-F44C33008A58}"/>
              </a:ext>
            </a:extLst>
          </p:cNvPr>
          <p:cNvSpPr/>
          <p:nvPr/>
        </p:nvSpPr>
        <p:spPr>
          <a:xfrm>
            <a:off x="9791701" y="4043363"/>
            <a:ext cx="1004887" cy="414337"/>
          </a:xfrm>
          <a:custGeom>
            <a:avLst/>
            <a:gdLst>
              <a:gd name="connsiteX0" fmla="*/ 0 w 1004887"/>
              <a:gd name="connsiteY0" fmla="*/ 0 h 414337"/>
              <a:gd name="connsiteX1" fmla="*/ 309562 w 1004887"/>
              <a:gd name="connsiteY1" fmla="*/ 414337 h 414337"/>
              <a:gd name="connsiteX2" fmla="*/ 1004887 w 1004887"/>
              <a:gd name="connsiteY2" fmla="*/ 414337 h 414337"/>
            </a:gdLst>
            <a:ahLst/>
            <a:cxnLst>
              <a:cxn ang="0">
                <a:pos x="connsiteX0" y="connsiteY0"/>
              </a:cxn>
              <a:cxn ang="0">
                <a:pos x="connsiteX1" y="connsiteY1"/>
              </a:cxn>
              <a:cxn ang="0">
                <a:pos x="connsiteX2" y="connsiteY2"/>
              </a:cxn>
            </a:cxnLst>
            <a:rect l="l" t="t" r="r" b="b"/>
            <a:pathLst>
              <a:path w="1004887" h="414337">
                <a:moveTo>
                  <a:pt x="0" y="0"/>
                </a:moveTo>
                <a:lnTo>
                  <a:pt x="309562" y="414337"/>
                </a:lnTo>
                <a:lnTo>
                  <a:pt x="1004887" y="414337"/>
                </a:lnTo>
              </a:path>
            </a:pathLst>
          </a:custGeom>
          <a:noFill/>
          <a:ln>
            <a:solidFill>
              <a:srgbClr val="FF7C80"/>
            </a:soli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71582CC7-8BEE-B078-90AF-B1E6478153C8}"/>
              </a:ext>
            </a:extLst>
          </p:cNvPr>
          <p:cNvSpPr txBox="1"/>
          <p:nvPr/>
        </p:nvSpPr>
        <p:spPr>
          <a:xfrm>
            <a:off x="10744404" y="4294551"/>
            <a:ext cx="1024639"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未設置</a:t>
            </a:r>
            <a:r>
              <a:rPr kumimoji="1" lang="en-US" altLang="ja-JP" sz="1600" b="1" dirty="0">
                <a:solidFill>
                  <a:srgbClr val="FF7C80"/>
                </a:solidFill>
                <a:latin typeface="03スマートフォントUI" panose="02000600000000000000" pitchFamily="50" charset="-128"/>
                <a:ea typeface="03スマートフォントUI" panose="02000600000000000000" pitchFamily="50" charset="-128"/>
              </a:rPr>
              <a:t>※</a:t>
            </a:r>
            <a:endParaRPr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30" name="テキスト ボックス 29">
            <a:extLst>
              <a:ext uri="{FF2B5EF4-FFF2-40B4-BE49-F238E27FC236}">
                <a16:creationId xmlns:a16="http://schemas.microsoft.com/office/drawing/2014/main" id="{B2EE0134-C909-8FF7-1CB9-B8812901B096}"/>
              </a:ext>
            </a:extLst>
          </p:cNvPr>
          <p:cNvSpPr txBox="1"/>
          <p:nvPr/>
        </p:nvSpPr>
        <p:spPr>
          <a:xfrm>
            <a:off x="8839959" y="4294551"/>
            <a:ext cx="604653"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設置</a:t>
            </a:r>
            <a:endParaRPr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31" name="テキスト ボックス 30">
            <a:extLst>
              <a:ext uri="{FF2B5EF4-FFF2-40B4-BE49-F238E27FC236}">
                <a16:creationId xmlns:a16="http://schemas.microsoft.com/office/drawing/2014/main" id="{3BEABE90-833A-57CC-0CC8-9E4F9809B9F6}"/>
              </a:ext>
            </a:extLst>
          </p:cNvPr>
          <p:cNvSpPr txBox="1"/>
          <p:nvPr/>
        </p:nvSpPr>
        <p:spPr>
          <a:xfrm>
            <a:off x="9506592" y="4773920"/>
            <a:ext cx="2132315" cy="338554"/>
          </a:xfrm>
          <a:prstGeom prst="rect">
            <a:avLst/>
          </a:prstGeom>
          <a:noFill/>
        </p:spPr>
        <p:txBody>
          <a:bodyPr wrap="none" rtlCol="0">
            <a:spAutoFit/>
          </a:bodyPr>
          <a:lstStyle/>
          <a:p>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窓</a:t>
            </a:r>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幅の</a:t>
            </a:r>
            <a:r>
              <a:rPr kumimoji="1" lang="en-US" altLang="ja-JP" sz="1600" b="1" dirty="0">
                <a:solidFill>
                  <a:srgbClr val="FF7C80"/>
                </a:solidFill>
                <a:latin typeface="03スマートフォントUI" panose="02000600000000000000" pitchFamily="50" charset="-128"/>
                <a:ea typeface="03スマートフォントUI" panose="02000600000000000000" pitchFamily="50" charset="-128"/>
              </a:rPr>
              <a:t>60</a:t>
            </a:r>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a:t>
            </a:r>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の設置率</a:t>
            </a:r>
            <a:endParaRPr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32" name="テキスト ボックス 31">
            <a:extLst>
              <a:ext uri="{FF2B5EF4-FFF2-40B4-BE49-F238E27FC236}">
                <a16:creationId xmlns:a16="http://schemas.microsoft.com/office/drawing/2014/main" id="{A629F325-30B9-2BBD-B4A7-274007D779A5}"/>
              </a:ext>
            </a:extLst>
          </p:cNvPr>
          <p:cNvSpPr txBox="1"/>
          <p:nvPr/>
        </p:nvSpPr>
        <p:spPr>
          <a:xfrm>
            <a:off x="5271717" y="5165526"/>
            <a:ext cx="6274475" cy="584775"/>
          </a:xfrm>
          <a:prstGeom prst="rect">
            <a:avLst/>
          </a:prstGeom>
          <a:noFill/>
        </p:spPr>
        <p:txBody>
          <a:bodyPr wrap="none" rtlCol="0">
            <a:spAutoFit/>
          </a:bodyPr>
          <a:lstStyle/>
          <a:p>
            <a:r>
              <a:rPr kumimoji="1" lang="en-US" altLang="ja-JP" sz="1600" b="1" dirty="0">
                <a:solidFill>
                  <a:srgbClr val="FF7C80"/>
                </a:solidFill>
                <a:latin typeface="03スマートフォントUI" panose="02000600000000000000" pitchFamily="50" charset="-128"/>
                <a:ea typeface="03スマートフォントUI" panose="02000600000000000000" pitchFamily="50" charset="-128"/>
              </a:rPr>
              <a:t>※</a:t>
            </a:r>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冬場の日中もカーテンを閉めるような窓の場合は、当該部分を</a:t>
            </a:r>
            <a:endParaRPr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a:p>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窓面積から控除し、設置割合を</a:t>
            </a:r>
            <a:r>
              <a:rPr lang="en-US" altLang="ja-JP" sz="1600" b="1" dirty="0">
                <a:solidFill>
                  <a:srgbClr val="FF7C80"/>
                </a:solidFill>
                <a:latin typeface="03スマートフォントUI" panose="02000600000000000000" pitchFamily="50" charset="-128"/>
                <a:ea typeface="03スマートフォントUI" panose="02000600000000000000" pitchFamily="50" charset="-128"/>
              </a:rPr>
              <a:t>100</a:t>
            </a:r>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％としてください。</a:t>
            </a:r>
            <a:endParaRPr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p:txBody>
      </p:sp>
    </p:spTree>
    <p:extLst>
      <p:ext uri="{BB962C8B-B14F-4D97-AF65-F5344CB8AC3E}">
        <p14:creationId xmlns:p14="http://schemas.microsoft.com/office/powerpoint/2010/main" val="568612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1871025"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居住人数</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22</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EE874346-12C5-BAB6-542B-21546CBDF601}"/>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8" name="テキスト ボックス 17">
            <a:extLst>
              <a:ext uri="{FF2B5EF4-FFF2-40B4-BE49-F238E27FC236}">
                <a16:creationId xmlns:a16="http://schemas.microsoft.com/office/drawing/2014/main" id="{E2080897-30C1-FB0A-86AA-1D7A33BE349E}"/>
              </a:ext>
            </a:extLst>
          </p:cNvPr>
          <p:cNvSpPr txBox="1"/>
          <p:nvPr/>
        </p:nvSpPr>
        <p:spPr>
          <a:xfrm>
            <a:off x="819150" y="1530749"/>
            <a:ext cx="4822154"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一緒に暮らす人数を入力</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19" name="TextBox 95">
            <a:extLst>
              <a:ext uri="{FF2B5EF4-FFF2-40B4-BE49-F238E27FC236}">
                <a16:creationId xmlns:a16="http://schemas.microsoft.com/office/drawing/2014/main" id="{03FCAA3D-9080-75A5-401C-3C7B525774AB}"/>
              </a:ext>
            </a:extLst>
          </p:cNvPr>
          <p:cNvSpPr txBox="1">
            <a:spLocks noChangeArrowheads="1"/>
          </p:cNvSpPr>
          <p:nvPr/>
        </p:nvSpPr>
        <p:spPr bwMode="auto">
          <a:xfrm>
            <a:off x="819150" y="2757317"/>
            <a:ext cx="350216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ja-JP" sz="1400" b="1" dirty="0">
                <a:solidFill>
                  <a:schemeClr val="accent1">
                    <a:lumMod val="50000"/>
                  </a:schemeClr>
                </a:solidFill>
                <a:latin typeface="Open Sans" panose="020B0606030504020204" pitchFamily="34" charset="0"/>
                <a:cs typeface="Open Sans" panose="020B0606030504020204" pitchFamily="34" charset="0"/>
              </a:rPr>
              <a:t>24</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時間換気においては、住宅容量を踏まえた簡易計算（</a:t>
            </a:r>
            <a:r>
              <a:rPr lang="en-US" altLang="ja-JP" sz="1400" b="1" dirty="0">
                <a:solidFill>
                  <a:schemeClr val="accent1">
                    <a:lumMod val="50000"/>
                  </a:schemeClr>
                </a:solidFill>
                <a:latin typeface="Open Sans" panose="020B0606030504020204" pitchFamily="34" charset="0"/>
                <a:cs typeface="Open Sans" panose="020B0606030504020204" pitchFamily="34" charset="0"/>
              </a:rPr>
              <a:t>1</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時間に居住容積の半分を換気）と、居住人数応じた換気計算の内、高い方の数値に合わせて換気計算を行います。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換気量の把握のため、居住人数を入力してください。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pic>
        <p:nvPicPr>
          <p:cNvPr id="22" name="図 21">
            <a:extLst>
              <a:ext uri="{FF2B5EF4-FFF2-40B4-BE49-F238E27FC236}">
                <a16:creationId xmlns:a16="http://schemas.microsoft.com/office/drawing/2014/main" id="{4B6C00C4-F9A6-E991-E27C-02FED87DA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2212" y="1704812"/>
            <a:ext cx="5143500" cy="3428143"/>
          </a:xfrm>
          <a:prstGeom prst="rect">
            <a:avLst/>
          </a:prstGeom>
        </p:spPr>
      </p:pic>
    </p:spTree>
    <p:extLst>
      <p:ext uri="{BB962C8B-B14F-4D97-AF65-F5344CB8AC3E}">
        <p14:creationId xmlns:p14="http://schemas.microsoft.com/office/powerpoint/2010/main" val="407207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714205"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階高と天井高</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23</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32BD1679-B603-AD1E-8D8F-E9C0C492F565}"/>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6" name="図 15">
            <a:extLst>
              <a:ext uri="{FF2B5EF4-FFF2-40B4-BE49-F238E27FC236}">
                <a16:creationId xmlns:a16="http://schemas.microsoft.com/office/drawing/2014/main" id="{CCB5E94E-4B0B-5DD1-9168-944D95443B9F}"/>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r="34895"/>
          <a:stretch/>
        </p:blipFill>
        <p:spPr>
          <a:xfrm>
            <a:off x="4937614" y="1804526"/>
            <a:ext cx="7254386" cy="3907213"/>
          </a:xfrm>
          <a:prstGeom prst="rect">
            <a:avLst/>
          </a:prstGeom>
        </p:spPr>
      </p:pic>
      <p:cxnSp>
        <p:nvCxnSpPr>
          <p:cNvPr id="19" name="直線矢印コネクタ 18">
            <a:extLst>
              <a:ext uri="{FF2B5EF4-FFF2-40B4-BE49-F238E27FC236}">
                <a16:creationId xmlns:a16="http://schemas.microsoft.com/office/drawing/2014/main" id="{867DA03D-69FC-CC5A-FDFD-DB4F466BF731}"/>
              </a:ext>
            </a:extLst>
          </p:cNvPr>
          <p:cNvCxnSpPr/>
          <p:nvPr/>
        </p:nvCxnSpPr>
        <p:spPr>
          <a:xfrm>
            <a:off x="8386763" y="3681413"/>
            <a:ext cx="0" cy="1385887"/>
          </a:xfrm>
          <a:prstGeom prst="straightConnector1">
            <a:avLst/>
          </a:prstGeom>
          <a:ln w="34925">
            <a:solidFill>
              <a:srgbClr val="FF7C8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F52B4EEB-72B0-B175-BAE5-A94ECC6E5113}"/>
              </a:ext>
            </a:extLst>
          </p:cNvPr>
          <p:cNvCxnSpPr>
            <a:cxnSpLocks/>
          </p:cNvCxnSpPr>
          <p:nvPr/>
        </p:nvCxnSpPr>
        <p:spPr>
          <a:xfrm>
            <a:off x="8034338" y="3919538"/>
            <a:ext cx="0" cy="1147762"/>
          </a:xfrm>
          <a:prstGeom prst="straightConnector1">
            <a:avLst/>
          </a:prstGeom>
          <a:ln w="34925">
            <a:solidFill>
              <a:srgbClr val="FF7C8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39298DD1-B81F-CFEE-216A-30D335943DF8}"/>
              </a:ext>
            </a:extLst>
          </p:cNvPr>
          <p:cNvSpPr txBox="1"/>
          <p:nvPr/>
        </p:nvSpPr>
        <p:spPr>
          <a:xfrm>
            <a:off x="8386763" y="4097715"/>
            <a:ext cx="604653"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階高</a:t>
            </a:r>
          </a:p>
        </p:txBody>
      </p:sp>
      <p:sp>
        <p:nvSpPr>
          <p:cNvPr id="28" name="テキスト ボックス 27">
            <a:extLst>
              <a:ext uri="{FF2B5EF4-FFF2-40B4-BE49-F238E27FC236}">
                <a16:creationId xmlns:a16="http://schemas.microsoft.com/office/drawing/2014/main" id="{6C756F12-7BFC-9BD0-D3DC-A5F69F9E4A7C}"/>
              </a:ext>
            </a:extLst>
          </p:cNvPr>
          <p:cNvSpPr txBox="1"/>
          <p:nvPr/>
        </p:nvSpPr>
        <p:spPr>
          <a:xfrm>
            <a:off x="7219691" y="4097715"/>
            <a:ext cx="814647" cy="338554"/>
          </a:xfrm>
          <a:prstGeom prst="rect">
            <a:avLst/>
          </a:prstGeom>
          <a:noFill/>
        </p:spPr>
        <p:txBody>
          <a:bodyPr wrap="none" rtlCol="0">
            <a:spAutoFit/>
          </a:bodyPr>
          <a:lstStyle/>
          <a:p>
            <a:r>
              <a:rPr kumimoji="1" lang="ja-JP" altLang="en-US" sz="1600" b="1" dirty="0">
                <a:solidFill>
                  <a:srgbClr val="FF7C80"/>
                </a:solidFill>
                <a:latin typeface="03スマートフォントUI" panose="02000600000000000000" pitchFamily="50" charset="-128"/>
                <a:ea typeface="03スマートフォントUI" panose="02000600000000000000" pitchFamily="50" charset="-128"/>
              </a:rPr>
              <a:t>天井高</a:t>
            </a:r>
          </a:p>
        </p:txBody>
      </p:sp>
      <p:sp>
        <p:nvSpPr>
          <p:cNvPr id="29" name="テキスト ボックス 28">
            <a:extLst>
              <a:ext uri="{FF2B5EF4-FFF2-40B4-BE49-F238E27FC236}">
                <a16:creationId xmlns:a16="http://schemas.microsoft.com/office/drawing/2014/main" id="{45BED664-90C1-0636-B033-BB3AD9E72766}"/>
              </a:ext>
            </a:extLst>
          </p:cNvPr>
          <p:cNvSpPr txBox="1"/>
          <p:nvPr/>
        </p:nvSpPr>
        <p:spPr>
          <a:xfrm>
            <a:off x="819150" y="1530749"/>
            <a:ext cx="3978974"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居室容量を把握する</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30" name="TextBox 95">
            <a:extLst>
              <a:ext uri="{FF2B5EF4-FFF2-40B4-BE49-F238E27FC236}">
                <a16:creationId xmlns:a16="http://schemas.microsoft.com/office/drawing/2014/main" id="{C0C84C54-777F-49E5-767E-4484A8AB2802}"/>
              </a:ext>
            </a:extLst>
          </p:cNvPr>
          <p:cNvSpPr txBox="1">
            <a:spLocks noChangeArrowheads="1"/>
          </p:cNvSpPr>
          <p:nvPr/>
        </p:nvSpPr>
        <p:spPr bwMode="auto">
          <a:xfrm>
            <a:off x="819150" y="2757317"/>
            <a:ext cx="3502168"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換気量計算のため、階高と天井高の入力をお願いします。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階高と天井高については右図の通りです。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決まっていない場合は、天井高</a:t>
            </a:r>
            <a:r>
              <a:rPr lang="en-US" altLang="ja-JP" sz="1400" b="1" dirty="0">
                <a:solidFill>
                  <a:schemeClr val="accent1">
                    <a:lumMod val="50000"/>
                  </a:schemeClr>
                </a:solidFill>
                <a:latin typeface="Open Sans" panose="020B0606030504020204" pitchFamily="34" charset="0"/>
                <a:cs typeface="Open Sans" panose="020B0606030504020204" pitchFamily="34" charset="0"/>
              </a:rPr>
              <a:t>2.4</a:t>
            </a:r>
            <a:r>
              <a:rPr lang="ja-JP" altLang="en-US" sz="1400" b="1" dirty="0">
                <a:solidFill>
                  <a:schemeClr val="accent1">
                    <a:lumMod val="50000"/>
                  </a:schemeClr>
                </a:solidFill>
                <a:latin typeface="Open Sans" panose="020B0606030504020204" pitchFamily="34" charset="0"/>
                <a:cs typeface="Open Sans" panose="020B0606030504020204" pitchFamily="34" charset="0"/>
              </a:rPr>
              <a:t>ｍ、階高</a:t>
            </a:r>
            <a:r>
              <a:rPr lang="en-US" altLang="ja-JP" sz="1400" b="1" dirty="0">
                <a:solidFill>
                  <a:schemeClr val="accent1">
                    <a:lumMod val="50000"/>
                  </a:schemeClr>
                </a:solidFill>
                <a:latin typeface="Open Sans" panose="020B0606030504020204" pitchFamily="34" charset="0"/>
                <a:cs typeface="Open Sans" panose="020B0606030504020204" pitchFamily="34" charset="0"/>
              </a:rPr>
              <a:t>2.9</a:t>
            </a:r>
            <a:r>
              <a:rPr lang="ja-JP" altLang="en-US" sz="1400" b="1" dirty="0">
                <a:solidFill>
                  <a:schemeClr val="accent1">
                    <a:lumMod val="50000"/>
                  </a:schemeClr>
                </a:solidFill>
                <a:latin typeface="Open Sans" panose="020B0606030504020204" pitchFamily="34" charset="0"/>
                <a:cs typeface="Open Sans" panose="020B0606030504020204" pitchFamily="34" charset="0"/>
              </a:rPr>
              <a:t>ｍと入力してください。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3477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292615"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全熱交換機</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24</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66289F1F-A7D4-B30C-BFAC-058C25A772F0}"/>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AutoShape 2">
            <a:extLst>
              <a:ext uri="{FF2B5EF4-FFF2-40B4-BE49-F238E27FC236}">
                <a16:creationId xmlns:a16="http://schemas.microsoft.com/office/drawing/2014/main" id="{39E1A9AE-3BC9-0343-C8E2-24CF4AF9261C}"/>
              </a:ext>
            </a:extLst>
          </p:cNvPr>
          <p:cNvSpPr>
            <a:spLocks noChangeAspect="1" noChangeArrowheads="1"/>
          </p:cNvSpPr>
          <p:nvPr/>
        </p:nvSpPr>
        <p:spPr bwMode="auto">
          <a:xfrm>
            <a:off x="2286000" y="1152525"/>
            <a:ext cx="7620000" cy="4552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 name="AutoShape 4">
            <a:extLst>
              <a:ext uri="{FF2B5EF4-FFF2-40B4-BE49-F238E27FC236}">
                <a16:creationId xmlns:a16="http://schemas.microsoft.com/office/drawing/2014/main" id="{4857C83E-CBEB-70ED-3CA3-BCF9D8928DFC}"/>
              </a:ext>
            </a:extLst>
          </p:cNvPr>
          <p:cNvSpPr>
            <a:spLocks noChangeAspect="1" noChangeArrowheads="1"/>
          </p:cNvSpPr>
          <p:nvPr/>
        </p:nvSpPr>
        <p:spPr bwMode="auto">
          <a:xfrm>
            <a:off x="2438400" y="1304925"/>
            <a:ext cx="7620000" cy="4552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フリーフォーム: 図形 17">
            <a:extLst>
              <a:ext uri="{FF2B5EF4-FFF2-40B4-BE49-F238E27FC236}">
                <a16:creationId xmlns:a16="http://schemas.microsoft.com/office/drawing/2014/main" id="{802FA96E-455B-F2B5-DB87-5B77E5DB5F26}"/>
              </a:ext>
            </a:extLst>
          </p:cNvPr>
          <p:cNvSpPr/>
          <p:nvPr/>
        </p:nvSpPr>
        <p:spPr>
          <a:xfrm>
            <a:off x="6647086" y="4833624"/>
            <a:ext cx="4344106" cy="670453"/>
          </a:xfrm>
          <a:custGeom>
            <a:avLst/>
            <a:gdLst>
              <a:gd name="connsiteX0" fmla="*/ 0 w 2676525"/>
              <a:gd name="connsiteY0" fmla="*/ 11906 h 500062"/>
              <a:gd name="connsiteX1" fmla="*/ 0 w 2676525"/>
              <a:gd name="connsiteY1" fmla="*/ 500062 h 500062"/>
              <a:gd name="connsiteX2" fmla="*/ 333375 w 2676525"/>
              <a:gd name="connsiteY2" fmla="*/ 500062 h 500062"/>
              <a:gd name="connsiteX3" fmla="*/ 378619 w 2676525"/>
              <a:gd name="connsiteY3" fmla="*/ 447675 h 500062"/>
              <a:gd name="connsiteX4" fmla="*/ 2333625 w 2676525"/>
              <a:gd name="connsiteY4" fmla="*/ 447675 h 500062"/>
              <a:gd name="connsiteX5" fmla="*/ 2426494 w 2676525"/>
              <a:gd name="connsiteY5" fmla="*/ 497681 h 500062"/>
              <a:gd name="connsiteX6" fmla="*/ 2676525 w 2676525"/>
              <a:gd name="connsiteY6" fmla="*/ 497681 h 500062"/>
              <a:gd name="connsiteX7" fmla="*/ 2676525 w 2676525"/>
              <a:gd name="connsiteY7" fmla="*/ 0 h 500062"/>
              <a:gd name="connsiteX8" fmla="*/ 2619375 w 2676525"/>
              <a:gd name="connsiteY8" fmla="*/ 0 h 500062"/>
              <a:gd name="connsiteX9" fmla="*/ 2619375 w 2676525"/>
              <a:gd name="connsiteY9" fmla="*/ 278606 h 500062"/>
              <a:gd name="connsiteX10" fmla="*/ 59531 w 2676525"/>
              <a:gd name="connsiteY10" fmla="*/ 278606 h 500062"/>
              <a:gd name="connsiteX11" fmla="*/ 59531 w 2676525"/>
              <a:gd name="connsiteY11" fmla="*/ 2381 h 500062"/>
              <a:gd name="connsiteX12" fmla="*/ 0 w 2676525"/>
              <a:gd name="connsiteY12" fmla="*/ 11906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6525" h="500062">
                <a:moveTo>
                  <a:pt x="0" y="11906"/>
                </a:moveTo>
                <a:lnTo>
                  <a:pt x="0" y="500062"/>
                </a:lnTo>
                <a:lnTo>
                  <a:pt x="333375" y="500062"/>
                </a:lnTo>
                <a:lnTo>
                  <a:pt x="378619" y="447675"/>
                </a:lnTo>
                <a:lnTo>
                  <a:pt x="2333625" y="447675"/>
                </a:lnTo>
                <a:lnTo>
                  <a:pt x="2426494" y="497681"/>
                </a:lnTo>
                <a:lnTo>
                  <a:pt x="2676525" y="497681"/>
                </a:lnTo>
                <a:lnTo>
                  <a:pt x="2676525" y="0"/>
                </a:lnTo>
                <a:lnTo>
                  <a:pt x="2619375" y="0"/>
                </a:lnTo>
                <a:lnTo>
                  <a:pt x="2619375" y="278606"/>
                </a:lnTo>
                <a:lnTo>
                  <a:pt x="59531" y="278606"/>
                </a:lnTo>
                <a:lnTo>
                  <a:pt x="59531" y="2381"/>
                </a:lnTo>
                <a:lnTo>
                  <a:pt x="0" y="11906"/>
                </a:lnTo>
                <a:close/>
              </a:path>
            </a:pathLst>
          </a:custGeom>
          <a:solidFill>
            <a:schemeClr val="accent2">
              <a:lumMod val="20000"/>
              <a:lumOff val="80000"/>
            </a:schemeClr>
          </a:solid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図形 33">
            <a:extLst>
              <a:ext uri="{FF2B5EF4-FFF2-40B4-BE49-F238E27FC236}">
                <a16:creationId xmlns:a16="http://schemas.microsoft.com/office/drawing/2014/main" id="{8F6B4B87-FECC-1897-BBE0-42547914857C}"/>
              </a:ext>
            </a:extLst>
          </p:cNvPr>
          <p:cNvSpPr/>
          <p:nvPr/>
        </p:nvSpPr>
        <p:spPr>
          <a:xfrm>
            <a:off x="6535433" y="1804410"/>
            <a:ext cx="4600575" cy="3015985"/>
          </a:xfrm>
          <a:custGeom>
            <a:avLst/>
            <a:gdLst>
              <a:gd name="connsiteX0" fmla="*/ 4498181 w 4600575"/>
              <a:gd name="connsiteY0" fmla="*/ 2702719 h 2702719"/>
              <a:gd name="connsiteX1" fmla="*/ 114300 w 4600575"/>
              <a:gd name="connsiteY1" fmla="*/ 2702719 h 2702719"/>
              <a:gd name="connsiteX2" fmla="*/ 114300 w 4600575"/>
              <a:gd name="connsiteY2" fmla="*/ 1140619 h 2702719"/>
              <a:gd name="connsiteX3" fmla="*/ 190500 w 4600575"/>
              <a:gd name="connsiteY3" fmla="*/ 1140619 h 2702719"/>
              <a:gd name="connsiteX4" fmla="*/ 197643 w 4600575"/>
              <a:gd name="connsiteY4" fmla="*/ 1169194 h 2702719"/>
              <a:gd name="connsiteX5" fmla="*/ 197643 w 4600575"/>
              <a:gd name="connsiteY5" fmla="*/ 1402557 h 2702719"/>
              <a:gd name="connsiteX6" fmla="*/ 1440656 w 4600575"/>
              <a:gd name="connsiteY6" fmla="*/ 1402557 h 2702719"/>
              <a:gd name="connsiteX7" fmla="*/ 1440656 w 4600575"/>
              <a:gd name="connsiteY7" fmla="*/ 1635919 h 2702719"/>
              <a:gd name="connsiteX8" fmla="*/ 207168 w 4600575"/>
              <a:gd name="connsiteY8" fmla="*/ 1635919 h 2702719"/>
              <a:gd name="connsiteX9" fmla="*/ 207168 w 4600575"/>
              <a:gd name="connsiteY9" fmla="*/ 2602707 h 2702719"/>
              <a:gd name="connsiteX10" fmla="*/ 3045618 w 4600575"/>
              <a:gd name="connsiteY10" fmla="*/ 2602707 h 2702719"/>
              <a:gd name="connsiteX11" fmla="*/ 3045618 w 4600575"/>
              <a:gd name="connsiteY11" fmla="*/ 1640682 h 2702719"/>
              <a:gd name="connsiteX12" fmla="*/ 2750343 w 4600575"/>
              <a:gd name="connsiteY12" fmla="*/ 1640682 h 2702719"/>
              <a:gd name="connsiteX13" fmla="*/ 2750343 w 4600575"/>
              <a:gd name="connsiteY13" fmla="*/ 1819275 h 2702719"/>
              <a:gd name="connsiteX14" fmla="*/ 2655093 w 4600575"/>
              <a:gd name="connsiteY14" fmla="*/ 1819275 h 2702719"/>
              <a:gd name="connsiteX15" fmla="*/ 2664618 w 4600575"/>
              <a:gd name="connsiteY15" fmla="*/ 1771650 h 2702719"/>
              <a:gd name="connsiteX16" fmla="*/ 2664618 w 4600575"/>
              <a:gd name="connsiteY16" fmla="*/ 1421607 h 2702719"/>
              <a:gd name="connsiteX17" fmla="*/ 2709862 w 4600575"/>
              <a:gd name="connsiteY17" fmla="*/ 1409700 h 2702719"/>
              <a:gd name="connsiteX18" fmla="*/ 4376737 w 4600575"/>
              <a:gd name="connsiteY18" fmla="*/ 1409700 h 2702719"/>
              <a:gd name="connsiteX19" fmla="*/ 4376737 w 4600575"/>
              <a:gd name="connsiteY19" fmla="*/ 411957 h 2702719"/>
              <a:gd name="connsiteX20" fmla="*/ 3076575 w 4600575"/>
              <a:gd name="connsiteY20" fmla="*/ 411957 h 2702719"/>
              <a:gd name="connsiteX21" fmla="*/ 3076575 w 4600575"/>
              <a:gd name="connsiteY21" fmla="*/ 619125 h 2702719"/>
              <a:gd name="connsiteX22" fmla="*/ 2997993 w 4600575"/>
              <a:gd name="connsiteY22" fmla="*/ 619125 h 2702719"/>
              <a:gd name="connsiteX23" fmla="*/ 2997993 w 4600575"/>
              <a:gd name="connsiteY23" fmla="*/ 409575 h 2702719"/>
              <a:gd name="connsiteX24" fmla="*/ 1454943 w 4600575"/>
              <a:gd name="connsiteY24" fmla="*/ 409575 h 2702719"/>
              <a:gd name="connsiteX25" fmla="*/ 1454943 w 4600575"/>
              <a:gd name="connsiteY25" fmla="*/ 623888 h 2702719"/>
              <a:gd name="connsiteX26" fmla="*/ 1359693 w 4600575"/>
              <a:gd name="connsiteY26" fmla="*/ 623888 h 2702719"/>
              <a:gd name="connsiteX27" fmla="*/ 1359693 w 4600575"/>
              <a:gd name="connsiteY27" fmla="*/ 404813 h 2702719"/>
              <a:gd name="connsiteX28" fmla="*/ 188118 w 4600575"/>
              <a:gd name="connsiteY28" fmla="*/ 404813 h 2702719"/>
              <a:gd name="connsiteX29" fmla="*/ 188118 w 4600575"/>
              <a:gd name="connsiteY29" fmla="*/ 638175 h 2702719"/>
              <a:gd name="connsiteX30" fmla="*/ 116681 w 4600575"/>
              <a:gd name="connsiteY30" fmla="*/ 638175 h 2702719"/>
              <a:gd name="connsiteX31" fmla="*/ 116681 w 4600575"/>
              <a:gd name="connsiteY31" fmla="*/ 350044 h 2702719"/>
              <a:gd name="connsiteX32" fmla="*/ 0 w 4600575"/>
              <a:gd name="connsiteY32" fmla="*/ 350044 h 2702719"/>
              <a:gd name="connsiteX33" fmla="*/ 2428875 w 4600575"/>
              <a:gd name="connsiteY33" fmla="*/ 0 h 2702719"/>
              <a:gd name="connsiteX34" fmla="*/ 4600575 w 4600575"/>
              <a:gd name="connsiteY34" fmla="*/ 330994 h 2702719"/>
              <a:gd name="connsiteX35" fmla="*/ 4505325 w 4600575"/>
              <a:gd name="connsiteY35" fmla="*/ 330994 h 2702719"/>
              <a:gd name="connsiteX36" fmla="*/ 4498181 w 4600575"/>
              <a:gd name="connsiteY36" fmla="*/ 2702719 h 2702719"/>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2709862 w 4600575"/>
              <a:gd name="connsiteY17" fmla="*/ 1722966 h 3015985"/>
              <a:gd name="connsiteX18" fmla="*/ 4376737 w 4600575"/>
              <a:gd name="connsiteY18" fmla="*/ 1722966 h 3015985"/>
              <a:gd name="connsiteX19" fmla="*/ 4376737 w 4600575"/>
              <a:gd name="connsiteY19" fmla="*/ 725223 h 3015985"/>
              <a:gd name="connsiteX20" fmla="*/ 3076575 w 4600575"/>
              <a:gd name="connsiteY20" fmla="*/ 725223 h 3015985"/>
              <a:gd name="connsiteX21" fmla="*/ 3076575 w 4600575"/>
              <a:gd name="connsiteY21" fmla="*/ 932391 h 3015985"/>
              <a:gd name="connsiteX22" fmla="*/ 2997993 w 4600575"/>
              <a:gd name="connsiteY22" fmla="*/ 932391 h 3015985"/>
              <a:gd name="connsiteX23" fmla="*/ 2997993 w 4600575"/>
              <a:gd name="connsiteY23" fmla="*/ 722841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076575 w 4600575"/>
              <a:gd name="connsiteY20" fmla="*/ 725223 h 3015985"/>
              <a:gd name="connsiteX21" fmla="*/ 3076575 w 4600575"/>
              <a:gd name="connsiteY21" fmla="*/ 932391 h 3015985"/>
              <a:gd name="connsiteX22" fmla="*/ 2997993 w 4600575"/>
              <a:gd name="connsiteY22" fmla="*/ 932391 h 3015985"/>
              <a:gd name="connsiteX23" fmla="*/ 2997993 w 4600575"/>
              <a:gd name="connsiteY23" fmla="*/ 722841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076575 w 4600575"/>
              <a:gd name="connsiteY20" fmla="*/ 725223 h 3015985"/>
              <a:gd name="connsiteX21" fmla="*/ 3076575 w 4600575"/>
              <a:gd name="connsiteY21" fmla="*/ 932391 h 3015985"/>
              <a:gd name="connsiteX22" fmla="*/ 2997993 w 4600575"/>
              <a:gd name="connsiteY22" fmla="*/ 932391 h 3015985"/>
              <a:gd name="connsiteX23" fmla="*/ 2997993 w 4600575"/>
              <a:gd name="connsiteY23" fmla="*/ 722841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979069 w 4600575"/>
              <a:gd name="connsiteY20" fmla="*/ 729985 h 3015985"/>
              <a:gd name="connsiteX21" fmla="*/ 3076575 w 4600575"/>
              <a:gd name="connsiteY21" fmla="*/ 932391 h 3015985"/>
              <a:gd name="connsiteX22" fmla="*/ 2997993 w 4600575"/>
              <a:gd name="connsiteY22" fmla="*/ 932391 h 3015985"/>
              <a:gd name="connsiteX23" fmla="*/ 2997993 w 4600575"/>
              <a:gd name="connsiteY23" fmla="*/ 722841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979069 w 4600575"/>
              <a:gd name="connsiteY20" fmla="*/ 729985 h 3015985"/>
              <a:gd name="connsiteX21" fmla="*/ 3979069 w 4600575"/>
              <a:gd name="connsiteY21" fmla="*/ 930010 h 3015985"/>
              <a:gd name="connsiteX22" fmla="*/ 2997993 w 4600575"/>
              <a:gd name="connsiteY22" fmla="*/ 932391 h 3015985"/>
              <a:gd name="connsiteX23" fmla="*/ 2997993 w 4600575"/>
              <a:gd name="connsiteY23" fmla="*/ 722841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979069 w 4600575"/>
              <a:gd name="connsiteY20" fmla="*/ 729985 h 3015985"/>
              <a:gd name="connsiteX21" fmla="*/ 3979069 w 4600575"/>
              <a:gd name="connsiteY21" fmla="*/ 930010 h 3015985"/>
              <a:gd name="connsiteX22" fmla="*/ 3833811 w 4600575"/>
              <a:gd name="connsiteY22" fmla="*/ 927628 h 3015985"/>
              <a:gd name="connsiteX23" fmla="*/ 2997993 w 4600575"/>
              <a:gd name="connsiteY23" fmla="*/ 722841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979069 w 4600575"/>
              <a:gd name="connsiteY20" fmla="*/ 729985 h 3015985"/>
              <a:gd name="connsiteX21" fmla="*/ 3979069 w 4600575"/>
              <a:gd name="connsiteY21" fmla="*/ 930010 h 3015985"/>
              <a:gd name="connsiteX22" fmla="*/ 3833811 w 4600575"/>
              <a:gd name="connsiteY22" fmla="*/ 927628 h 3015985"/>
              <a:gd name="connsiteX23" fmla="*/ 3829049 w 4600575"/>
              <a:gd name="connsiteY23" fmla="*/ 727604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979069 w 4600575"/>
              <a:gd name="connsiteY20" fmla="*/ 729985 h 3015985"/>
              <a:gd name="connsiteX21" fmla="*/ 3979069 w 4600575"/>
              <a:gd name="connsiteY21" fmla="*/ 930010 h 3015985"/>
              <a:gd name="connsiteX22" fmla="*/ 3869529 w 4600575"/>
              <a:gd name="connsiteY22" fmla="*/ 937153 h 3015985"/>
              <a:gd name="connsiteX23" fmla="*/ 3829049 w 4600575"/>
              <a:gd name="connsiteY23" fmla="*/ 727604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979069 w 4600575"/>
              <a:gd name="connsiteY20" fmla="*/ 729985 h 3015985"/>
              <a:gd name="connsiteX21" fmla="*/ 3979069 w 4600575"/>
              <a:gd name="connsiteY21" fmla="*/ 930010 h 3015985"/>
              <a:gd name="connsiteX22" fmla="*/ 3869529 w 4600575"/>
              <a:gd name="connsiteY22" fmla="*/ 937153 h 3015985"/>
              <a:gd name="connsiteX23" fmla="*/ 3857624 w 4600575"/>
              <a:gd name="connsiteY23" fmla="*/ 725222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979069 w 4600575"/>
              <a:gd name="connsiteY20" fmla="*/ 729985 h 3015985"/>
              <a:gd name="connsiteX21" fmla="*/ 3979069 w 4600575"/>
              <a:gd name="connsiteY21" fmla="*/ 930010 h 3015985"/>
              <a:gd name="connsiteX22" fmla="*/ 3869529 w 4600575"/>
              <a:gd name="connsiteY22" fmla="*/ 937153 h 3015985"/>
              <a:gd name="connsiteX23" fmla="*/ 3874293 w 4600575"/>
              <a:gd name="connsiteY23" fmla="*/ 725222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 name="connsiteX0" fmla="*/ 4498181 w 4600575"/>
              <a:gd name="connsiteY0" fmla="*/ 3015985 h 3015985"/>
              <a:gd name="connsiteX1" fmla="*/ 114300 w 4600575"/>
              <a:gd name="connsiteY1" fmla="*/ 3015985 h 3015985"/>
              <a:gd name="connsiteX2" fmla="*/ 114300 w 4600575"/>
              <a:gd name="connsiteY2" fmla="*/ 1453885 h 3015985"/>
              <a:gd name="connsiteX3" fmla="*/ 190500 w 4600575"/>
              <a:gd name="connsiteY3" fmla="*/ 1453885 h 3015985"/>
              <a:gd name="connsiteX4" fmla="*/ 197643 w 4600575"/>
              <a:gd name="connsiteY4" fmla="*/ 1482460 h 3015985"/>
              <a:gd name="connsiteX5" fmla="*/ 197643 w 4600575"/>
              <a:gd name="connsiteY5" fmla="*/ 1715823 h 3015985"/>
              <a:gd name="connsiteX6" fmla="*/ 1440656 w 4600575"/>
              <a:gd name="connsiteY6" fmla="*/ 1715823 h 3015985"/>
              <a:gd name="connsiteX7" fmla="*/ 1440656 w 4600575"/>
              <a:gd name="connsiteY7" fmla="*/ 1949185 h 3015985"/>
              <a:gd name="connsiteX8" fmla="*/ 207168 w 4600575"/>
              <a:gd name="connsiteY8" fmla="*/ 1949185 h 3015985"/>
              <a:gd name="connsiteX9" fmla="*/ 207168 w 4600575"/>
              <a:gd name="connsiteY9" fmla="*/ 2915973 h 3015985"/>
              <a:gd name="connsiteX10" fmla="*/ 3045618 w 4600575"/>
              <a:gd name="connsiteY10" fmla="*/ 2915973 h 3015985"/>
              <a:gd name="connsiteX11" fmla="*/ 3045618 w 4600575"/>
              <a:gd name="connsiteY11" fmla="*/ 1953948 h 3015985"/>
              <a:gd name="connsiteX12" fmla="*/ 2750343 w 4600575"/>
              <a:gd name="connsiteY12" fmla="*/ 1953948 h 3015985"/>
              <a:gd name="connsiteX13" fmla="*/ 2750343 w 4600575"/>
              <a:gd name="connsiteY13" fmla="*/ 2132541 h 3015985"/>
              <a:gd name="connsiteX14" fmla="*/ 2655093 w 4600575"/>
              <a:gd name="connsiteY14" fmla="*/ 2132541 h 3015985"/>
              <a:gd name="connsiteX15" fmla="*/ 2664618 w 4600575"/>
              <a:gd name="connsiteY15" fmla="*/ 2084916 h 3015985"/>
              <a:gd name="connsiteX16" fmla="*/ 2664618 w 4600575"/>
              <a:gd name="connsiteY16" fmla="*/ 1734873 h 3015985"/>
              <a:gd name="connsiteX17" fmla="*/ 3979069 w 4600575"/>
              <a:gd name="connsiteY17" fmla="*/ 1726538 h 3015985"/>
              <a:gd name="connsiteX18" fmla="*/ 4376737 w 4600575"/>
              <a:gd name="connsiteY18" fmla="*/ 1722966 h 3015985"/>
              <a:gd name="connsiteX19" fmla="*/ 4376737 w 4600575"/>
              <a:gd name="connsiteY19" fmla="*/ 725223 h 3015985"/>
              <a:gd name="connsiteX20" fmla="*/ 3979069 w 4600575"/>
              <a:gd name="connsiteY20" fmla="*/ 729985 h 3015985"/>
              <a:gd name="connsiteX21" fmla="*/ 3979069 w 4600575"/>
              <a:gd name="connsiteY21" fmla="*/ 930010 h 3015985"/>
              <a:gd name="connsiteX22" fmla="*/ 3874291 w 4600575"/>
              <a:gd name="connsiteY22" fmla="*/ 930010 h 3015985"/>
              <a:gd name="connsiteX23" fmla="*/ 3874293 w 4600575"/>
              <a:gd name="connsiteY23" fmla="*/ 725222 h 3015985"/>
              <a:gd name="connsiteX24" fmla="*/ 1454943 w 4600575"/>
              <a:gd name="connsiteY24" fmla="*/ 722841 h 3015985"/>
              <a:gd name="connsiteX25" fmla="*/ 1454943 w 4600575"/>
              <a:gd name="connsiteY25" fmla="*/ 937154 h 3015985"/>
              <a:gd name="connsiteX26" fmla="*/ 1359693 w 4600575"/>
              <a:gd name="connsiteY26" fmla="*/ 937154 h 3015985"/>
              <a:gd name="connsiteX27" fmla="*/ 1359693 w 4600575"/>
              <a:gd name="connsiteY27" fmla="*/ 718079 h 3015985"/>
              <a:gd name="connsiteX28" fmla="*/ 188118 w 4600575"/>
              <a:gd name="connsiteY28" fmla="*/ 718079 h 3015985"/>
              <a:gd name="connsiteX29" fmla="*/ 188118 w 4600575"/>
              <a:gd name="connsiteY29" fmla="*/ 951441 h 3015985"/>
              <a:gd name="connsiteX30" fmla="*/ 116681 w 4600575"/>
              <a:gd name="connsiteY30" fmla="*/ 951441 h 3015985"/>
              <a:gd name="connsiteX31" fmla="*/ 116681 w 4600575"/>
              <a:gd name="connsiteY31" fmla="*/ 663310 h 3015985"/>
              <a:gd name="connsiteX32" fmla="*/ 0 w 4600575"/>
              <a:gd name="connsiteY32" fmla="*/ 663310 h 3015985"/>
              <a:gd name="connsiteX33" fmla="*/ 2268008 w 4600575"/>
              <a:gd name="connsiteY33" fmla="*/ 0 h 3015985"/>
              <a:gd name="connsiteX34" fmla="*/ 4600575 w 4600575"/>
              <a:gd name="connsiteY34" fmla="*/ 644260 h 3015985"/>
              <a:gd name="connsiteX35" fmla="*/ 4505325 w 4600575"/>
              <a:gd name="connsiteY35" fmla="*/ 644260 h 3015985"/>
              <a:gd name="connsiteX36" fmla="*/ 4498181 w 4600575"/>
              <a:gd name="connsiteY36" fmla="*/ 3015985 h 3015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00575" h="3015985">
                <a:moveTo>
                  <a:pt x="4498181" y="3015985"/>
                </a:moveTo>
                <a:lnTo>
                  <a:pt x="114300" y="3015985"/>
                </a:lnTo>
                <a:lnTo>
                  <a:pt x="114300" y="1453885"/>
                </a:lnTo>
                <a:lnTo>
                  <a:pt x="190500" y="1453885"/>
                </a:lnTo>
                <a:lnTo>
                  <a:pt x="197643" y="1482460"/>
                </a:lnTo>
                <a:lnTo>
                  <a:pt x="197643" y="1715823"/>
                </a:lnTo>
                <a:lnTo>
                  <a:pt x="1440656" y="1715823"/>
                </a:lnTo>
                <a:lnTo>
                  <a:pt x="1440656" y="1949185"/>
                </a:lnTo>
                <a:lnTo>
                  <a:pt x="207168" y="1949185"/>
                </a:lnTo>
                <a:lnTo>
                  <a:pt x="207168" y="2915973"/>
                </a:lnTo>
                <a:lnTo>
                  <a:pt x="3045618" y="2915973"/>
                </a:lnTo>
                <a:lnTo>
                  <a:pt x="3045618" y="1953948"/>
                </a:lnTo>
                <a:lnTo>
                  <a:pt x="2750343" y="1953948"/>
                </a:lnTo>
                <a:lnTo>
                  <a:pt x="2750343" y="2132541"/>
                </a:lnTo>
                <a:lnTo>
                  <a:pt x="2655093" y="2132541"/>
                </a:lnTo>
                <a:cubicBezTo>
                  <a:pt x="2660421" y="2092586"/>
                  <a:pt x="2655396" y="2107976"/>
                  <a:pt x="2664618" y="2084916"/>
                </a:cubicBezTo>
                <a:lnTo>
                  <a:pt x="2664618" y="1734873"/>
                </a:lnTo>
                <a:cubicBezTo>
                  <a:pt x="2702538" y="1729455"/>
                  <a:pt x="3340793" y="1732314"/>
                  <a:pt x="3979069" y="1726538"/>
                </a:cubicBezTo>
                <a:lnTo>
                  <a:pt x="4376737" y="1722966"/>
                </a:lnTo>
                <a:lnTo>
                  <a:pt x="4376737" y="725223"/>
                </a:lnTo>
                <a:lnTo>
                  <a:pt x="3979069" y="729985"/>
                </a:lnTo>
                <a:lnTo>
                  <a:pt x="3979069" y="930010"/>
                </a:lnTo>
                <a:lnTo>
                  <a:pt x="3874291" y="930010"/>
                </a:lnTo>
                <a:cubicBezTo>
                  <a:pt x="3874292" y="861747"/>
                  <a:pt x="3874292" y="793485"/>
                  <a:pt x="3874293" y="725222"/>
                </a:cubicBezTo>
                <a:lnTo>
                  <a:pt x="1454943" y="722841"/>
                </a:lnTo>
                <a:lnTo>
                  <a:pt x="1454943" y="937154"/>
                </a:lnTo>
                <a:lnTo>
                  <a:pt x="1359693" y="937154"/>
                </a:lnTo>
                <a:lnTo>
                  <a:pt x="1359693" y="718079"/>
                </a:lnTo>
                <a:lnTo>
                  <a:pt x="188118" y="718079"/>
                </a:lnTo>
                <a:lnTo>
                  <a:pt x="188118" y="951441"/>
                </a:lnTo>
                <a:lnTo>
                  <a:pt x="116681" y="951441"/>
                </a:lnTo>
                <a:lnTo>
                  <a:pt x="116681" y="663310"/>
                </a:lnTo>
                <a:lnTo>
                  <a:pt x="0" y="663310"/>
                </a:lnTo>
                <a:lnTo>
                  <a:pt x="2268008" y="0"/>
                </a:lnTo>
                <a:lnTo>
                  <a:pt x="4600575" y="644260"/>
                </a:lnTo>
                <a:lnTo>
                  <a:pt x="4505325" y="644260"/>
                </a:lnTo>
                <a:cubicBezTo>
                  <a:pt x="4502944" y="1434835"/>
                  <a:pt x="4500562" y="2225410"/>
                  <a:pt x="4498181" y="3015985"/>
                </a:cubicBezTo>
                <a:close/>
              </a:path>
            </a:pathLst>
          </a:custGeom>
          <a:solidFill>
            <a:schemeClr val="accent2">
              <a:lumMod val="20000"/>
              <a:lumOff val="80000"/>
            </a:schemeClr>
          </a:solid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A6C72DBB-A3A1-DDCD-7087-B8E43C6B7762}"/>
              </a:ext>
            </a:extLst>
          </p:cNvPr>
          <p:cNvSpPr/>
          <p:nvPr/>
        </p:nvSpPr>
        <p:spPr>
          <a:xfrm>
            <a:off x="9661220" y="3750420"/>
            <a:ext cx="1279525" cy="958373"/>
          </a:xfrm>
          <a:prstGeom prst="rect">
            <a:avLst/>
          </a:prstGeom>
          <a:solidFill>
            <a:schemeClr val="bg1"/>
          </a:solid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7" name="直線コネクタ 36">
            <a:extLst>
              <a:ext uri="{FF2B5EF4-FFF2-40B4-BE49-F238E27FC236}">
                <a16:creationId xmlns:a16="http://schemas.microsoft.com/office/drawing/2014/main" id="{AD799627-1A2E-01C5-A0AE-4AB9A39894B2}"/>
              </a:ext>
            </a:extLst>
          </p:cNvPr>
          <p:cNvCxnSpPr>
            <a:cxnSpLocks/>
          </p:cNvCxnSpPr>
          <p:nvPr/>
        </p:nvCxnSpPr>
        <p:spPr>
          <a:xfrm>
            <a:off x="7901036" y="3753595"/>
            <a:ext cx="1309687" cy="476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42CF744A-856E-BCC1-404B-D4F24D9B8696}"/>
              </a:ext>
            </a:extLst>
          </p:cNvPr>
          <p:cNvCxnSpPr>
            <a:cxnSpLocks/>
          </p:cNvCxnSpPr>
          <p:nvPr/>
        </p:nvCxnSpPr>
        <p:spPr>
          <a:xfrm>
            <a:off x="7901036" y="3527377"/>
            <a:ext cx="1309687" cy="476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正方形/長方形 40">
            <a:extLst>
              <a:ext uri="{FF2B5EF4-FFF2-40B4-BE49-F238E27FC236}">
                <a16:creationId xmlns:a16="http://schemas.microsoft.com/office/drawing/2014/main" id="{328A3B7B-9D65-F3B8-28BF-FAC96273B5AA}"/>
              </a:ext>
            </a:extLst>
          </p:cNvPr>
          <p:cNvSpPr/>
          <p:nvPr/>
        </p:nvSpPr>
        <p:spPr>
          <a:xfrm>
            <a:off x="7075976" y="4960889"/>
            <a:ext cx="407194" cy="186596"/>
          </a:xfrm>
          <a:prstGeom prst="rect">
            <a:avLst/>
          </a:prstGeom>
          <a:solidFill>
            <a:srgbClr val="FF7C8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リーフォーム: 図形 43">
            <a:extLst>
              <a:ext uri="{FF2B5EF4-FFF2-40B4-BE49-F238E27FC236}">
                <a16:creationId xmlns:a16="http://schemas.microsoft.com/office/drawing/2014/main" id="{D2D598C4-38BA-BF88-E523-9722AC99E9CD}"/>
              </a:ext>
            </a:extLst>
          </p:cNvPr>
          <p:cNvSpPr/>
          <p:nvPr/>
        </p:nvSpPr>
        <p:spPr>
          <a:xfrm>
            <a:off x="8264220" y="3524994"/>
            <a:ext cx="2364581" cy="1551517"/>
          </a:xfrm>
          <a:custGeom>
            <a:avLst/>
            <a:gdLst>
              <a:gd name="connsiteX0" fmla="*/ 2364581 w 2364581"/>
              <a:gd name="connsiteY0" fmla="*/ 0 h 1538288"/>
              <a:gd name="connsiteX1" fmla="*/ 2364581 w 2364581"/>
              <a:gd name="connsiteY1" fmla="*/ 0 h 1538288"/>
              <a:gd name="connsiteX2" fmla="*/ 2364581 w 2364581"/>
              <a:gd name="connsiteY2" fmla="*/ 169069 h 1538288"/>
              <a:gd name="connsiteX3" fmla="*/ 1354931 w 2364581"/>
              <a:gd name="connsiteY3" fmla="*/ 169069 h 1538288"/>
              <a:gd name="connsiteX4" fmla="*/ 1354931 w 2364581"/>
              <a:gd name="connsiteY4" fmla="*/ 1538288 h 1538288"/>
              <a:gd name="connsiteX5" fmla="*/ 0 w 2364581"/>
              <a:gd name="connsiteY5" fmla="*/ 1538288 h 153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4581" h="1538288">
                <a:moveTo>
                  <a:pt x="2364581" y="0"/>
                </a:moveTo>
                <a:lnTo>
                  <a:pt x="2364581" y="0"/>
                </a:lnTo>
                <a:lnTo>
                  <a:pt x="2364581" y="169069"/>
                </a:lnTo>
                <a:lnTo>
                  <a:pt x="1354931" y="169069"/>
                </a:lnTo>
                <a:lnTo>
                  <a:pt x="1354931" y="1538288"/>
                </a:lnTo>
                <a:lnTo>
                  <a:pt x="0" y="1538288"/>
                </a:lnTo>
              </a:path>
            </a:pathLst>
          </a:custGeom>
          <a:ln w="254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5" name="フリーフォーム: 図形 44">
            <a:extLst>
              <a:ext uri="{FF2B5EF4-FFF2-40B4-BE49-F238E27FC236}">
                <a16:creationId xmlns:a16="http://schemas.microsoft.com/office/drawing/2014/main" id="{905F223F-9131-CA6B-A832-D7921A718F7D}"/>
              </a:ext>
            </a:extLst>
          </p:cNvPr>
          <p:cNvSpPr/>
          <p:nvPr/>
        </p:nvSpPr>
        <p:spPr>
          <a:xfrm>
            <a:off x="8273745" y="4713239"/>
            <a:ext cx="2433638" cy="409575"/>
          </a:xfrm>
          <a:custGeom>
            <a:avLst/>
            <a:gdLst>
              <a:gd name="connsiteX0" fmla="*/ 2433638 w 2433638"/>
              <a:gd name="connsiteY0" fmla="*/ 0 h 409575"/>
              <a:gd name="connsiteX1" fmla="*/ 2433638 w 2433638"/>
              <a:gd name="connsiteY1" fmla="*/ 409575 h 409575"/>
              <a:gd name="connsiteX2" fmla="*/ 2402681 w 2433638"/>
              <a:gd name="connsiteY2" fmla="*/ 402431 h 409575"/>
              <a:gd name="connsiteX3" fmla="*/ 0 w 2433638"/>
              <a:gd name="connsiteY3" fmla="*/ 402431 h 409575"/>
            </a:gdLst>
            <a:ahLst/>
            <a:cxnLst>
              <a:cxn ang="0">
                <a:pos x="connsiteX0" y="connsiteY0"/>
              </a:cxn>
              <a:cxn ang="0">
                <a:pos x="connsiteX1" y="connsiteY1"/>
              </a:cxn>
              <a:cxn ang="0">
                <a:pos x="connsiteX2" y="connsiteY2"/>
              </a:cxn>
              <a:cxn ang="0">
                <a:pos x="connsiteX3" y="connsiteY3"/>
              </a:cxn>
            </a:cxnLst>
            <a:rect l="l" t="t" r="r" b="b"/>
            <a:pathLst>
              <a:path w="2433638" h="409575">
                <a:moveTo>
                  <a:pt x="2433638" y="0"/>
                </a:moveTo>
                <a:lnTo>
                  <a:pt x="2433638" y="409575"/>
                </a:lnTo>
                <a:lnTo>
                  <a:pt x="2402681" y="402431"/>
                </a:lnTo>
                <a:lnTo>
                  <a:pt x="0" y="402431"/>
                </a:lnTo>
              </a:path>
            </a:pathLst>
          </a:cu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フリーフォーム: 図形 46">
            <a:extLst>
              <a:ext uri="{FF2B5EF4-FFF2-40B4-BE49-F238E27FC236}">
                <a16:creationId xmlns:a16="http://schemas.microsoft.com/office/drawing/2014/main" id="{D0A94D84-FEB3-786F-17B2-B2A8CFB1F3E8}"/>
              </a:ext>
            </a:extLst>
          </p:cNvPr>
          <p:cNvSpPr/>
          <p:nvPr/>
        </p:nvSpPr>
        <p:spPr>
          <a:xfrm>
            <a:off x="8268983" y="4720383"/>
            <a:ext cx="1243012" cy="323850"/>
          </a:xfrm>
          <a:custGeom>
            <a:avLst/>
            <a:gdLst>
              <a:gd name="connsiteX0" fmla="*/ 1243012 w 1243012"/>
              <a:gd name="connsiteY0" fmla="*/ 0 h 323850"/>
              <a:gd name="connsiteX1" fmla="*/ 1243012 w 1243012"/>
              <a:gd name="connsiteY1" fmla="*/ 323850 h 323850"/>
              <a:gd name="connsiteX2" fmla="*/ 0 w 1243012"/>
              <a:gd name="connsiteY2" fmla="*/ 323850 h 323850"/>
            </a:gdLst>
            <a:ahLst/>
            <a:cxnLst>
              <a:cxn ang="0">
                <a:pos x="connsiteX0" y="connsiteY0"/>
              </a:cxn>
              <a:cxn ang="0">
                <a:pos x="connsiteX1" y="connsiteY1"/>
              </a:cxn>
              <a:cxn ang="0">
                <a:pos x="connsiteX2" y="connsiteY2"/>
              </a:cxn>
            </a:cxnLst>
            <a:rect l="l" t="t" r="r" b="b"/>
            <a:pathLst>
              <a:path w="1243012" h="323850">
                <a:moveTo>
                  <a:pt x="1243012" y="0"/>
                </a:moveTo>
                <a:lnTo>
                  <a:pt x="1243012" y="323850"/>
                </a:lnTo>
                <a:lnTo>
                  <a:pt x="0" y="323850"/>
                </a:lnTo>
              </a:path>
            </a:pathLst>
          </a:cu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図形 47">
            <a:extLst>
              <a:ext uri="{FF2B5EF4-FFF2-40B4-BE49-F238E27FC236}">
                <a16:creationId xmlns:a16="http://schemas.microsoft.com/office/drawing/2014/main" id="{D4C07DDE-9D22-8048-0B39-58FDB25088DF}"/>
              </a:ext>
            </a:extLst>
          </p:cNvPr>
          <p:cNvSpPr/>
          <p:nvPr/>
        </p:nvSpPr>
        <p:spPr>
          <a:xfrm>
            <a:off x="6635445" y="4932314"/>
            <a:ext cx="1352550" cy="188119"/>
          </a:xfrm>
          <a:custGeom>
            <a:avLst/>
            <a:gdLst>
              <a:gd name="connsiteX0" fmla="*/ 1352550 w 1352550"/>
              <a:gd name="connsiteY0" fmla="*/ 188119 h 188119"/>
              <a:gd name="connsiteX1" fmla="*/ 850106 w 1352550"/>
              <a:gd name="connsiteY1" fmla="*/ 188119 h 188119"/>
              <a:gd name="connsiteX2" fmla="*/ 719138 w 1352550"/>
              <a:gd name="connsiteY2" fmla="*/ 178594 h 188119"/>
              <a:gd name="connsiteX3" fmla="*/ 640556 w 1352550"/>
              <a:gd name="connsiteY3" fmla="*/ 138112 h 188119"/>
              <a:gd name="connsiteX4" fmla="*/ 578644 w 1352550"/>
              <a:gd name="connsiteY4" fmla="*/ 88106 h 188119"/>
              <a:gd name="connsiteX5" fmla="*/ 528638 w 1352550"/>
              <a:gd name="connsiteY5" fmla="*/ 71437 h 188119"/>
              <a:gd name="connsiteX6" fmla="*/ 438150 w 1352550"/>
              <a:gd name="connsiteY6" fmla="*/ 71437 h 188119"/>
              <a:gd name="connsiteX7" fmla="*/ 326231 w 1352550"/>
              <a:gd name="connsiteY7" fmla="*/ 52387 h 188119"/>
              <a:gd name="connsiteX8" fmla="*/ 257175 w 1352550"/>
              <a:gd name="connsiteY8" fmla="*/ 0 h 188119"/>
              <a:gd name="connsiteX9" fmla="*/ 119063 w 1352550"/>
              <a:gd name="connsiteY9" fmla="*/ 0 h 188119"/>
              <a:gd name="connsiteX10" fmla="*/ 0 w 1352550"/>
              <a:gd name="connsiteY10" fmla="*/ 0 h 18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2550" h="188119">
                <a:moveTo>
                  <a:pt x="1352550" y="188119"/>
                </a:moveTo>
                <a:lnTo>
                  <a:pt x="850106" y="188119"/>
                </a:lnTo>
                <a:lnTo>
                  <a:pt x="719138" y="178594"/>
                </a:lnTo>
                <a:lnTo>
                  <a:pt x="640556" y="138112"/>
                </a:lnTo>
                <a:lnTo>
                  <a:pt x="578644" y="88106"/>
                </a:lnTo>
                <a:lnTo>
                  <a:pt x="528638" y="71437"/>
                </a:lnTo>
                <a:lnTo>
                  <a:pt x="438150" y="71437"/>
                </a:lnTo>
                <a:lnTo>
                  <a:pt x="326231" y="52387"/>
                </a:lnTo>
                <a:lnTo>
                  <a:pt x="257175" y="0"/>
                </a:lnTo>
                <a:lnTo>
                  <a:pt x="119063" y="0"/>
                </a:lnTo>
                <a:lnTo>
                  <a:pt x="0" y="0"/>
                </a:ln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図形 48">
            <a:extLst>
              <a:ext uri="{FF2B5EF4-FFF2-40B4-BE49-F238E27FC236}">
                <a16:creationId xmlns:a16="http://schemas.microsoft.com/office/drawing/2014/main" id="{D22CD4C3-F43B-470B-38D6-12F153EA1F5C}"/>
              </a:ext>
            </a:extLst>
          </p:cNvPr>
          <p:cNvSpPr/>
          <p:nvPr/>
        </p:nvSpPr>
        <p:spPr>
          <a:xfrm>
            <a:off x="6635445" y="4922789"/>
            <a:ext cx="1354931" cy="173831"/>
          </a:xfrm>
          <a:custGeom>
            <a:avLst/>
            <a:gdLst>
              <a:gd name="connsiteX0" fmla="*/ 0 w 1354931"/>
              <a:gd name="connsiteY0" fmla="*/ 0 h 173831"/>
              <a:gd name="connsiteX1" fmla="*/ 257175 w 1354931"/>
              <a:gd name="connsiteY1" fmla="*/ 0 h 173831"/>
              <a:gd name="connsiteX2" fmla="*/ 321469 w 1354931"/>
              <a:gd name="connsiteY2" fmla="*/ 104775 h 173831"/>
              <a:gd name="connsiteX3" fmla="*/ 364331 w 1354931"/>
              <a:gd name="connsiteY3" fmla="*/ 150019 h 173831"/>
              <a:gd name="connsiteX4" fmla="*/ 402431 w 1354931"/>
              <a:gd name="connsiteY4" fmla="*/ 173831 h 173831"/>
              <a:gd name="connsiteX5" fmla="*/ 433388 w 1354931"/>
              <a:gd name="connsiteY5" fmla="*/ 173831 h 173831"/>
              <a:gd name="connsiteX6" fmla="*/ 585788 w 1354931"/>
              <a:gd name="connsiteY6" fmla="*/ 173831 h 173831"/>
              <a:gd name="connsiteX7" fmla="*/ 652463 w 1354931"/>
              <a:gd name="connsiteY7" fmla="*/ 130969 h 173831"/>
              <a:gd name="connsiteX8" fmla="*/ 721519 w 1354931"/>
              <a:gd name="connsiteY8" fmla="*/ 114300 h 173831"/>
              <a:gd name="connsiteX9" fmla="*/ 850106 w 1354931"/>
              <a:gd name="connsiteY9" fmla="*/ 114300 h 173831"/>
              <a:gd name="connsiteX10" fmla="*/ 1354931 w 1354931"/>
              <a:gd name="connsiteY10" fmla="*/ 114300 h 17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4931" h="173831">
                <a:moveTo>
                  <a:pt x="0" y="0"/>
                </a:moveTo>
                <a:lnTo>
                  <a:pt x="257175" y="0"/>
                </a:lnTo>
                <a:lnTo>
                  <a:pt x="321469" y="104775"/>
                </a:lnTo>
                <a:lnTo>
                  <a:pt x="364331" y="150019"/>
                </a:lnTo>
                <a:lnTo>
                  <a:pt x="402431" y="173831"/>
                </a:lnTo>
                <a:lnTo>
                  <a:pt x="433388" y="173831"/>
                </a:lnTo>
                <a:lnTo>
                  <a:pt x="585788" y="173831"/>
                </a:lnTo>
                <a:lnTo>
                  <a:pt x="652463" y="130969"/>
                </a:lnTo>
                <a:lnTo>
                  <a:pt x="721519" y="114300"/>
                </a:lnTo>
                <a:lnTo>
                  <a:pt x="850106" y="114300"/>
                </a:lnTo>
                <a:lnTo>
                  <a:pt x="1354931" y="114300"/>
                </a:lnTo>
              </a:path>
            </a:pathLst>
          </a:cu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3" name="直線コネクタ 52">
            <a:extLst>
              <a:ext uri="{FF2B5EF4-FFF2-40B4-BE49-F238E27FC236}">
                <a16:creationId xmlns:a16="http://schemas.microsoft.com/office/drawing/2014/main" id="{4A3CE72A-F634-B7EA-2A84-BD11B356A109}"/>
              </a:ext>
            </a:extLst>
          </p:cNvPr>
          <p:cNvCxnSpPr/>
          <p:nvPr/>
        </p:nvCxnSpPr>
        <p:spPr>
          <a:xfrm flipH="1">
            <a:off x="8264220" y="4998989"/>
            <a:ext cx="28575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4" name="矢印: 下 53">
            <a:extLst>
              <a:ext uri="{FF2B5EF4-FFF2-40B4-BE49-F238E27FC236}">
                <a16:creationId xmlns:a16="http://schemas.microsoft.com/office/drawing/2014/main" id="{7705BEDC-BDE5-DF55-6051-38DAAB6D99F3}"/>
              </a:ext>
            </a:extLst>
          </p:cNvPr>
          <p:cNvSpPr/>
          <p:nvPr/>
        </p:nvSpPr>
        <p:spPr>
          <a:xfrm>
            <a:off x="10518293" y="3288247"/>
            <a:ext cx="247650" cy="18811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矢印: 下 54">
            <a:extLst>
              <a:ext uri="{FF2B5EF4-FFF2-40B4-BE49-F238E27FC236}">
                <a16:creationId xmlns:a16="http://schemas.microsoft.com/office/drawing/2014/main" id="{310B1F48-9399-51BA-45F8-4FFB8307F2C3}"/>
              </a:ext>
            </a:extLst>
          </p:cNvPr>
          <p:cNvSpPr/>
          <p:nvPr/>
        </p:nvSpPr>
        <p:spPr>
          <a:xfrm>
            <a:off x="10583558" y="4441805"/>
            <a:ext cx="247650" cy="18811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矢印: 下 55">
            <a:extLst>
              <a:ext uri="{FF2B5EF4-FFF2-40B4-BE49-F238E27FC236}">
                <a16:creationId xmlns:a16="http://schemas.microsoft.com/office/drawing/2014/main" id="{F9CF4DD7-9408-F5FA-A9C2-6B3A25E54700}"/>
              </a:ext>
            </a:extLst>
          </p:cNvPr>
          <p:cNvSpPr/>
          <p:nvPr/>
        </p:nvSpPr>
        <p:spPr>
          <a:xfrm>
            <a:off x="9277045" y="4441805"/>
            <a:ext cx="247650" cy="18811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矢印: 下 56">
            <a:extLst>
              <a:ext uri="{FF2B5EF4-FFF2-40B4-BE49-F238E27FC236}">
                <a16:creationId xmlns:a16="http://schemas.microsoft.com/office/drawing/2014/main" id="{57C7A17A-4E18-72AE-FC02-1D7AE60CF24E}"/>
              </a:ext>
            </a:extLst>
          </p:cNvPr>
          <p:cNvSpPr/>
          <p:nvPr/>
        </p:nvSpPr>
        <p:spPr>
          <a:xfrm rot="16200000">
            <a:off x="8568050" y="4839578"/>
            <a:ext cx="247650" cy="188117"/>
          </a:xfrm>
          <a:prstGeom prst="downArrow">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矢印: 下 57">
            <a:extLst>
              <a:ext uri="{FF2B5EF4-FFF2-40B4-BE49-F238E27FC236}">
                <a16:creationId xmlns:a16="http://schemas.microsoft.com/office/drawing/2014/main" id="{A23485AA-051F-F46C-1AC6-55DA759FFBBA}"/>
              </a:ext>
            </a:extLst>
          </p:cNvPr>
          <p:cNvSpPr/>
          <p:nvPr/>
        </p:nvSpPr>
        <p:spPr>
          <a:xfrm rot="10800000">
            <a:off x="9760806" y="4658225"/>
            <a:ext cx="444520" cy="194788"/>
          </a:xfrm>
          <a:prstGeom prst="downArrow">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矢印: 下 58">
            <a:extLst>
              <a:ext uri="{FF2B5EF4-FFF2-40B4-BE49-F238E27FC236}">
                <a16:creationId xmlns:a16="http://schemas.microsoft.com/office/drawing/2014/main" id="{BBEF0E8B-0AD0-AFB0-5E22-57ED62817648}"/>
              </a:ext>
            </a:extLst>
          </p:cNvPr>
          <p:cNvSpPr/>
          <p:nvPr/>
        </p:nvSpPr>
        <p:spPr>
          <a:xfrm rot="10800000">
            <a:off x="6898940" y="4658225"/>
            <a:ext cx="444520" cy="194788"/>
          </a:xfrm>
          <a:prstGeom prst="downArrow">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FF418A78-5355-A865-FA81-128EF299059E}"/>
              </a:ext>
            </a:extLst>
          </p:cNvPr>
          <p:cNvSpPr txBox="1"/>
          <p:nvPr/>
        </p:nvSpPr>
        <p:spPr>
          <a:xfrm>
            <a:off x="6784265" y="4425814"/>
            <a:ext cx="1194558" cy="261610"/>
          </a:xfrm>
          <a:prstGeom prst="rect">
            <a:avLst/>
          </a:prstGeom>
          <a:noFill/>
        </p:spPr>
        <p:txBody>
          <a:bodyPr wrap="none" rtlCol="0">
            <a:spAutoFit/>
          </a:bodyPr>
          <a:lstStyle/>
          <a:p>
            <a:r>
              <a:rPr kumimoji="1" lang="ja-JP" altLang="en-US" sz="1050" b="1" dirty="0">
                <a:solidFill>
                  <a:srgbClr val="FF7C80"/>
                </a:solidFill>
                <a:latin typeface="03スマートフォントUI" panose="02000600000000000000" pitchFamily="50" charset="-128"/>
                <a:ea typeface="03スマートフォントUI" panose="02000600000000000000" pitchFamily="50" charset="-128"/>
              </a:rPr>
              <a:t>ガラリから送風</a:t>
            </a:r>
          </a:p>
        </p:txBody>
      </p:sp>
      <p:sp>
        <p:nvSpPr>
          <p:cNvPr id="61" name="テキスト ボックス 60">
            <a:extLst>
              <a:ext uri="{FF2B5EF4-FFF2-40B4-BE49-F238E27FC236}">
                <a16:creationId xmlns:a16="http://schemas.microsoft.com/office/drawing/2014/main" id="{C6D0952B-97AE-C728-8B34-4D6FB4C16985}"/>
              </a:ext>
            </a:extLst>
          </p:cNvPr>
          <p:cNvSpPr txBox="1"/>
          <p:nvPr/>
        </p:nvSpPr>
        <p:spPr>
          <a:xfrm>
            <a:off x="8227655" y="4195035"/>
            <a:ext cx="1425390" cy="253916"/>
          </a:xfrm>
          <a:prstGeom prst="rect">
            <a:avLst/>
          </a:prstGeom>
          <a:noFill/>
        </p:spPr>
        <p:txBody>
          <a:bodyPr wrap="none" rtlCol="0">
            <a:spAutoFit/>
          </a:bodyPr>
          <a:lstStyle/>
          <a:p>
            <a:r>
              <a:rPr kumimoji="1" lang="ja-JP" altLang="en-US" sz="1050" b="1" dirty="0">
                <a:solidFill>
                  <a:srgbClr val="FF7C80"/>
                </a:solidFill>
                <a:latin typeface="03スマートフォントUI" panose="02000600000000000000" pitchFamily="50" charset="-128"/>
                <a:ea typeface="03スマートフォントUI" panose="02000600000000000000" pitchFamily="50" charset="-128"/>
              </a:rPr>
              <a:t>床下排気口から排気</a:t>
            </a:r>
          </a:p>
        </p:txBody>
      </p:sp>
      <p:sp>
        <p:nvSpPr>
          <p:cNvPr id="62" name="テキスト ボックス 61">
            <a:extLst>
              <a:ext uri="{FF2B5EF4-FFF2-40B4-BE49-F238E27FC236}">
                <a16:creationId xmlns:a16="http://schemas.microsoft.com/office/drawing/2014/main" id="{38F459A0-1840-70C6-88D7-A42BADE407C5}"/>
              </a:ext>
            </a:extLst>
          </p:cNvPr>
          <p:cNvSpPr txBox="1"/>
          <p:nvPr/>
        </p:nvSpPr>
        <p:spPr>
          <a:xfrm>
            <a:off x="9405818" y="3016815"/>
            <a:ext cx="1425390" cy="253916"/>
          </a:xfrm>
          <a:prstGeom prst="rect">
            <a:avLst/>
          </a:prstGeom>
          <a:noFill/>
        </p:spPr>
        <p:txBody>
          <a:bodyPr wrap="none" rtlCol="0">
            <a:spAutoFit/>
          </a:bodyPr>
          <a:lstStyle/>
          <a:p>
            <a:r>
              <a:rPr kumimoji="1" lang="ja-JP" altLang="en-US" sz="1050" b="1" dirty="0">
                <a:solidFill>
                  <a:srgbClr val="FF7C80"/>
                </a:solidFill>
                <a:latin typeface="03スマートフォントUI" panose="02000600000000000000" pitchFamily="50" charset="-128"/>
                <a:ea typeface="03スマートフォントUI" panose="02000600000000000000" pitchFamily="50" charset="-128"/>
              </a:rPr>
              <a:t>床下排気口から排気</a:t>
            </a:r>
          </a:p>
        </p:txBody>
      </p:sp>
      <p:sp>
        <p:nvSpPr>
          <p:cNvPr id="63" name="テキスト ボックス 62">
            <a:extLst>
              <a:ext uri="{FF2B5EF4-FFF2-40B4-BE49-F238E27FC236}">
                <a16:creationId xmlns:a16="http://schemas.microsoft.com/office/drawing/2014/main" id="{EC5FAA81-F7DA-CF9A-7E8F-84346F8207F0}"/>
              </a:ext>
            </a:extLst>
          </p:cNvPr>
          <p:cNvSpPr txBox="1"/>
          <p:nvPr/>
        </p:nvSpPr>
        <p:spPr>
          <a:xfrm>
            <a:off x="9595957" y="4181275"/>
            <a:ext cx="1425390" cy="253916"/>
          </a:xfrm>
          <a:prstGeom prst="rect">
            <a:avLst/>
          </a:prstGeom>
          <a:noFill/>
        </p:spPr>
        <p:txBody>
          <a:bodyPr wrap="none" rtlCol="0">
            <a:spAutoFit/>
          </a:bodyPr>
          <a:lstStyle/>
          <a:p>
            <a:r>
              <a:rPr kumimoji="1" lang="ja-JP" altLang="en-US" sz="1050" b="1" dirty="0">
                <a:solidFill>
                  <a:srgbClr val="FF7C80"/>
                </a:solidFill>
                <a:latin typeface="03スマートフォントUI" panose="02000600000000000000" pitchFamily="50" charset="-128"/>
                <a:ea typeface="03スマートフォントUI" panose="02000600000000000000" pitchFamily="50" charset="-128"/>
              </a:rPr>
              <a:t>床下排気口から排気</a:t>
            </a:r>
          </a:p>
        </p:txBody>
      </p:sp>
      <p:sp>
        <p:nvSpPr>
          <p:cNvPr id="2048" name="テキスト ボックス 2047">
            <a:extLst>
              <a:ext uri="{FF2B5EF4-FFF2-40B4-BE49-F238E27FC236}">
                <a16:creationId xmlns:a16="http://schemas.microsoft.com/office/drawing/2014/main" id="{5B525417-7F08-FBDC-AC1D-1A4C33DD1255}"/>
              </a:ext>
            </a:extLst>
          </p:cNvPr>
          <p:cNvSpPr txBox="1"/>
          <p:nvPr/>
        </p:nvSpPr>
        <p:spPr>
          <a:xfrm>
            <a:off x="9613200" y="4813048"/>
            <a:ext cx="1194558" cy="261610"/>
          </a:xfrm>
          <a:prstGeom prst="rect">
            <a:avLst/>
          </a:prstGeom>
          <a:noFill/>
        </p:spPr>
        <p:txBody>
          <a:bodyPr wrap="none" rtlCol="0">
            <a:spAutoFit/>
          </a:bodyPr>
          <a:lstStyle/>
          <a:p>
            <a:r>
              <a:rPr kumimoji="1" lang="ja-JP" altLang="en-US" sz="1050" b="1" dirty="0">
                <a:solidFill>
                  <a:srgbClr val="FF7C80"/>
                </a:solidFill>
                <a:latin typeface="03スマートフォントUI" panose="02000600000000000000" pitchFamily="50" charset="-128"/>
                <a:ea typeface="03スマートフォントUI" panose="02000600000000000000" pitchFamily="50" charset="-128"/>
              </a:rPr>
              <a:t>ガラリから送風</a:t>
            </a:r>
          </a:p>
        </p:txBody>
      </p:sp>
      <p:sp>
        <p:nvSpPr>
          <p:cNvPr id="42" name="正方形/長方形 41">
            <a:extLst>
              <a:ext uri="{FF2B5EF4-FFF2-40B4-BE49-F238E27FC236}">
                <a16:creationId xmlns:a16="http://schemas.microsoft.com/office/drawing/2014/main" id="{CC74C98B-7868-4B4C-646E-0EC8F4713A43}"/>
              </a:ext>
            </a:extLst>
          </p:cNvPr>
          <p:cNvSpPr/>
          <p:nvPr/>
        </p:nvSpPr>
        <p:spPr>
          <a:xfrm>
            <a:off x="7987994" y="4920140"/>
            <a:ext cx="280989" cy="2273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9" name="フリーフォーム: 図形 2048">
            <a:extLst>
              <a:ext uri="{FF2B5EF4-FFF2-40B4-BE49-F238E27FC236}">
                <a16:creationId xmlns:a16="http://schemas.microsoft.com/office/drawing/2014/main" id="{BF0F8E89-A0DF-7AF7-65B0-F07D3B35FE1A}"/>
              </a:ext>
            </a:extLst>
          </p:cNvPr>
          <p:cNvSpPr/>
          <p:nvPr/>
        </p:nvSpPr>
        <p:spPr>
          <a:xfrm>
            <a:off x="7156939" y="5133934"/>
            <a:ext cx="1004887" cy="831538"/>
          </a:xfrm>
          <a:custGeom>
            <a:avLst/>
            <a:gdLst>
              <a:gd name="connsiteX0" fmla="*/ 0 w 1004887"/>
              <a:gd name="connsiteY0" fmla="*/ 0 h 414337"/>
              <a:gd name="connsiteX1" fmla="*/ 309562 w 1004887"/>
              <a:gd name="connsiteY1" fmla="*/ 414337 h 414337"/>
              <a:gd name="connsiteX2" fmla="*/ 1004887 w 1004887"/>
              <a:gd name="connsiteY2" fmla="*/ 414337 h 414337"/>
            </a:gdLst>
            <a:ahLst/>
            <a:cxnLst>
              <a:cxn ang="0">
                <a:pos x="connsiteX0" y="connsiteY0"/>
              </a:cxn>
              <a:cxn ang="0">
                <a:pos x="connsiteX1" y="connsiteY1"/>
              </a:cxn>
              <a:cxn ang="0">
                <a:pos x="connsiteX2" y="connsiteY2"/>
              </a:cxn>
            </a:cxnLst>
            <a:rect l="l" t="t" r="r" b="b"/>
            <a:pathLst>
              <a:path w="1004887" h="414337">
                <a:moveTo>
                  <a:pt x="0" y="0"/>
                </a:moveTo>
                <a:lnTo>
                  <a:pt x="309562" y="414337"/>
                </a:lnTo>
                <a:lnTo>
                  <a:pt x="1004887" y="414337"/>
                </a:lnTo>
              </a:path>
            </a:pathLst>
          </a:custGeom>
          <a:noFill/>
          <a:ln>
            <a:solidFill>
              <a:srgbClr val="FF7C80"/>
            </a:soli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0" name="フリーフォーム: 図形 2049">
            <a:extLst>
              <a:ext uri="{FF2B5EF4-FFF2-40B4-BE49-F238E27FC236}">
                <a16:creationId xmlns:a16="http://schemas.microsoft.com/office/drawing/2014/main" id="{2A506DB0-061A-0D5E-EA59-4AEDF2A60250}"/>
              </a:ext>
            </a:extLst>
          </p:cNvPr>
          <p:cNvSpPr/>
          <p:nvPr/>
        </p:nvSpPr>
        <p:spPr>
          <a:xfrm>
            <a:off x="8181468" y="5062352"/>
            <a:ext cx="727376" cy="601899"/>
          </a:xfrm>
          <a:custGeom>
            <a:avLst/>
            <a:gdLst>
              <a:gd name="connsiteX0" fmla="*/ 0 w 1004887"/>
              <a:gd name="connsiteY0" fmla="*/ 0 h 414337"/>
              <a:gd name="connsiteX1" fmla="*/ 309562 w 1004887"/>
              <a:gd name="connsiteY1" fmla="*/ 414337 h 414337"/>
              <a:gd name="connsiteX2" fmla="*/ 1004887 w 1004887"/>
              <a:gd name="connsiteY2" fmla="*/ 414337 h 414337"/>
            </a:gdLst>
            <a:ahLst/>
            <a:cxnLst>
              <a:cxn ang="0">
                <a:pos x="connsiteX0" y="connsiteY0"/>
              </a:cxn>
              <a:cxn ang="0">
                <a:pos x="connsiteX1" y="connsiteY1"/>
              </a:cxn>
              <a:cxn ang="0">
                <a:pos x="connsiteX2" y="connsiteY2"/>
              </a:cxn>
            </a:cxnLst>
            <a:rect l="l" t="t" r="r" b="b"/>
            <a:pathLst>
              <a:path w="1004887" h="414337">
                <a:moveTo>
                  <a:pt x="0" y="0"/>
                </a:moveTo>
                <a:lnTo>
                  <a:pt x="309562" y="414337"/>
                </a:lnTo>
                <a:lnTo>
                  <a:pt x="1004887" y="414337"/>
                </a:lnTo>
              </a:path>
            </a:pathLst>
          </a:custGeom>
          <a:noFill/>
          <a:ln>
            <a:solidFill>
              <a:srgbClr val="FF7C80"/>
            </a:soli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1" name="テキスト ボックス 2050">
            <a:extLst>
              <a:ext uri="{FF2B5EF4-FFF2-40B4-BE49-F238E27FC236}">
                <a16:creationId xmlns:a16="http://schemas.microsoft.com/office/drawing/2014/main" id="{A3337E57-16FE-7A74-5FAE-10F98297753F}"/>
              </a:ext>
            </a:extLst>
          </p:cNvPr>
          <p:cNvSpPr txBox="1"/>
          <p:nvPr/>
        </p:nvSpPr>
        <p:spPr>
          <a:xfrm>
            <a:off x="8193179" y="5809203"/>
            <a:ext cx="1234633" cy="338554"/>
          </a:xfrm>
          <a:prstGeom prst="rect">
            <a:avLst/>
          </a:prstGeom>
          <a:noFill/>
        </p:spPr>
        <p:txBody>
          <a:bodyPr wrap="none" rtlCol="0">
            <a:spAutoFit/>
          </a:bodyPr>
          <a:lstStyle/>
          <a:p>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全熱交換機</a:t>
            </a:r>
            <a:endParaRPr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2052" name="テキスト ボックス 2051">
            <a:extLst>
              <a:ext uri="{FF2B5EF4-FFF2-40B4-BE49-F238E27FC236}">
                <a16:creationId xmlns:a16="http://schemas.microsoft.com/office/drawing/2014/main" id="{770F8314-83F8-11DA-042A-DDD9FB369FA0}"/>
              </a:ext>
            </a:extLst>
          </p:cNvPr>
          <p:cNvSpPr txBox="1"/>
          <p:nvPr/>
        </p:nvSpPr>
        <p:spPr>
          <a:xfrm>
            <a:off x="8894678" y="5496624"/>
            <a:ext cx="1234633" cy="338554"/>
          </a:xfrm>
          <a:prstGeom prst="rect">
            <a:avLst/>
          </a:prstGeom>
          <a:noFill/>
        </p:spPr>
        <p:txBody>
          <a:bodyPr wrap="none" rtlCol="0">
            <a:spAutoFit/>
          </a:bodyPr>
          <a:lstStyle/>
          <a:p>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チャンバー</a:t>
            </a:r>
            <a:endParaRPr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2053" name="正方形/長方形 2052">
            <a:extLst>
              <a:ext uri="{FF2B5EF4-FFF2-40B4-BE49-F238E27FC236}">
                <a16:creationId xmlns:a16="http://schemas.microsoft.com/office/drawing/2014/main" id="{73DB2B64-1189-18FC-DABC-EDBC771D94F8}"/>
              </a:ext>
            </a:extLst>
          </p:cNvPr>
          <p:cNvSpPr/>
          <p:nvPr/>
        </p:nvSpPr>
        <p:spPr>
          <a:xfrm>
            <a:off x="6470314" y="4595813"/>
            <a:ext cx="167025" cy="4484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5" name="テキスト ボックス 2054">
            <a:extLst>
              <a:ext uri="{FF2B5EF4-FFF2-40B4-BE49-F238E27FC236}">
                <a16:creationId xmlns:a16="http://schemas.microsoft.com/office/drawing/2014/main" id="{3386FBBC-4E35-2CD0-AA78-5EB0177A25C4}"/>
              </a:ext>
            </a:extLst>
          </p:cNvPr>
          <p:cNvSpPr txBox="1"/>
          <p:nvPr/>
        </p:nvSpPr>
        <p:spPr>
          <a:xfrm>
            <a:off x="7470262" y="3834453"/>
            <a:ext cx="1654620" cy="338554"/>
          </a:xfrm>
          <a:prstGeom prst="rect">
            <a:avLst/>
          </a:prstGeom>
          <a:noFill/>
        </p:spPr>
        <p:txBody>
          <a:bodyPr wrap="none" rtlCol="0">
            <a:spAutoFit/>
          </a:bodyPr>
          <a:lstStyle/>
          <a:p>
            <a:r>
              <a:rPr lang="ja-JP" altLang="en-US" sz="1600" b="1" dirty="0">
                <a:solidFill>
                  <a:srgbClr val="FF7C80"/>
                </a:solidFill>
                <a:latin typeface="03スマートフォントUI" panose="02000600000000000000" pitchFamily="50" charset="-128"/>
                <a:ea typeface="03スマートフォントUI" panose="02000600000000000000" pitchFamily="50" charset="-128"/>
              </a:rPr>
              <a:t>吸気フィルター</a:t>
            </a:r>
            <a:endParaRPr lang="en-US" altLang="ja-JP" sz="16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2058" name="フリーフォーム: 図形 2057">
            <a:extLst>
              <a:ext uri="{FF2B5EF4-FFF2-40B4-BE49-F238E27FC236}">
                <a16:creationId xmlns:a16="http://schemas.microsoft.com/office/drawing/2014/main" id="{40936853-A438-DBDE-4FFD-F6AF7640CA68}"/>
              </a:ext>
            </a:extLst>
          </p:cNvPr>
          <p:cNvSpPr/>
          <p:nvPr/>
        </p:nvSpPr>
        <p:spPr>
          <a:xfrm flipV="1">
            <a:off x="6549748" y="4015960"/>
            <a:ext cx="947877" cy="784362"/>
          </a:xfrm>
          <a:custGeom>
            <a:avLst/>
            <a:gdLst>
              <a:gd name="connsiteX0" fmla="*/ 0 w 1004887"/>
              <a:gd name="connsiteY0" fmla="*/ 0 h 414337"/>
              <a:gd name="connsiteX1" fmla="*/ 309562 w 1004887"/>
              <a:gd name="connsiteY1" fmla="*/ 414337 h 414337"/>
              <a:gd name="connsiteX2" fmla="*/ 1004887 w 1004887"/>
              <a:gd name="connsiteY2" fmla="*/ 414337 h 414337"/>
            </a:gdLst>
            <a:ahLst/>
            <a:cxnLst>
              <a:cxn ang="0">
                <a:pos x="connsiteX0" y="connsiteY0"/>
              </a:cxn>
              <a:cxn ang="0">
                <a:pos x="connsiteX1" y="connsiteY1"/>
              </a:cxn>
              <a:cxn ang="0">
                <a:pos x="connsiteX2" y="connsiteY2"/>
              </a:cxn>
            </a:cxnLst>
            <a:rect l="l" t="t" r="r" b="b"/>
            <a:pathLst>
              <a:path w="1004887" h="414337">
                <a:moveTo>
                  <a:pt x="0" y="0"/>
                </a:moveTo>
                <a:lnTo>
                  <a:pt x="309562" y="414337"/>
                </a:lnTo>
                <a:lnTo>
                  <a:pt x="1004887" y="414337"/>
                </a:lnTo>
              </a:path>
            </a:pathLst>
          </a:custGeom>
          <a:noFill/>
          <a:ln>
            <a:solidFill>
              <a:srgbClr val="FF7C80"/>
            </a:soli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9" name="テキスト ボックス 2058">
            <a:extLst>
              <a:ext uri="{FF2B5EF4-FFF2-40B4-BE49-F238E27FC236}">
                <a16:creationId xmlns:a16="http://schemas.microsoft.com/office/drawing/2014/main" id="{E2C22D46-C800-E73B-FB66-F37D10A98C82}"/>
              </a:ext>
            </a:extLst>
          </p:cNvPr>
          <p:cNvSpPr txBox="1"/>
          <p:nvPr/>
        </p:nvSpPr>
        <p:spPr>
          <a:xfrm>
            <a:off x="819150" y="1530749"/>
            <a:ext cx="5243743"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第１種換気システムを考慮</a:t>
            </a:r>
          </a:p>
        </p:txBody>
      </p:sp>
      <p:sp>
        <p:nvSpPr>
          <p:cNvPr id="2060" name="TextBox 95">
            <a:extLst>
              <a:ext uri="{FF2B5EF4-FFF2-40B4-BE49-F238E27FC236}">
                <a16:creationId xmlns:a16="http://schemas.microsoft.com/office/drawing/2014/main" id="{D947112A-BB80-9408-C219-7D7D5CEFF1A2}"/>
              </a:ext>
            </a:extLst>
          </p:cNvPr>
          <p:cNvSpPr txBox="1">
            <a:spLocks noChangeArrowheads="1"/>
          </p:cNvSpPr>
          <p:nvPr/>
        </p:nvSpPr>
        <p:spPr bwMode="auto">
          <a:xfrm>
            <a:off x="819150" y="2757317"/>
            <a:ext cx="350216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第１種換気システムを導入する場合は、熱交換機により吸排気を熱交換するため、</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その影響を考慮します。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機種によってシステムは異なりますが、第１種換気システムを採用する場合は、ほとんどの場合に全熱交換機が導入されますので、第１種換気システムを採用される場合は、「有」を選択してください。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sp>
        <p:nvSpPr>
          <p:cNvPr id="2061" name="テキスト ボックス 2060">
            <a:extLst>
              <a:ext uri="{FF2B5EF4-FFF2-40B4-BE49-F238E27FC236}">
                <a16:creationId xmlns:a16="http://schemas.microsoft.com/office/drawing/2014/main" id="{D886084D-09CD-7442-77B8-656E8BCDEC62}"/>
              </a:ext>
            </a:extLst>
          </p:cNvPr>
          <p:cNvSpPr txBox="1"/>
          <p:nvPr/>
        </p:nvSpPr>
        <p:spPr>
          <a:xfrm>
            <a:off x="6480395" y="1383214"/>
            <a:ext cx="2794355" cy="369332"/>
          </a:xfrm>
          <a:prstGeom prst="rect">
            <a:avLst/>
          </a:prstGeom>
          <a:noFill/>
        </p:spPr>
        <p:txBody>
          <a:bodyPr wrap="none" rtlCol="0">
            <a:spAutoFit/>
          </a:bodyPr>
          <a:lstStyle/>
          <a:p>
            <a:r>
              <a:rPr kumimoji="1" lang="ja-JP" altLang="en-US" b="1" dirty="0">
                <a:solidFill>
                  <a:schemeClr val="accent2"/>
                </a:solidFill>
                <a:latin typeface="03スマートフォントUI" panose="02000600000000000000" pitchFamily="50" charset="-128"/>
                <a:ea typeface="03スマートフォントUI" panose="02000600000000000000" pitchFamily="50" charset="-128"/>
              </a:rPr>
              <a:t>第１種換気システムの例</a:t>
            </a:r>
          </a:p>
        </p:txBody>
      </p:sp>
    </p:spTree>
    <p:extLst>
      <p:ext uri="{BB962C8B-B14F-4D97-AF65-F5344CB8AC3E}">
        <p14:creationId xmlns:p14="http://schemas.microsoft.com/office/powerpoint/2010/main" val="41776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060"/>
                                        </p:tgtEl>
                                        <p:attrNameLst>
                                          <p:attrName>style.visibility</p:attrName>
                                        </p:attrNameLst>
                                      </p:cBhvr>
                                      <p:to>
                                        <p:strVal val="visible"/>
                                      </p:to>
                                    </p:set>
                                    <p:animEffect transition="in" filter="fade">
                                      <p:cBhvr>
                                        <p:cTn id="18" dur="1000"/>
                                        <p:tgtEl>
                                          <p:spTgt spid="2060"/>
                                        </p:tgtEl>
                                      </p:cBhvr>
                                    </p:animEffect>
                                    <p:anim calcmode="lin" valueType="num">
                                      <p:cBhvr>
                                        <p:cTn id="19" dur="1000" fill="hold"/>
                                        <p:tgtEl>
                                          <p:spTgt spid="2060"/>
                                        </p:tgtEl>
                                        <p:attrNameLst>
                                          <p:attrName>ppt_x</p:attrName>
                                        </p:attrNameLst>
                                      </p:cBhvr>
                                      <p:tavLst>
                                        <p:tav tm="0">
                                          <p:val>
                                            <p:strVal val="#ppt_x"/>
                                          </p:val>
                                        </p:tav>
                                        <p:tav tm="100000">
                                          <p:val>
                                            <p:strVal val="#ppt_x"/>
                                          </p:val>
                                        </p:tav>
                                      </p:tavLst>
                                    </p:anim>
                                    <p:anim calcmode="lin" valueType="num">
                                      <p:cBhvr>
                                        <p:cTn id="20" dur="1000" fill="hold"/>
                                        <p:tgtEl>
                                          <p:spTgt spid="20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206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6086923"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全熱交換機交換効率・消費電力</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25</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075C7C7B-0CA1-2F1A-E580-948E247E98C1}"/>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43FA7907-F9D7-6E89-5F56-9400157391FB}"/>
              </a:ext>
            </a:extLst>
          </p:cNvPr>
          <p:cNvSpPr txBox="1"/>
          <p:nvPr/>
        </p:nvSpPr>
        <p:spPr>
          <a:xfrm>
            <a:off x="819150" y="1530749"/>
            <a:ext cx="6086923"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第１種換気システム　消費電力</a:t>
            </a:r>
          </a:p>
        </p:txBody>
      </p:sp>
      <p:sp>
        <p:nvSpPr>
          <p:cNvPr id="16" name="TextBox 95">
            <a:extLst>
              <a:ext uri="{FF2B5EF4-FFF2-40B4-BE49-F238E27FC236}">
                <a16:creationId xmlns:a16="http://schemas.microsoft.com/office/drawing/2014/main" id="{3C0E0ED6-B076-EE4F-3062-E5FEFD628530}"/>
              </a:ext>
            </a:extLst>
          </p:cNvPr>
          <p:cNvSpPr txBox="1">
            <a:spLocks noChangeArrowheads="1"/>
          </p:cNvSpPr>
          <p:nvPr/>
        </p:nvSpPr>
        <p:spPr bwMode="auto">
          <a:xfrm>
            <a:off x="819150" y="2757317"/>
            <a:ext cx="3502168"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第１種換気システムを導入する場合に第１種換気システムの消費電力を考慮します。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第３種換気システムの場合は、ほとんど浴室換気となるため消費電力の幅が少なく、</a:t>
            </a:r>
            <a:r>
              <a:rPr lang="en-US" altLang="ja-JP" sz="1400" b="1" dirty="0">
                <a:solidFill>
                  <a:schemeClr val="accent1">
                    <a:lumMod val="50000"/>
                  </a:schemeClr>
                </a:solidFill>
                <a:latin typeface="Open Sans" panose="020B0606030504020204" pitchFamily="34" charset="0"/>
                <a:cs typeface="Open Sans" panose="020B0606030504020204" pitchFamily="34" charset="0"/>
              </a:rPr>
              <a:t>20W/h</a:t>
            </a:r>
            <a:r>
              <a:rPr lang="ja-JP" altLang="en-US" sz="1400" b="1" dirty="0">
                <a:solidFill>
                  <a:schemeClr val="accent1">
                    <a:lumMod val="50000"/>
                  </a:schemeClr>
                </a:solidFill>
                <a:latin typeface="Open Sans" panose="020B0606030504020204" pitchFamily="34" charset="0"/>
                <a:cs typeface="Open Sans" panose="020B0606030504020204" pitchFamily="34" charset="0"/>
              </a:rPr>
              <a:t>として試算するように設定されておりますが、第</a:t>
            </a:r>
            <a:r>
              <a:rPr lang="en-US" altLang="ja-JP" sz="1400" b="1" dirty="0">
                <a:solidFill>
                  <a:schemeClr val="accent1">
                    <a:lumMod val="50000"/>
                  </a:schemeClr>
                </a:solidFill>
                <a:latin typeface="Open Sans" panose="020B0606030504020204" pitchFamily="34" charset="0"/>
                <a:cs typeface="Open Sans" panose="020B0606030504020204" pitchFamily="34" charset="0"/>
              </a:rPr>
              <a:t>1</a:t>
            </a:r>
            <a:r>
              <a:rPr lang="ja-JP" altLang="en-US" sz="1400" b="1" dirty="0">
                <a:solidFill>
                  <a:schemeClr val="accent1">
                    <a:lumMod val="50000"/>
                  </a:schemeClr>
                </a:solidFill>
                <a:latin typeface="Open Sans" panose="020B0606030504020204" pitchFamily="34" charset="0"/>
                <a:cs typeface="Open Sans" panose="020B0606030504020204" pitchFamily="34" charset="0"/>
              </a:rPr>
              <a:t>種換気システムの場合は、機種によって消費電力の幅が大きいですので、第１種換気システムの消費電力を入力してください。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分からない場合は、「</a:t>
            </a:r>
            <a:r>
              <a:rPr lang="en-US" altLang="ja-JP" sz="1400" b="1" dirty="0">
                <a:solidFill>
                  <a:schemeClr val="accent1">
                    <a:lumMod val="50000"/>
                  </a:schemeClr>
                </a:solidFill>
                <a:latin typeface="Open Sans" panose="020B0606030504020204" pitchFamily="34" charset="0"/>
                <a:cs typeface="Open Sans" panose="020B0606030504020204" pitchFamily="34" charset="0"/>
              </a:rPr>
              <a:t>40</a:t>
            </a:r>
            <a:r>
              <a:rPr lang="ja-JP" altLang="en-US" sz="1400" b="1" dirty="0">
                <a:solidFill>
                  <a:schemeClr val="accent1">
                    <a:lumMod val="50000"/>
                  </a:schemeClr>
                </a:solidFill>
                <a:latin typeface="Open Sans" panose="020B0606030504020204" pitchFamily="34" charset="0"/>
                <a:cs typeface="Open Sans" panose="020B0606030504020204" pitchFamily="34" charset="0"/>
              </a:rPr>
              <a:t>」を入力してください。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pic>
        <p:nvPicPr>
          <p:cNvPr id="19" name="図 18">
            <a:extLst>
              <a:ext uri="{FF2B5EF4-FFF2-40B4-BE49-F238E27FC236}">
                <a16:creationId xmlns:a16="http://schemas.microsoft.com/office/drawing/2014/main" id="{48B2327C-C477-AA34-355F-B71F2D6A2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0101" y="2321881"/>
            <a:ext cx="4676949" cy="3493096"/>
          </a:xfrm>
          <a:prstGeom prst="rect">
            <a:avLst/>
          </a:prstGeom>
        </p:spPr>
      </p:pic>
    </p:spTree>
    <p:extLst>
      <p:ext uri="{BB962C8B-B14F-4D97-AF65-F5344CB8AC3E}">
        <p14:creationId xmlns:p14="http://schemas.microsoft.com/office/powerpoint/2010/main" val="400788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3557384"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エアコン稼働時間</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26</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19ECD924-F4A6-075C-7353-B20EF1A9F472}"/>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407B7C83-AB30-C573-F2A9-3AF9A309C08A}"/>
              </a:ext>
            </a:extLst>
          </p:cNvPr>
          <p:cNvSpPr txBox="1"/>
          <p:nvPr/>
        </p:nvSpPr>
        <p:spPr>
          <a:xfrm>
            <a:off x="819150" y="1530749"/>
            <a:ext cx="6508513"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エアコンを稼働する時間帯を入力</a:t>
            </a:r>
          </a:p>
        </p:txBody>
      </p:sp>
      <p:sp>
        <p:nvSpPr>
          <p:cNvPr id="16" name="TextBox 95">
            <a:extLst>
              <a:ext uri="{FF2B5EF4-FFF2-40B4-BE49-F238E27FC236}">
                <a16:creationId xmlns:a16="http://schemas.microsoft.com/office/drawing/2014/main" id="{AA0043DA-D4BB-CFB2-0452-856C8707EE0F}"/>
              </a:ext>
            </a:extLst>
          </p:cNvPr>
          <p:cNvSpPr txBox="1">
            <a:spLocks noChangeArrowheads="1"/>
          </p:cNvSpPr>
          <p:nvPr/>
        </p:nvSpPr>
        <p:spPr bwMode="auto">
          <a:xfrm>
            <a:off x="819150" y="2757317"/>
            <a:ext cx="350216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夏と冬それぞれで、エアコン稼働時間を入力します。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en-US" altLang="ja-JP" sz="1400" b="1" dirty="0">
                <a:solidFill>
                  <a:schemeClr val="accent1">
                    <a:lumMod val="50000"/>
                  </a:schemeClr>
                </a:solidFill>
                <a:latin typeface="Open Sans" panose="020B0606030504020204" pitchFamily="34" charset="0"/>
                <a:cs typeface="Open Sans" panose="020B0606030504020204" pitchFamily="34" charset="0"/>
              </a:rPr>
              <a:t>1</a:t>
            </a:r>
            <a:r>
              <a:rPr lang="ja-JP" altLang="en-US" sz="1400" b="1" dirty="0">
                <a:solidFill>
                  <a:schemeClr val="accent1">
                    <a:lumMod val="50000"/>
                  </a:schemeClr>
                </a:solidFill>
                <a:latin typeface="Open Sans" panose="020B0606030504020204" pitchFamily="34" charset="0"/>
                <a:cs typeface="Open Sans" panose="020B0606030504020204" pitchFamily="34" charset="0"/>
              </a:rPr>
              <a:t>～</a:t>
            </a:r>
            <a:r>
              <a:rPr lang="en-US" altLang="ja-JP" sz="1400" b="1" dirty="0">
                <a:solidFill>
                  <a:schemeClr val="accent1">
                    <a:lumMod val="50000"/>
                  </a:schemeClr>
                </a:solidFill>
                <a:latin typeface="Open Sans" panose="020B0606030504020204" pitchFamily="34" charset="0"/>
                <a:cs typeface="Open Sans" panose="020B0606030504020204" pitchFamily="34" charset="0"/>
              </a:rPr>
              <a:t>24</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時の間で、</a:t>
            </a:r>
            <a:r>
              <a:rPr lang="en-US" altLang="ja-JP" sz="1400" b="1" dirty="0">
                <a:solidFill>
                  <a:schemeClr val="accent1">
                    <a:lumMod val="50000"/>
                  </a:schemeClr>
                </a:solidFill>
                <a:latin typeface="Open Sans" panose="020B0606030504020204" pitchFamily="34" charset="0"/>
                <a:cs typeface="Open Sans" panose="020B0606030504020204" pitchFamily="34" charset="0"/>
              </a:rPr>
              <a:t>1</a:t>
            </a:r>
            <a:r>
              <a:rPr lang="ja-JP" altLang="en-US" sz="1400" b="1" dirty="0">
                <a:solidFill>
                  <a:schemeClr val="accent1">
                    <a:lumMod val="50000"/>
                  </a:schemeClr>
                </a:solidFill>
                <a:latin typeface="Open Sans" panose="020B0606030504020204" pitchFamily="34" charset="0"/>
                <a:cs typeface="Open Sans" panose="020B0606030504020204" pitchFamily="34" charset="0"/>
              </a:rPr>
              <a:t>～</a:t>
            </a:r>
            <a:r>
              <a:rPr lang="en-US" altLang="ja-JP" sz="1400" b="1" dirty="0">
                <a:solidFill>
                  <a:schemeClr val="accent1">
                    <a:lumMod val="50000"/>
                  </a:schemeClr>
                </a:solidFill>
                <a:latin typeface="Open Sans" panose="020B0606030504020204" pitchFamily="34" charset="0"/>
                <a:cs typeface="Open Sans" panose="020B0606030504020204" pitchFamily="34" charset="0"/>
              </a:rPr>
              <a:t>24</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a:t>
            </a:r>
            <a:r>
              <a:rPr lang="en-US" altLang="ja-JP" sz="1400" b="1" dirty="0">
                <a:solidFill>
                  <a:schemeClr val="accent1">
                    <a:lumMod val="50000"/>
                  </a:schemeClr>
                </a:solidFill>
                <a:latin typeface="Open Sans" panose="020B0606030504020204" pitchFamily="34" charset="0"/>
                <a:cs typeface="Open Sans" panose="020B0606030504020204" pitchFamily="34" charset="0"/>
              </a:rPr>
              <a:t>8</a:t>
            </a:r>
            <a:r>
              <a:rPr lang="ja-JP" altLang="en-US" sz="1400" b="1" dirty="0">
                <a:solidFill>
                  <a:schemeClr val="accent1">
                    <a:lumMod val="50000"/>
                  </a:schemeClr>
                </a:solidFill>
                <a:latin typeface="Open Sans" panose="020B0606030504020204" pitchFamily="34" charset="0"/>
                <a:cs typeface="Open Sans" panose="020B0606030504020204" pitchFamily="34" charset="0"/>
              </a:rPr>
              <a:t>～</a:t>
            </a:r>
            <a:r>
              <a:rPr lang="en-US" altLang="ja-JP" sz="1400" b="1" dirty="0">
                <a:solidFill>
                  <a:schemeClr val="accent1">
                    <a:lumMod val="50000"/>
                  </a:schemeClr>
                </a:solidFill>
                <a:latin typeface="Open Sans" panose="020B0606030504020204" pitchFamily="34" charset="0"/>
                <a:cs typeface="Open Sans" panose="020B0606030504020204" pitchFamily="34" charset="0"/>
              </a:rPr>
              <a:t>20</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時等、間にエアコン稼働をしない時間がない場合は①の欄にのみ入力してください。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en-US" altLang="ja-JP" sz="1400" b="1" dirty="0">
                <a:solidFill>
                  <a:schemeClr val="accent1">
                    <a:lumMod val="50000"/>
                  </a:schemeClr>
                </a:solidFill>
                <a:latin typeface="Open Sans" panose="020B0606030504020204" pitchFamily="34" charset="0"/>
                <a:cs typeface="Open Sans" panose="020B0606030504020204" pitchFamily="34" charset="0"/>
              </a:rPr>
              <a:t>1</a:t>
            </a:r>
            <a:r>
              <a:rPr lang="ja-JP" altLang="en-US" sz="1400" b="1" dirty="0">
                <a:solidFill>
                  <a:schemeClr val="accent1">
                    <a:lumMod val="50000"/>
                  </a:schemeClr>
                </a:solidFill>
                <a:latin typeface="Open Sans" panose="020B0606030504020204" pitchFamily="34" charset="0"/>
                <a:cs typeface="Open Sans" panose="020B0606030504020204" pitchFamily="34" charset="0"/>
              </a:rPr>
              <a:t>～</a:t>
            </a:r>
            <a:r>
              <a:rPr lang="en-US" altLang="ja-JP" sz="1400" b="1" dirty="0">
                <a:solidFill>
                  <a:schemeClr val="accent1">
                    <a:lumMod val="50000"/>
                  </a:schemeClr>
                </a:solidFill>
                <a:latin typeface="Open Sans" panose="020B0606030504020204" pitchFamily="34" charset="0"/>
                <a:cs typeface="Open Sans" panose="020B0606030504020204" pitchFamily="34" charset="0"/>
              </a:rPr>
              <a:t>24</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時の間で、</a:t>
            </a:r>
            <a:r>
              <a:rPr lang="en-US" altLang="ja-JP" sz="1400" b="1" dirty="0">
                <a:solidFill>
                  <a:schemeClr val="accent1">
                    <a:lumMod val="50000"/>
                  </a:schemeClr>
                </a:solidFill>
                <a:latin typeface="Open Sans" panose="020B0606030504020204" pitchFamily="34" charset="0"/>
                <a:cs typeface="Open Sans" panose="020B0606030504020204" pitchFamily="34" charset="0"/>
              </a:rPr>
              <a:t>6</a:t>
            </a:r>
            <a:r>
              <a:rPr lang="ja-JP" altLang="en-US" sz="1400" b="1" dirty="0">
                <a:solidFill>
                  <a:schemeClr val="accent1">
                    <a:lumMod val="50000"/>
                  </a:schemeClr>
                </a:solidFill>
                <a:latin typeface="Open Sans" panose="020B0606030504020204" pitchFamily="34" charset="0"/>
                <a:cs typeface="Open Sans" panose="020B0606030504020204" pitchFamily="34" charset="0"/>
              </a:rPr>
              <a:t>～</a:t>
            </a:r>
            <a:r>
              <a:rPr lang="en-US" altLang="ja-JP" sz="1400" b="1" dirty="0">
                <a:solidFill>
                  <a:schemeClr val="accent1">
                    <a:lumMod val="50000"/>
                  </a:schemeClr>
                </a:solidFill>
                <a:latin typeface="Open Sans" panose="020B0606030504020204" pitchFamily="34" charset="0"/>
                <a:cs typeface="Open Sans" panose="020B0606030504020204" pitchFamily="34" charset="0"/>
              </a:rPr>
              <a:t>9</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時と</a:t>
            </a:r>
            <a:r>
              <a:rPr lang="en-US" altLang="ja-JP" sz="1400" b="1" dirty="0">
                <a:solidFill>
                  <a:schemeClr val="accent1">
                    <a:lumMod val="50000"/>
                  </a:schemeClr>
                </a:solidFill>
                <a:latin typeface="Open Sans" panose="020B0606030504020204" pitchFamily="34" charset="0"/>
                <a:cs typeface="Open Sans" panose="020B0606030504020204" pitchFamily="34" charset="0"/>
              </a:rPr>
              <a:t>15</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a:t>
            </a:r>
            <a:r>
              <a:rPr lang="en-US" altLang="ja-JP" sz="1400" b="1" dirty="0">
                <a:solidFill>
                  <a:schemeClr val="accent1">
                    <a:lumMod val="50000"/>
                  </a:schemeClr>
                </a:solidFill>
                <a:latin typeface="Open Sans" panose="020B0606030504020204" pitchFamily="34" charset="0"/>
                <a:cs typeface="Open Sans" panose="020B0606030504020204" pitchFamily="34" charset="0"/>
              </a:rPr>
              <a:t>24</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時等、日中に一時使用しない時間がある場合は、</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①と②にそれぞれの時間（上のケースの場合は①に</a:t>
            </a:r>
            <a:r>
              <a:rPr lang="en-US" altLang="ja-JP" sz="1400" b="1" dirty="0">
                <a:solidFill>
                  <a:schemeClr val="accent1">
                    <a:lumMod val="50000"/>
                  </a:schemeClr>
                </a:solidFill>
                <a:latin typeface="Open Sans" panose="020B0606030504020204" pitchFamily="34" charset="0"/>
                <a:cs typeface="Open Sans" panose="020B0606030504020204" pitchFamily="34" charset="0"/>
              </a:rPr>
              <a:t>6</a:t>
            </a:r>
            <a:r>
              <a:rPr lang="ja-JP" altLang="en-US" sz="1400" b="1" dirty="0">
                <a:solidFill>
                  <a:schemeClr val="accent1">
                    <a:lumMod val="50000"/>
                  </a:schemeClr>
                </a:solidFill>
                <a:latin typeface="Open Sans" panose="020B0606030504020204" pitchFamily="34" charset="0"/>
                <a:cs typeface="Open Sans" panose="020B0606030504020204" pitchFamily="34" charset="0"/>
              </a:rPr>
              <a:t>～</a:t>
            </a:r>
            <a:r>
              <a:rPr lang="en-US" altLang="ja-JP" sz="1400" b="1" dirty="0">
                <a:solidFill>
                  <a:schemeClr val="accent1">
                    <a:lumMod val="50000"/>
                  </a:schemeClr>
                </a:solidFill>
                <a:latin typeface="Open Sans" panose="020B0606030504020204" pitchFamily="34" charset="0"/>
                <a:cs typeface="Open Sans" panose="020B0606030504020204" pitchFamily="34" charset="0"/>
              </a:rPr>
              <a:t>9</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時、②に</a:t>
            </a:r>
            <a:r>
              <a:rPr lang="en-US" altLang="ja-JP" sz="1400" b="1" dirty="0">
                <a:solidFill>
                  <a:schemeClr val="accent1">
                    <a:lumMod val="50000"/>
                  </a:schemeClr>
                </a:solidFill>
                <a:latin typeface="Open Sans" panose="020B0606030504020204" pitchFamily="34" charset="0"/>
                <a:cs typeface="Open Sans" panose="020B0606030504020204" pitchFamily="34" charset="0"/>
              </a:rPr>
              <a:t>15</a:t>
            </a:r>
            <a:r>
              <a:rPr lang="ja-JP" altLang="en-US" sz="1400" b="1" dirty="0">
                <a:solidFill>
                  <a:schemeClr val="accent1">
                    <a:lumMod val="50000"/>
                  </a:schemeClr>
                </a:solidFill>
                <a:latin typeface="Open Sans" panose="020B0606030504020204" pitchFamily="34" charset="0"/>
                <a:cs typeface="Open Sans" panose="020B0606030504020204" pitchFamily="34" charset="0"/>
              </a:rPr>
              <a:t>～</a:t>
            </a:r>
            <a:r>
              <a:rPr lang="en-US" altLang="ja-JP" sz="1400" b="1" dirty="0">
                <a:solidFill>
                  <a:schemeClr val="accent1">
                    <a:lumMod val="50000"/>
                  </a:schemeClr>
                </a:solidFill>
                <a:latin typeface="Open Sans" panose="020B0606030504020204" pitchFamily="34" charset="0"/>
                <a:cs typeface="Open Sans" panose="020B0606030504020204" pitchFamily="34" charset="0"/>
              </a:rPr>
              <a:t>24</a:t>
            </a:r>
            <a:r>
              <a:rPr lang="ja-JP" altLang="en-US" sz="1400" b="1" dirty="0">
                <a:solidFill>
                  <a:schemeClr val="accent1">
                    <a:lumMod val="50000"/>
                  </a:schemeClr>
                </a:solidFill>
                <a:latin typeface="Open Sans" panose="020B0606030504020204" pitchFamily="34" charset="0"/>
                <a:cs typeface="Open Sans" panose="020B0606030504020204" pitchFamily="34" charset="0"/>
              </a:rPr>
              <a:t>時を入力）を入力してください。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pic>
        <p:nvPicPr>
          <p:cNvPr id="19" name="図 18">
            <a:extLst>
              <a:ext uri="{FF2B5EF4-FFF2-40B4-BE49-F238E27FC236}">
                <a16:creationId xmlns:a16="http://schemas.microsoft.com/office/drawing/2014/main" id="{D4FB7C28-10CF-2C75-BE56-9F5C1637EE3F}"/>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226529" y="2697190"/>
            <a:ext cx="6507355" cy="2844176"/>
          </a:xfrm>
          <a:prstGeom prst="rect">
            <a:avLst/>
          </a:prstGeom>
        </p:spPr>
      </p:pic>
    </p:spTree>
    <p:extLst>
      <p:ext uri="{BB962C8B-B14F-4D97-AF65-F5344CB8AC3E}">
        <p14:creationId xmlns:p14="http://schemas.microsoft.com/office/powerpoint/2010/main" val="4654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accent2"/>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accent2"/>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292615"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電気代単価</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accent2">
                    <a:lumMod val="60000"/>
                    <a:lumOff val="40000"/>
                  </a:schemeClr>
                </a:solidFill>
              </a:rPr>
              <a:pPr/>
              <a:t>27</a:t>
            </a:fld>
            <a:endParaRPr lang="ja-JP" altLang="en-US" dirty="0">
              <a:solidFill>
                <a:schemeClr val="accent2">
                  <a:lumMod val="60000"/>
                  <a:lumOff val="40000"/>
                </a:schemeClr>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chemeClr val="accent2"/>
                </a:solidFill>
                <a:latin typeface="Open Sans" panose="020B0606030504020204" pitchFamily="34" charset="0"/>
              </a:rPr>
              <a:t>消費エネルギー計算　入力項目の解説</a:t>
            </a:r>
            <a:endParaRPr lang="ru-RU" altLang="ru-RU" dirty="0">
              <a:solidFill>
                <a:schemeClr val="accent2"/>
              </a:solidFill>
              <a:latin typeface="Arial" panose="020B0604020202020204" pitchFamily="34" charset="0"/>
            </a:endParaRPr>
          </a:p>
        </p:txBody>
      </p:sp>
      <p:grpSp>
        <p:nvGrpSpPr>
          <p:cNvPr id="25" name="グループ化 24">
            <a:extLst>
              <a:ext uri="{FF2B5EF4-FFF2-40B4-BE49-F238E27FC236}">
                <a16:creationId xmlns:a16="http://schemas.microsoft.com/office/drawing/2014/main" id="{D9811BEA-B4E4-E95A-C289-41355704C4F3}"/>
              </a:ext>
            </a:extLst>
          </p:cNvPr>
          <p:cNvGrpSpPr/>
          <p:nvPr/>
        </p:nvGrpSpPr>
        <p:grpSpPr>
          <a:xfrm>
            <a:off x="0" y="0"/>
            <a:ext cx="1069975" cy="1074738"/>
            <a:chOff x="7713663" y="5054600"/>
            <a:chExt cx="1069975" cy="1074738"/>
          </a:xfrm>
        </p:grpSpPr>
        <p:sp>
          <p:nvSpPr>
            <p:cNvPr id="26" name="Oval 55">
              <a:extLst>
                <a:ext uri="{FF2B5EF4-FFF2-40B4-BE49-F238E27FC236}">
                  <a16:creationId xmlns:a16="http://schemas.microsoft.com/office/drawing/2014/main" id="{315FAED5-DD91-AA4E-E3EB-DF335AF20DE5}"/>
                </a:ext>
              </a:extLst>
            </p:cNvPr>
            <p:cNvSpPr>
              <a:spLocks noChangeArrowheads="1"/>
            </p:cNvSpPr>
            <p:nvPr/>
          </p:nvSpPr>
          <p:spPr bwMode="auto">
            <a:xfrm>
              <a:off x="7713663" y="5054600"/>
              <a:ext cx="1069975" cy="1074738"/>
            </a:xfrm>
            <a:prstGeom prst="ellipse">
              <a:avLst/>
            </a:prstGeom>
            <a:solidFill>
              <a:srgbClr val="FFFFFF"/>
            </a:solidFill>
            <a:ln w="25400">
              <a:solidFill>
                <a:schemeClr val="accent2"/>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7" name="Freeform 60">
              <a:extLst>
                <a:ext uri="{FF2B5EF4-FFF2-40B4-BE49-F238E27FC236}">
                  <a16:creationId xmlns:a16="http://schemas.microsoft.com/office/drawing/2014/main" id="{A5235E7F-DECA-1191-6007-3FFE7C4A3F1A}"/>
                </a:ext>
              </a:extLst>
            </p:cNvPr>
            <p:cNvSpPr>
              <a:spLocks noEditPoints="1"/>
            </p:cNvSpPr>
            <p:nvPr/>
          </p:nvSpPr>
          <p:spPr bwMode="auto">
            <a:xfrm>
              <a:off x="7934325" y="5318125"/>
              <a:ext cx="598488" cy="544512"/>
            </a:xfrm>
            <a:custGeom>
              <a:avLst/>
              <a:gdLst>
                <a:gd name="T0" fmla="*/ 224910 w 157"/>
                <a:gd name="T1" fmla="*/ 544512 h 143"/>
                <a:gd name="T2" fmla="*/ 68616 w 157"/>
                <a:gd name="T3" fmla="*/ 68540 h 143"/>
                <a:gd name="T4" fmla="*/ 247782 w 157"/>
                <a:gd name="T5" fmla="*/ 232274 h 143"/>
                <a:gd name="T6" fmla="*/ 209661 w 157"/>
                <a:gd name="T7" fmla="*/ 441702 h 143"/>
                <a:gd name="T8" fmla="*/ 102925 w 157"/>
                <a:gd name="T9" fmla="*/ 175158 h 143"/>
                <a:gd name="T10" fmla="*/ 202037 w 157"/>
                <a:gd name="T11" fmla="*/ 495011 h 143"/>
                <a:gd name="T12" fmla="*/ 224910 w 157"/>
                <a:gd name="T13" fmla="*/ 544512 h 143"/>
                <a:gd name="T14" fmla="*/ 297338 w 157"/>
                <a:gd name="T15" fmla="*/ 194197 h 143"/>
                <a:gd name="T16" fmla="*/ 259218 w 157"/>
                <a:gd name="T17" fmla="*/ 525473 h 143"/>
                <a:gd name="T18" fmla="*/ 518435 w 157"/>
                <a:gd name="T19" fmla="*/ 118041 h 143"/>
                <a:gd name="T20" fmla="*/ 301150 w 157"/>
                <a:gd name="T21" fmla="*/ 544512 h 143"/>
                <a:gd name="T22" fmla="*/ 567992 w 157"/>
                <a:gd name="T23" fmla="*/ 354123 h 143"/>
                <a:gd name="T24" fmla="*/ 594676 w 157"/>
                <a:gd name="T25" fmla="*/ 0 h 143"/>
                <a:gd name="T26" fmla="*/ 297338 w 157"/>
                <a:gd name="T27" fmla="*/ 194197 h 1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 h="143">
                  <a:moveTo>
                    <a:pt x="59" y="143"/>
                  </a:moveTo>
                  <a:cubicBezTo>
                    <a:pt x="4" y="128"/>
                    <a:pt x="0" y="64"/>
                    <a:pt x="18" y="18"/>
                  </a:cubicBezTo>
                  <a:cubicBezTo>
                    <a:pt x="33" y="36"/>
                    <a:pt x="48" y="43"/>
                    <a:pt x="65" y="61"/>
                  </a:cubicBezTo>
                  <a:cubicBezTo>
                    <a:pt x="54" y="81"/>
                    <a:pt x="53" y="101"/>
                    <a:pt x="55" y="116"/>
                  </a:cubicBezTo>
                  <a:cubicBezTo>
                    <a:pt x="43" y="94"/>
                    <a:pt x="34" y="71"/>
                    <a:pt x="27" y="46"/>
                  </a:cubicBezTo>
                  <a:cubicBezTo>
                    <a:pt x="32" y="75"/>
                    <a:pt x="41" y="104"/>
                    <a:pt x="53" y="130"/>
                  </a:cubicBezTo>
                  <a:cubicBezTo>
                    <a:pt x="55" y="135"/>
                    <a:pt x="57" y="139"/>
                    <a:pt x="59" y="143"/>
                  </a:cubicBezTo>
                  <a:close/>
                  <a:moveTo>
                    <a:pt x="78" y="51"/>
                  </a:moveTo>
                  <a:cubicBezTo>
                    <a:pt x="50" y="87"/>
                    <a:pt x="62" y="124"/>
                    <a:pt x="68" y="138"/>
                  </a:cubicBezTo>
                  <a:cubicBezTo>
                    <a:pt x="84" y="99"/>
                    <a:pt x="108" y="63"/>
                    <a:pt x="136" y="31"/>
                  </a:cubicBezTo>
                  <a:cubicBezTo>
                    <a:pt x="112" y="65"/>
                    <a:pt x="91" y="103"/>
                    <a:pt x="79" y="143"/>
                  </a:cubicBezTo>
                  <a:cubicBezTo>
                    <a:pt x="97" y="139"/>
                    <a:pt x="138" y="127"/>
                    <a:pt x="149" y="93"/>
                  </a:cubicBezTo>
                  <a:cubicBezTo>
                    <a:pt x="157" y="55"/>
                    <a:pt x="150" y="32"/>
                    <a:pt x="156" y="0"/>
                  </a:cubicBezTo>
                  <a:cubicBezTo>
                    <a:pt x="156" y="0"/>
                    <a:pt x="108" y="15"/>
                    <a:pt x="78"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 name="Rectangle 93">
            <a:extLst>
              <a:ext uri="{FF2B5EF4-FFF2-40B4-BE49-F238E27FC236}">
                <a16:creationId xmlns:a16="http://schemas.microsoft.com/office/drawing/2014/main" id="{A18DB0D2-9AD1-7DBD-EDFE-46DCAB8291D7}"/>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chemeClr val="accent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TextBox 95">
            <a:extLst>
              <a:ext uri="{FF2B5EF4-FFF2-40B4-BE49-F238E27FC236}">
                <a16:creationId xmlns:a16="http://schemas.microsoft.com/office/drawing/2014/main" id="{A8E9CABA-B3C2-3531-24D1-919E89E8F287}"/>
              </a:ext>
            </a:extLst>
          </p:cNvPr>
          <p:cNvSpPr txBox="1">
            <a:spLocks noChangeArrowheads="1"/>
          </p:cNvSpPr>
          <p:nvPr/>
        </p:nvSpPr>
        <p:spPr bwMode="auto">
          <a:xfrm>
            <a:off x="395299" y="5868545"/>
            <a:ext cx="91899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電気代単価の将来上昇補正については、今後導入を検討していきます。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sp>
        <p:nvSpPr>
          <p:cNvPr id="16" name="テキスト ボックス 15">
            <a:extLst>
              <a:ext uri="{FF2B5EF4-FFF2-40B4-BE49-F238E27FC236}">
                <a16:creationId xmlns:a16="http://schemas.microsoft.com/office/drawing/2014/main" id="{EEB5CF4D-BA55-00C0-E58D-7A40C3405DDD}"/>
              </a:ext>
            </a:extLst>
          </p:cNvPr>
          <p:cNvSpPr txBox="1"/>
          <p:nvPr/>
        </p:nvSpPr>
        <p:spPr>
          <a:xfrm>
            <a:off x="819150" y="1530749"/>
            <a:ext cx="6508513"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支払っている電気代の単価を</a:t>
            </a:r>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入力</a:t>
            </a:r>
          </a:p>
        </p:txBody>
      </p:sp>
      <p:sp>
        <p:nvSpPr>
          <p:cNvPr id="18" name="TextBox 95">
            <a:extLst>
              <a:ext uri="{FF2B5EF4-FFF2-40B4-BE49-F238E27FC236}">
                <a16:creationId xmlns:a16="http://schemas.microsoft.com/office/drawing/2014/main" id="{9922D1DF-C18E-8178-9992-0F965D29577B}"/>
              </a:ext>
            </a:extLst>
          </p:cNvPr>
          <p:cNvSpPr txBox="1">
            <a:spLocks noChangeArrowheads="1"/>
          </p:cNvSpPr>
          <p:nvPr/>
        </p:nvSpPr>
        <p:spPr bwMode="auto">
          <a:xfrm>
            <a:off x="819150" y="2757317"/>
            <a:ext cx="350216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現在支払っている平均電気代単価を入力してください。</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なお、どの電力会社も従量課金制を採用しているケースがほとんどでありますので、平均電気代単価が算出困難な場合は、</a:t>
            </a:r>
            <a:r>
              <a:rPr lang="en-US" altLang="ja-JP" sz="1400" b="1" dirty="0">
                <a:solidFill>
                  <a:schemeClr val="accent1">
                    <a:lumMod val="50000"/>
                  </a:schemeClr>
                </a:solidFill>
                <a:latin typeface="Open Sans" panose="020B0606030504020204" pitchFamily="34" charset="0"/>
                <a:cs typeface="Open Sans" panose="020B0606030504020204" pitchFamily="34" charset="0"/>
              </a:rPr>
              <a:t>31</a:t>
            </a:r>
            <a:r>
              <a:rPr lang="ja-JP" altLang="en-US" sz="1400" b="1" dirty="0">
                <a:solidFill>
                  <a:schemeClr val="accent1">
                    <a:lumMod val="50000"/>
                  </a:schemeClr>
                </a:solidFill>
                <a:latin typeface="Open Sans" panose="020B0606030504020204" pitchFamily="34" charset="0"/>
                <a:cs typeface="Open Sans" panose="020B0606030504020204" pitchFamily="34" charset="0"/>
              </a:rPr>
              <a:t>円として算出してください（想定したい電気代単価があれば、自由に設定いただいて大丈夫です）。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sp>
        <p:nvSpPr>
          <p:cNvPr id="19" name="四角形: 角を丸くする 18">
            <a:extLst>
              <a:ext uri="{FF2B5EF4-FFF2-40B4-BE49-F238E27FC236}">
                <a16:creationId xmlns:a16="http://schemas.microsoft.com/office/drawing/2014/main" id="{271A845A-3DF3-3711-A5CA-499C5D4E0125}"/>
              </a:ext>
            </a:extLst>
          </p:cNvPr>
          <p:cNvSpPr/>
          <p:nvPr/>
        </p:nvSpPr>
        <p:spPr>
          <a:xfrm>
            <a:off x="5610225" y="2790825"/>
            <a:ext cx="1717438" cy="1717438"/>
          </a:xfrm>
          <a:prstGeom prst="roundRect">
            <a:avLst/>
          </a:prstGeom>
          <a:solidFill>
            <a:schemeClr val="accent2">
              <a:lumMod val="20000"/>
              <a:lumOff val="80000"/>
            </a:schemeClr>
          </a:solid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D7DD422D-F8AF-51FC-9257-343DBD1584FD}"/>
              </a:ext>
            </a:extLst>
          </p:cNvPr>
          <p:cNvSpPr/>
          <p:nvPr/>
        </p:nvSpPr>
        <p:spPr>
          <a:xfrm>
            <a:off x="8034338" y="3962400"/>
            <a:ext cx="1238250" cy="545863"/>
          </a:xfrm>
          <a:prstGeom prst="rect">
            <a:avLst/>
          </a:prstGeom>
          <a:solidFill>
            <a:schemeClr val="accent2">
              <a:lumMod val="20000"/>
              <a:lumOff val="80000"/>
            </a:schemeClr>
          </a:solid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5C7A15F0-7CE7-7F7F-E189-CF10E5701210}"/>
              </a:ext>
            </a:extLst>
          </p:cNvPr>
          <p:cNvSpPr/>
          <p:nvPr/>
        </p:nvSpPr>
        <p:spPr>
          <a:xfrm>
            <a:off x="9396413" y="3429000"/>
            <a:ext cx="1238250" cy="1079263"/>
          </a:xfrm>
          <a:prstGeom prst="rect">
            <a:avLst/>
          </a:prstGeom>
          <a:solidFill>
            <a:schemeClr val="accent2">
              <a:lumMod val="20000"/>
              <a:lumOff val="80000"/>
            </a:schemeClr>
          </a:solid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8C6EBB00-CCC6-2541-6CFD-514E005D5984}"/>
              </a:ext>
            </a:extLst>
          </p:cNvPr>
          <p:cNvSpPr/>
          <p:nvPr/>
        </p:nvSpPr>
        <p:spPr>
          <a:xfrm>
            <a:off x="10755870" y="2824164"/>
            <a:ext cx="1238250" cy="1684100"/>
          </a:xfrm>
          <a:prstGeom prst="rect">
            <a:avLst/>
          </a:prstGeom>
          <a:solidFill>
            <a:schemeClr val="accent2">
              <a:lumMod val="20000"/>
              <a:lumOff val="80000"/>
            </a:schemeClr>
          </a:solid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5B886B21-1AC3-C3E1-3EAB-CC4A0F9F29B6}"/>
              </a:ext>
            </a:extLst>
          </p:cNvPr>
          <p:cNvSpPr txBox="1"/>
          <p:nvPr/>
        </p:nvSpPr>
        <p:spPr>
          <a:xfrm>
            <a:off x="7428082" y="3449405"/>
            <a:ext cx="606256"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30" name="テキスト ボックス 29">
            <a:extLst>
              <a:ext uri="{FF2B5EF4-FFF2-40B4-BE49-F238E27FC236}">
                <a16:creationId xmlns:a16="http://schemas.microsoft.com/office/drawing/2014/main" id="{6566C1E7-56FF-5A82-D295-DAE166BE0311}"/>
              </a:ext>
            </a:extLst>
          </p:cNvPr>
          <p:cNvSpPr txBox="1"/>
          <p:nvPr/>
        </p:nvSpPr>
        <p:spPr>
          <a:xfrm>
            <a:off x="5902122" y="3480182"/>
            <a:ext cx="1133644" cy="369332"/>
          </a:xfrm>
          <a:prstGeom prst="rect">
            <a:avLst/>
          </a:prstGeom>
          <a:noFill/>
        </p:spPr>
        <p:txBody>
          <a:bodyPr wrap="none" rtlCol="0">
            <a:spAutoFit/>
          </a:bodyPr>
          <a:lstStyle/>
          <a:p>
            <a:r>
              <a:rPr lang="ja-JP" altLang="en-US" b="1" dirty="0">
                <a:solidFill>
                  <a:schemeClr val="accent2"/>
                </a:solidFill>
                <a:latin typeface="03スマートフォントUI" panose="02000600000000000000" pitchFamily="50" charset="-128"/>
                <a:ea typeface="03スマートフォントUI" panose="02000600000000000000" pitchFamily="50" charset="-128"/>
              </a:rPr>
              <a:t>基本料金</a:t>
            </a:r>
            <a:endParaRPr kumimoji="1" lang="ja-JP" altLang="en-US"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31" name="テキスト ボックス 30">
            <a:extLst>
              <a:ext uri="{FF2B5EF4-FFF2-40B4-BE49-F238E27FC236}">
                <a16:creationId xmlns:a16="http://schemas.microsoft.com/office/drawing/2014/main" id="{7676DFFE-FD72-DBBC-63D7-B11F518E7B62}"/>
              </a:ext>
            </a:extLst>
          </p:cNvPr>
          <p:cNvSpPr txBox="1"/>
          <p:nvPr/>
        </p:nvSpPr>
        <p:spPr>
          <a:xfrm>
            <a:off x="8086641" y="4050665"/>
            <a:ext cx="1133644" cy="369332"/>
          </a:xfrm>
          <a:prstGeom prst="rect">
            <a:avLst/>
          </a:prstGeom>
          <a:noFill/>
        </p:spPr>
        <p:txBody>
          <a:bodyPr wrap="none" rtlCol="0">
            <a:spAutoFit/>
          </a:bodyPr>
          <a:lstStyle/>
          <a:p>
            <a:r>
              <a:rPr lang="ja-JP" altLang="en-US" b="1" dirty="0">
                <a:solidFill>
                  <a:schemeClr val="accent2"/>
                </a:solidFill>
                <a:latin typeface="03スマートフォントUI" panose="02000600000000000000" pitchFamily="50" charset="-128"/>
                <a:ea typeface="03スマートフォントUI" panose="02000600000000000000" pitchFamily="50" charset="-128"/>
              </a:rPr>
              <a:t>第一段階</a:t>
            </a:r>
            <a:endParaRPr kumimoji="1" lang="ja-JP" altLang="en-US"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32" name="テキスト ボックス 31">
            <a:extLst>
              <a:ext uri="{FF2B5EF4-FFF2-40B4-BE49-F238E27FC236}">
                <a16:creationId xmlns:a16="http://schemas.microsoft.com/office/drawing/2014/main" id="{49004204-E5E6-3300-4089-1E0F642CC156}"/>
              </a:ext>
            </a:extLst>
          </p:cNvPr>
          <p:cNvSpPr txBox="1"/>
          <p:nvPr/>
        </p:nvSpPr>
        <p:spPr>
          <a:xfrm>
            <a:off x="9447407" y="3826044"/>
            <a:ext cx="1133644" cy="369332"/>
          </a:xfrm>
          <a:prstGeom prst="rect">
            <a:avLst/>
          </a:prstGeom>
          <a:noFill/>
        </p:spPr>
        <p:txBody>
          <a:bodyPr wrap="none" rtlCol="0">
            <a:spAutoFit/>
          </a:bodyPr>
          <a:lstStyle/>
          <a:p>
            <a:r>
              <a:rPr lang="ja-JP" altLang="en-US" b="1" dirty="0">
                <a:solidFill>
                  <a:schemeClr val="accent2"/>
                </a:solidFill>
                <a:latin typeface="03スマートフォントUI" panose="02000600000000000000" pitchFamily="50" charset="-128"/>
                <a:ea typeface="03スマートフォントUI" panose="02000600000000000000" pitchFamily="50" charset="-128"/>
              </a:rPr>
              <a:t>第二段階</a:t>
            </a:r>
            <a:endParaRPr kumimoji="1" lang="ja-JP" altLang="en-US"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37" name="テキスト ボックス 36">
            <a:extLst>
              <a:ext uri="{FF2B5EF4-FFF2-40B4-BE49-F238E27FC236}">
                <a16:creationId xmlns:a16="http://schemas.microsoft.com/office/drawing/2014/main" id="{D198AF63-A34A-EB38-36B5-6269B0C1BEC4}"/>
              </a:ext>
            </a:extLst>
          </p:cNvPr>
          <p:cNvSpPr txBox="1"/>
          <p:nvPr/>
        </p:nvSpPr>
        <p:spPr>
          <a:xfrm>
            <a:off x="10806028" y="3488546"/>
            <a:ext cx="1133644" cy="369332"/>
          </a:xfrm>
          <a:prstGeom prst="rect">
            <a:avLst/>
          </a:prstGeom>
          <a:noFill/>
        </p:spPr>
        <p:txBody>
          <a:bodyPr wrap="none" rtlCol="0">
            <a:spAutoFit/>
          </a:bodyPr>
          <a:lstStyle/>
          <a:p>
            <a:r>
              <a:rPr lang="ja-JP" altLang="en-US" b="1" dirty="0">
                <a:solidFill>
                  <a:schemeClr val="accent2"/>
                </a:solidFill>
                <a:latin typeface="03スマートフォントUI" panose="02000600000000000000" pitchFamily="50" charset="-128"/>
                <a:ea typeface="03スマートフォントUI" panose="02000600000000000000" pitchFamily="50" charset="-128"/>
              </a:rPr>
              <a:t>第三段階</a:t>
            </a:r>
            <a:endParaRPr kumimoji="1" lang="ja-JP" altLang="en-US"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38" name="右中かっこ 37">
            <a:extLst>
              <a:ext uri="{FF2B5EF4-FFF2-40B4-BE49-F238E27FC236}">
                <a16:creationId xmlns:a16="http://schemas.microsoft.com/office/drawing/2014/main" id="{948D0003-1807-84D8-EFC6-2B9E068FD193}"/>
              </a:ext>
            </a:extLst>
          </p:cNvPr>
          <p:cNvSpPr/>
          <p:nvPr/>
        </p:nvSpPr>
        <p:spPr>
          <a:xfrm rot="5400000">
            <a:off x="8675085" y="1656433"/>
            <a:ext cx="272215" cy="6401935"/>
          </a:xfrm>
          <a:prstGeom prst="rightBrace">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FC657F1A-20AB-35B6-6B66-C8F2C031F5A9}"/>
              </a:ext>
            </a:extLst>
          </p:cNvPr>
          <p:cNvSpPr txBox="1"/>
          <p:nvPr/>
        </p:nvSpPr>
        <p:spPr>
          <a:xfrm>
            <a:off x="7540695" y="5055175"/>
            <a:ext cx="2714205"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平均値を入力</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Tree>
    <p:extLst>
      <p:ext uri="{BB962C8B-B14F-4D97-AF65-F5344CB8AC3E}">
        <p14:creationId xmlns:p14="http://schemas.microsoft.com/office/powerpoint/2010/main" val="22231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5"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 35">
            <a:extLst>
              <a:ext uri="{FF2B5EF4-FFF2-40B4-BE49-F238E27FC236}">
                <a16:creationId xmlns:a16="http://schemas.microsoft.com/office/drawing/2014/main" id="{9B086FA6-7DC0-1FF2-AC7E-2EB4AB91B652}"/>
              </a:ext>
            </a:extLst>
          </p:cNvPr>
          <p:cNvPicPr>
            <a:picLocks noChangeAspect="1"/>
          </p:cNvPicPr>
          <p:nvPr/>
        </p:nvPicPr>
        <p:blipFill rotWithShape="1">
          <a:blip r:embed="rId2">
            <a:extLst>
              <a:ext uri="{28A0092B-C50C-407E-A947-70E740481C1C}">
                <a14:useLocalDpi xmlns:a14="http://schemas.microsoft.com/office/drawing/2010/main" val="0"/>
              </a:ext>
            </a:extLst>
          </a:blip>
          <a:srcRect r="1745" b="88697"/>
          <a:stretch/>
        </p:blipFill>
        <p:spPr>
          <a:xfrm>
            <a:off x="5159996" y="5470023"/>
            <a:ext cx="5402172" cy="536321"/>
          </a:xfrm>
          <a:prstGeom prst="rect">
            <a:avLst/>
          </a:prstGeom>
        </p:spPr>
      </p:pic>
      <p:pic>
        <p:nvPicPr>
          <p:cNvPr id="37" name="図 36">
            <a:extLst>
              <a:ext uri="{FF2B5EF4-FFF2-40B4-BE49-F238E27FC236}">
                <a16:creationId xmlns:a16="http://schemas.microsoft.com/office/drawing/2014/main" id="{501A5DBB-174E-7DC5-CBA8-A25C87CAE8EA}"/>
              </a:ext>
            </a:extLst>
          </p:cNvPr>
          <p:cNvPicPr>
            <a:picLocks noChangeAspect="1"/>
          </p:cNvPicPr>
          <p:nvPr/>
        </p:nvPicPr>
        <p:blipFill rotWithShape="1">
          <a:blip r:embed="rId2">
            <a:extLst>
              <a:ext uri="{28A0092B-C50C-407E-A947-70E740481C1C}">
                <a14:useLocalDpi xmlns:a14="http://schemas.microsoft.com/office/drawing/2010/main" val="0"/>
              </a:ext>
            </a:extLst>
          </a:blip>
          <a:srcRect t="89466" r="1983"/>
          <a:stretch/>
        </p:blipFill>
        <p:spPr>
          <a:xfrm>
            <a:off x="5159995" y="6078470"/>
            <a:ext cx="5389042" cy="499809"/>
          </a:xfrm>
          <a:prstGeom prst="rect">
            <a:avLst/>
          </a:prstGeom>
        </p:spPr>
      </p:pic>
      <p:pic>
        <p:nvPicPr>
          <p:cNvPr id="1026" name="Picture 2" descr="画像のプレビュー">
            <a:extLst>
              <a:ext uri="{FF2B5EF4-FFF2-40B4-BE49-F238E27FC236}">
                <a16:creationId xmlns:a16="http://schemas.microsoft.com/office/drawing/2014/main" id="{31478EED-D69E-1FDF-6FA3-20B9FF881D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3197"/>
          <a:stretch/>
        </p:blipFill>
        <p:spPr bwMode="auto">
          <a:xfrm>
            <a:off x="5159995" y="3496676"/>
            <a:ext cx="5394338" cy="1936641"/>
          </a:xfrm>
          <a:prstGeom prst="rect">
            <a:avLst/>
          </a:prstGeom>
          <a:noFill/>
          <a:extLst>
            <a:ext uri="{909E8E84-426E-40DD-AFC4-6F175D3DCCD1}">
              <a14:hiddenFill xmlns:a14="http://schemas.microsoft.com/office/drawing/2010/main">
                <a:solidFill>
                  <a:srgbClr val="FFFFFF"/>
                </a:solidFill>
              </a14:hiddenFill>
            </a:ext>
          </a:extLst>
        </p:spPr>
      </p:pic>
      <p:sp>
        <p:nvSpPr>
          <p:cNvPr id="31" name="正方形/長方形 30">
            <a:extLst>
              <a:ext uri="{FF2B5EF4-FFF2-40B4-BE49-F238E27FC236}">
                <a16:creationId xmlns:a16="http://schemas.microsoft.com/office/drawing/2014/main" id="{0B1EDD50-9548-9E2F-26D9-C1209B499757}"/>
              </a:ext>
            </a:extLst>
          </p:cNvPr>
          <p:cNvSpPr/>
          <p:nvPr/>
        </p:nvSpPr>
        <p:spPr>
          <a:xfrm>
            <a:off x="6252633" y="3655205"/>
            <a:ext cx="4301700" cy="1778112"/>
          </a:xfrm>
          <a:prstGeom prst="rect">
            <a:avLst/>
          </a:prstGeom>
          <a:solidFill>
            <a:srgbClr val="FF7C80">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8" name="Picture 4" descr="画像のプレビュー">
            <a:extLst>
              <a:ext uri="{FF2B5EF4-FFF2-40B4-BE49-F238E27FC236}">
                <a16:creationId xmlns:a16="http://schemas.microsoft.com/office/drawing/2014/main" id="{277DCCB0-BC8F-959B-A1E2-0439B022144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9912"/>
          <a:stretch/>
        </p:blipFill>
        <p:spPr bwMode="auto">
          <a:xfrm>
            <a:off x="5165291" y="202655"/>
            <a:ext cx="5389042" cy="31942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79"/>
          <p:cNvSpPr>
            <a:spLocks noChangeArrowheads="1"/>
          </p:cNvSpPr>
          <p:nvPr/>
        </p:nvSpPr>
        <p:spPr bwMode="auto">
          <a:xfrm>
            <a:off x="0" y="6650405"/>
            <a:ext cx="12192000" cy="207595"/>
          </a:xfrm>
          <a:prstGeom prst="rect">
            <a:avLst/>
          </a:prstGeom>
          <a:solidFill>
            <a:srgbClr val="FF7C80"/>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rgbClr val="FF7C80"/>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solidFill>
                  <a:srgbClr val="FF7C80"/>
                </a:solidFill>
              </a:endParaRPr>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solidFill>
                  <a:srgbClr val="FF7C80"/>
                </a:solidFill>
              </a:endParaRPr>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solidFill>
                  <a:srgbClr val="FF7C80"/>
                </a:solidFill>
              </a:endParaRPr>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solidFill>
                    <a:srgbClr val="FF7C80"/>
                  </a:solidFill>
                </a:endParaRPr>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solidFill>
                  <a:srgbClr val="FF7C80"/>
                </a:solidFill>
              </a:endParaRPr>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solidFill>
                  <a:srgbClr val="FF7C80"/>
                </a:solidFill>
              </a:endParaRPr>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4400564" cy="584775"/>
          </a:xfrm>
          <a:prstGeom prst="rect">
            <a:avLst/>
          </a:prstGeom>
          <a:noFill/>
        </p:spPr>
        <p:txBody>
          <a:bodyPr wrap="none" rtlCol="0">
            <a:spAutoFit/>
          </a:bodyPr>
          <a:lstStyle/>
          <a:p>
            <a:r>
              <a:rPr kumimoji="1" lang="ja-JP" altLang="en-US" sz="3200" b="1" dirty="0">
                <a:solidFill>
                  <a:srgbClr val="FF7C80"/>
                </a:solidFill>
                <a:latin typeface="03スマートフォントUI" panose="02000600000000000000" pitchFamily="50" charset="-128"/>
                <a:ea typeface="03スマートフォントUI" panose="02000600000000000000" pitchFamily="50" charset="-128"/>
              </a:rPr>
              <a:t>日射データの貼り付け</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rgbClr val="FF7C80"/>
                </a:solidFill>
              </a:rPr>
              <a:pPr/>
              <a:t>28</a:t>
            </a:fld>
            <a:endParaRPr lang="ja-JP" altLang="en-US" dirty="0">
              <a:solidFill>
                <a:srgbClr val="FF7C80"/>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4881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rgbClr val="FF7C80"/>
                </a:solidFill>
                <a:latin typeface="Open Sans" panose="020B0606030504020204" pitchFamily="34" charset="0"/>
              </a:rPr>
              <a:t>太陽光発電量計算　入力項目の解説</a:t>
            </a:r>
            <a:endParaRPr lang="ru-RU" altLang="ru-RU" dirty="0">
              <a:solidFill>
                <a:srgbClr val="FF7C80"/>
              </a:solidFill>
              <a:latin typeface="Arial" panose="020B0604020202020204" pitchFamily="34" charset="0"/>
            </a:endParaRPr>
          </a:p>
        </p:txBody>
      </p:sp>
      <p:sp>
        <p:nvSpPr>
          <p:cNvPr id="16" name="Oval 52">
            <a:extLst>
              <a:ext uri="{FF2B5EF4-FFF2-40B4-BE49-F238E27FC236}">
                <a16:creationId xmlns:a16="http://schemas.microsoft.com/office/drawing/2014/main" id="{1C97AAA6-A4D4-D7EA-3C87-B049BF7BBD4A}"/>
              </a:ext>
            </a:extLst>
          </p:cNvPr>
          <p:cNvSpPr>
            <a:spLocks noChangeArrowheads="1"/>
          </p:cNvSpPr>
          <p:nvPr/>
        </p:nvSpPr>
        <p:spPr bwMode="auto">
          <a:xfrm>
            <a:off x="1543" y="-1588"/>
            <a:ext cx="1074738" cy="1074738"/>
          </a:xfrm>
          <a:prstGeom prst="ellipse">
            <a:avLst/>
          </a:prstGeom>
          <a:solidFill>
            <a:srgbClr val="FFFFFF"/>
          </a:solidFill>
          <a:ln w="25400">
            <a:solidFill>
              <a:srgbClr val="FF7C8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18" name="Freeform 58">
            <a:extLst>
              <a:ext uri="{FF2B5EF4-FFF2-40B4-BE49-F238E27FC236}">
                <a16:creationId xmlns:a16="http://schemas.microsoft.com/office/drawing/2014/main" id="{EDB84D06-80D4-39BD-D063-613430320F2F}"/>
              </a:ext>
            </a:extLst>
          </p:cNvPr>
          <p:cNvSpPr>
            <a:spLocks noEditPoints="1"/>
          </p:cNvSpPr>
          <p:nvPr/>
        </p:nvSpPr>
        <p:spPr bwMode="auto">
          <a:xfrm>
            <a:off x="196806" y="292100"/>
            <a:ext cx="684213" cy="484187"/>
          </a:xfrm>
          <a:custGeom>
            <a:avLst/>
            <a:gdLst>
              <a:gd name="T0" fmla="*/ 478949 w 180"/>
              <a:gd name="T1" fmla="*/ 255437 h 127"/>
              <a:gd name="T2" fmla="*/ 577780 w 180"/>
              <a:gd name="T3" fmla="*/ 217312 h 127"/>
              <a:gd name="T4" fmla="*/ 604388 w 180"/>
              <a:gd name="T5" fmla="*/ 255437 h 127"/>
              <a:gd name="T6" fmla="*/ 482750 w 180"/>
              <a:gd name="T7" fmla="*/ 263062 h 127"/>
              <a:gd name="T8" fmla="*/ 638599 w 180"/>
              <a:gd name="T9" fmla="*/ 312625 h 127"/>
              <a:gd name="T10" fmla="*/ 676611 w 180"/>
              <a:gd name="T11" fmla="*/ 377437 h 127"/>
              <a:gd name="T12" fmla="*/ 497955 w 180"/>
              <a:gd name="T13" fmla="*/ 320250 h 127"/>
              <a:gd name="T14" fmla="*/ 672809 w 180"/>
              <a:gd name="T15" fmla="*/ 388875 h 127"/>
              <a:gd name="T16" fmla="*/ 684213 w 180"/>
              <a:gd name="T17" fmla="*/ 415562 h 127"/>
              <a:gd name="T18" fmla="*/ 680412 w 180"/>
              <a:gd name="T19" fmla="*/ 400312 h 127"/>
              <a:gd name="T20" fmla="*/ 110234 w 180"/>
              <a:gd name="T21" fmla="*/ 404125 h 127"/>
              <a:gd name="T22" fmla="*/ 114036 w 180"/>
              <a:gd name="T23" fmla="*/ 419375 h 127"/>
              <a:gd name="T24" fmla="*/ 387721 w 180"/>
              <a:gd name="T25" fmla="*/ 457500 h 127"/>
              <a:gd name="T26" fmla="*/ 402925 w 180"/>
              <a:gd name="T27" fmla="*/ 461312 h 127"/>
              <a:gd name="T28" fmla="*/ 406727 w 180"/>
              <a:gd name="T29" fmla="*/ 419375 h 127"/>
              <a:gd name="T30" fmla="*/ 684213 w 180"/>
              <a:gd name="T31" fmla="*/ 415562 h 127"/>
              <a:gd name="T32" fmla="*/ 410528 w 180"/>
              <a:gd name="T33" fmla="*/ 438437 h 127"/>
              <a:gd name="T34" fmla="*/ 406727 w 180"/>
              <a:gd name="T35" fmla="*/ 468937 h 127"/>
              <a:gd name="T36" fmla="*/ 380118 w 180"/>
              <a:gd name="T37" fmla="*/ 465125 h 127"/>
              <a:gd name="T38" fmla="*/ 330703 w 180"/>
              <a:gd name="T39" fmla="*/ 438437 h 127"/>
              <a:gd name="T40" fmla="*/ 288890 w 180"/>
              <a:gd name="T41" fmla="*/ 476562 h 127"/>
              <a:gd name="T42" fmla="*/ 497955 w 180"/>
              <a:gd name="T43" fmla="*/ 484187 h 127"/>
              <a:gd name="T44" fmla="*/ 463744 w 180"/>
              <a:gd name="T45" fmla="*/ 442250 h 127"/>
              <a:gd name="T46" fmla="*/ 190059 w 180"/>
              <a:gd name="T47" fmla="*/ 255437 h 127"/>
              <a:gd name="T48" fmla="*/ 323101 w 180"/>
              <a:gd name="T49" fmla="*/ 217312 h 127"/>
              <a:gd name="T50" fmla="*/ 209065 w 180"/>
              <a:gd name="T51" fmla="*/ 221125 h 127"/>
              <a:gd name="T52" fmla="*/ 155849 w 180"/>
              <a:gd name="T53" fmla="*/ 312625 h 127"/>
              <a:gd name="T54" fmla="*/ 311697 w 180"/>
              <a:gd name="T55" fmla="*/ 263062 h 127"/>
              <a:gd name="T56" fmla="*/ 155849 w 180"/>
              <a:gd name="T57" fmla="*/ 312625 h 127"/>
              <a:gd name="T58" fmla="*/ 273685 w 180"/>
              <a:gd name="T59" fmla="*/ 388875 h 127"/>
              <a:gd name="T60" fmla="*/ 148246 w 180"/>
              <a:gd name="T61" fmla="*/ 320250 h 127"/>
              <a:gd name="T62" fmla="*/ 121638 w 180"/>
              <a:gd name="T63" fmla="*/ 388875 h 127"/>
              <a:gd name="T64" fmla="*/ 349709 w 180"/>
              <a:gd name="T65" fmla="*/ 217312 h 127"/>
              <a:gd name="T66" fmla="*/ 452341 w 180"/>
              <a:gd name="T67" fmla="*/ 255437 h 127"/>
              <a:gd name="T68" fmla="*/ 452341 w 180"/>
              <a:gd name="T69" fmla="*/ 263062 h 127"/>
              <a:gd name="T70" fmla="*/ 330703 w 180"/>
              <a:gd name="T71" fmla="*/ 312625 h 127"/>
              <a:gd name="T72" fmla="*/ 452341 w 180"/>
              <a:gd name="T73" fmla="*/ 263062 h 127"/>
              <a:gd name="T74" fmla="*/ 326902 w 180"/>
              <a:gd name="T75" fmla="*/ 320250 h 127"/>
              <a:gd name="T76" fmla="*/ 478949 w 180"/>
              <a:gd name="T77" fmla="*/ 388875 h 127"/>
              <a:gd name="T78" fmla="*/ 140644 w 180"/>
              <a:gd name="T79" fmla="*/ 263062 h 127"/>
              <a:gd name="T80" fmla="*/ 190059 w 180"/>
              <a:gd name="T81" fmla="*/ 190625 h 127"/>
              <a:gd name="T82" fmla="*/ 269884 w 180"/>
              <a:gd name="T83" fmla="*/ 190625 h 127"/>
              <a:gd name="T84" fmla="*/ 98831 w 180"/>
              <a:gd name="T85" fmla="*/ 186812 h 127"/>
              <a:gd name="T86" fmla="*/ 368715 w 180"/>
              <a:gd name="T87" fmla="*/ 183000 h 127"/>
              <a:gd name="T88" fmla="*/ 315498 w 180"/>
              <a:gd name="T89" fmla="*/ 61000 h 127"/>
              <a:gd name="T90" fmla="*/ 231872 w 180"/>
              <a:gd name="T91" fmla="*/ 72437 h 127"/>
              <a:gd name="T92" fmla="*/ 178656 w 180"/>
              <a:gd name="T93" fmla="*/ 3812 h 127"/>
              <a:gd name="T94" fmla="*/ 57018 w 180"/>
              <a:gd name="T95" fmla="*/ 53375 h 127"/>
              <a:gd name="T96" fmla="*/ 68421 w 180"/>
              <a:gd name="T97" fmla="*/ 141062 h 127"/>
              <a:gd name="T98" fmla="*/ 0 w 180"/>
              <a:gd name="T99" fmla="*/ 194437 h 127"/>
              <a:gd name="T100" fmla="*/ 53217 w 180"/>
              <a:gd name="T101" fmla="*/ 312625 h 127"/>
              <a:gd name="T102" fmla="*/ 110234 w 180"/>
              <a:gd name="T103" fmla="*/ 308812 h 127"/>
              <a:gd name="T104" fmla="*/ 76024 w 180"/>
              <a:gd name="T105" fmla="*/ 186812 h 127"/>
              <a:gd name="T106" fmla="*/ 292691 w 180"/>
              <a:gd name="T107" fmla="*/ 186812 h 127"/>
              <a:gd name="T108" fmla="*/ 368715 w 180"/>
              <a:gd name="T109" fmla="*/ 190625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0" h="127">
                <a:moveTo>
                  <a:pt x="159" y="67"/>
                </a:moveTo>
                <a:cubicBezTo>
                  <a:pt x="126" y="67"/>
                  <a:pt x="126" y="67"/>
                  <a:pt x="126" y="67"/>
                </a:cubicBezTo>
                <a:cubicBezTo>
                  <a:pt x="125" y="63"/>
                  <a:pt x="124" y="60"/>
                  <a:pt x="124" y="57"/>
                </a:cubicBezTo>
                <a:cubicBezTo>
                  <a:pt x="152" y="57"/>
                  <a:pt x="152" y="57"/>
                  <a:pt x="152" y="57"/>
                </a:cubicBezTo>
                <a:cubicBezTo>
                  <a:pt x="152" y="57"/>
                  <a:pt x="153" y="57"/>
                  <a:pt x="153" y="58"/>
                </a:cubicBezTo>
                <a:cubicBezTo>
                  <a:pt x="155" y="61"/>
                  <a:pt x="157" y="64"/>
                  <a:pt x="159" y="67"/>
                </a:cubicBezTo>
                <a:close/>
                <a:moveTo>
                  <a:pt x="160" y="69"/>
                </a:moveTo>
                <a:cubicBezTo>
                  <a:pt x="149" y="69"/>
                  <a:pt x="138" y="69"/>
                  <a:pt x="127" y="69"/>
                </a:cubicBezTo>
                <a:cubicBezTo>
                  <a:pt x="128" y="73"/>
                  <a:pt x="129" y="77"/>
                  <a:pt x="131" y="82"/>
                </a:cubicBezTo>
                <a:cubicBezTo>
                  <a:pt x="143" y="82"/>
                  <a:pt x="155" y="82"/>
                  <a:pt x="168" y="82"/>
                </a:cubicBezTo>
                <a:cubicBezTo>
                  <a:pt x="165" y="77"/>
                  <a:pt x="162" y="73"/>
                  <a:pt x="160" y="69"/>
                </a:cubicBezTo>
                <a:close/>
                <a:moveTo>
                  <a:pt x="178" y="99"/>
                </a:moveTo>
                <a:cubicBezTo>
                  <a:pt x="175" y="94"/>
                  <a:pt x="172" y="89"/>
                  <a:pt x="169" y="84"/>
                </a:cubicBezTo>
                <a:cubicBezTo>
                  <a:pt x="131" y="84"/>
                  <a:pt x="131" y="84"/>
                  <a:pt x="131" y="84"/>
                </a:cubicBezTo>
                <a:cubicBezTo>
                  <a:pt x="133" y="90"/>
                  <a:pt x="135" y="95"/>
                  <a:pt x="137" y="102"/>
                </a:cubicBezTo>
                <a:cubicBezTo>
                  <a:pt x="177" y="102"/>
                  <a:pt x="177" y="102"/>
                  <a:pt x="177" y="102"/>
                </a:cubicBezTo>
                <a:cubicBezTo>
                  <a:pt x="178" y="102"/>
                  <a:pt x="179" y="100"/>
                  <a:pt x="178" y="99"/>
                </a:cubicBezTo>
                <a:close/>
                <a:moveTo>
                  <a:pt x="180" y="109"/>
                </a:moveTo>
                <a:cubicBezTo>
                  <a:pt x="180" y="106"/>
                  <a:pt x="180" y="106"/>
                  <a:pt x="180" y="106"/>
                </a:cubicBezTo>
                <a:cubicBezTo>
                  <a:pt x="180" y="105"/>
                  <a:pt x="179" y="105"/>
                  <a:pt x="179" y="105"/>
                </a:cubicBezTo>
                <a:cubicBezTo>
                  <a:pt x="30" y="105"/>
                  <a:pt x="30" y="105"/>
                  <a:pt x="30" y="105"/>
                </a:cubicBezTo>
                <a:cubicBezTo>
                  <a:pt x="29" y="105"/>
                  <a:pt x="29" y="105"/>
                  <a:pt x="29" y="106"/>
                </a:cubicBezTo>
                <a:cubicBezTo>
                  <a:pt x="29" y="109"/>
                  <a:pt x="29" y="109"/>
                  <a:pt x="29" y="109"/>
                </a:cubicBezTo>
                <a:cubicBezTo>
                  <a:pt x="29" y="109"/>
                  <a:pt x="29" y="110"/>
                  <a:pt x="30" y="110"/>
                </a:cubicBezTo>
                <a:cubicBezTo>
                  <a:pt x="102" y="110"/>
                  <a:pt x="102" y="110"/>
                  <a:pt x="102" y="110"/>
                </a:cubicBezTo>
                <a:cubicBezTo>
                  <a:pt x="102" y="120"/>
                  <a:pt x="102" y="120"/>
                  <a:pt x="102" y="120"/>
                </a:cubicBezTo>
                <a:cubicBezTo>
                  <a:pt x="102" y="121"/>
                  <a:pt x="102" y="121"/>
                  <a:pt x="103" y="121"/>
                </a:cubicBezTo>
                <a:cubicBezTo>
                  <a:pt x="106" y="121"/>
                  <a:pt x="106" y="121"/>
                  <a:pt x="106" y="121"/>
                </a:cubicBezTo>
                <a:cubicBezTo>
                  <a:pt x="106" y="121"/>
                  <a:pt x="107" y="121"/>
                  <a:pt x="107" y="120"/>
                </a:cubicBezTo>
                <a:cubicBezTo>
                  <a:pt x="107" y="110"/>
                  <a:pt x="107" y="110"/>
                  <a:pt x="107" y="110"/>
                </a:cubicBezTo>
                <a:cubicBezTo>
                  <a:pt x="179" y="110"/>
                  <a:pt x="179" y="110"/>
                  <a:pt x="179" y="110"/>
                </a:cubicBezTo>
                <a:cubicBezTo>
                  <a:pt x="179" y="110"/>
                  <a:pt x="180" y="109"/>
                  <a:pt x="180" y="109"/>
                </a:cubicBezTo>
                <a:close/>
                <a:moveTo>
                  <a:pt x="121" y="115"/>
                </a:moveTo>
                <a:cubicBezTo>
                  <a:pt x="108" y="115"/>
                  <a:pt x="108" y="115"/>
                  <a:pt x="108" y="115"/>
                </a:cubicBezTo>
                <a:cubicBezTo>
                  <a:pt x="108" y="122"/>
                  <a:pt x="108" y="122"/>
                  <a:pt x="108" y="122"/>
                </a:cubicBezTo>
                <a:cubicBezTo>
                  <a:pt x="108" y="122"/>
                  <a:pt x="108" y="123"/>
                  <a:pt x="107" y="123"/>
                </a:cubicBezTo>
                <a:cubicBezTo>
                  <a:pt x="101" y="123"/>
                  <a:pt x="101" y="123"/>
                  <a:pt x="101" y="123"/>
                </a:cubicBezTo>
                <a:cubicBezTo>
                  <a:pt x="101" y="123"/>
                  <a:pt x="100" y="122"/>
                  <a:pt x="100" y="122"/>
                </a:cubicBezTo>
                <a:cubicBezTo>
                  <a:pt x="100" y="115"/>
                  <a:pt x="100" y="115"/>
                  <a:pt x="100" y="115"/>
                </a:cubicBezTo>
                <a:cubicBezTo>
                  <a:pt x="87" y="115"/>
                  <a:pt x="87" y="115"/>
                  <a:pt x="87" y="115"/>
                </a:cubicBezTo>
                <a:cubicBezTo>
                  <a:pt x="87" y="115"/>
                  <a:pt x="87" y="116"/>
                  <a:pt x="86" y="116"/>
                </a:cubicBezTo>
                <a:cubicBezTo>
                  <a:pt x="76" y="125"/>
                  <a:pt x="76" y="125"/>
                  <a:pt x="76" y="125"/>
                </a:cubicBezTo>
                <a:cubicBezTo>
                  <a:pt x="75" y="125"/>
                  <a:pt x="76" y="127"/>
                  <a:pt x="77" y="127"/>
                </a:cubicBezTo>
                <a:cubicBezTo>
                  <a:pt x="131" y="127"/>
                  <a:pt x="131" y="127"/>
                  <a:pt x="131" y="127"/>
                </a:cubicBezTo>
                <a:cubicBezTo>
                  <a:pt x="132" y="127"/>
                  <a:pt x="133" y="125"/>
                  <a:pt x="132" y="125"/>
                </a:cubicBezTo>
                <a:cubicBezTo>
                  <a:pt x="122" y="116"/>
                  <a:pt x="122" y="116"/>
                  <a:pt x="122" y="116"/>
                </a:cubicBezTo>
                <a:cubicBezTo>
                  <a:pt x="122" y="116"/>
                  <a:pt x="122" y="115"/>
                  <a:pt x="121" y="115"/>
                </a:cubicBezTo>
                <a:close/>
                <a:moveTo>
                  <a:pt x="50" y="67"/>
                </a:moveTo>
                <a:cubicBezTo>
                  <a:pt x="82" y="67"/>
                  <a:pt x="82" y="67"/>
                  <a:pt x="82" y="67"/>
                </a:cubicBezTo>
                <a:cubicBezTo>
                  <a:pt x="83" y="63"/>
                  <a:pt x="84" y="60"/>
                  <a:pt x="85" y="57"/>
                </a:cubicBezTo>
                <a:cubicBezTo>
                  <a:pt x="57" y="57"/>
                  <a:pt x="57" y="57"/>
                  <a:pt x="57" y="57"/>
                </a:cubicBezTo>
                <a:cubicBezTo>
                  <a:pt x="56" y="57"/>
                  <a:pt x="56" y="57"/>
                  <a:pt x="55" y="58"/>
                </a:cubicBezTo>
                <a:cubicBezTo>
                  <a:pt x="54" y="61"/>
                  <a:pt x="52" y="64"/>
                  <a:pt x="50" y="67"/>
                </a:cubicBezTo>
                <a:close/>
                <a:moveTo>
                  <a:pt x="41" y="82"/>
                </a:moveTo>
                <a:cubicBezTo>
                  <a:pt x="53" y="82"/>
                  <a:pt x="65" y="82"/>
                  <a:pt x="78" y="82"/>
                </a:cubicBezTo>
                <a:cubicBezTo>
                  <a:pt x="79" y="77"/>
                  <a:pt x="80" y="73"/>
                  <a:pt x="82" y="69"/>
                </a:cubicBezTo>
                <a:cubicBezTo>
                  <a:pt x="71" y="69"/>
                  <a:pt x="60" y="69"/>
                  <a:pt x="48" y="69"/>
                </a:cubicBezTo>
                <a:cubicBezTo>
                  <a:pt x="46" y="73"/>
                  <a:pt x="44" y="77"/>
                  <a:pt x="41" y="82"/>
                </a:cubicBezTo>
                <a:close/>
                <a:moveTo>
                  <a:pt x="32" y="102"/>
                </a:moveTo>
                <a:cubicBezTo>
                  <a:pt x="72" y="102"/>
                  <a:pt x="72" y="102"/>
                  <a:pt x="72" y="102"/>
                </a:cubicBezTo>
                <a:cubicBezTo>
                  <a:pt x="74" y="95"/>
                  <a:pt x="75" y="90"/>
                  <a:pt x="77" y="84"/>
                </a:cubicBezTo>
                <a:cubicBezTo>
                  <a:pt x="39" y="84"/>
                  <a:pt x="39" y="84"/>
                  <a:pt x="39" y="84"/>
                </a:cubicBezTo>
                <a:cubicBezTo>
                  <a:pt x="36" y="89"/>
                  <a:pt x="33" y="94"/>
                  <a:pt x="30" y="99"/>
                </a:cubicBezTo>
                <a:cubicBezTo>
                  <a:pt x="29" y="100"/>
                  <a:pt x="30" y="102"/>
                  <a:pt x="32" y="102"/>
                </a:cubicBezTo>
                <a:close/>
                <a:moveTo>
                  <a:pt x="116" y="57"/>
                </a:moveTo>
                <a:cubicBezTo>
                  <a:pt x="112" y="57"/>
                  <a:pt x="96" y="57"/>
                  <a:pt x="92" y="57"/>
                </a:cubicBezTo>
                <a:cubicBezTo>
                  <a:pt x="91" y="60"/>
                  <a:pt x="91" y="63"/>
                  <a:pt x="90" y="67"/>
                </a:cubicBezTo>
                <a:cubicBezTo>
                  <a:pt x="95" y="67"/>
                  <a:pt x="114" y="67"/>
                  <a:pt x="119" y="67"/>
                </a:cubicBezTo>
                <a:cubicBezTo>
                  <a:pt x="118" y="63"/>
                  <a:pt x="117" y="60"/>
                  <a:pt x="116" y="57"/>
                </a:cubicBezTo>
                <a:close/>
                <a:moveTo>
                  <a:pt x="119" y="69"/>
                </a:moveTo>
                <a:cubicBezTo>
                  <a:pt x="114" y="69"/>
                  <a:pt x="94" y="69"/>
                  <a:pt x="90" y="69"/>
                </a:cubicBezTo>
                <a:cubicBezTo>
                  <a:pt x="89" y="73"/>
                  <a:pt x="88" y="77"/>
                  <a:pt x="87" y="82"/>
                </a:cubicBezTo>
                <a:cubicBezTo>
                  <a:pt x="93" y="82"/>
                  <a:pt x="116" y="82"/>
                  <a:pt x="122" y="82"/>
                </a:cubicBezTo>
                <a:cubicBezTo>
                  <a:pt x="121" y="77"/>
                  <a:pt x="120" y="73"/>
                  <a:pt x="119" y="69"/>
                </a:cubicBezTo>
                <a:close/>
                <a:moveTo>
                  <a:pt x="122" y="84"/>
                </a:moveTo>
                <a:cubicBezTo>
                  <a:pt x="116" y="84"/>
                  <a:pt x="92" y="84"/>
                  <a:pt x="86" y="84"/>
                </a:cubicBezTo>
                <a:cubicBezTo>
                  <a:pt x="85" y="90"/>
                  <a:pt x="84" y="95"/>
                  <a:pt x="83" y="102"/>
                </a:cubicBezTo>
                <a:cubicBezTo>
                  <a:pt x="90" y="102"/>
                  <a:pt x="119" y="102"/>
                  <a:pt x="126" y="102"/>
                </a:cubicBezTo>
                <a:cubicBezTo>
                  <a:pt x="125" y="95"/>
                  <a:pt x="123" y="90"/>
                  <a:pt x="122" y="84"/>
                </a:cubicBezTo>
                <a:close/>
                <a:moveTo>
                  <a:pt x="37" y="69"/>
                </a:moveTo>
                <a:cubicBezTo>
                  <a:pt x="48" y="51"/>
                  <a:pt x="48" y="51"/>
                  <a:pt x="48" y="51"/>
                </a:cubicBezTo>
                <a:cubicBezTo>
                  <a:pt x="49" y="50"/>
                  <a:pt x="49" y="50"/>
                  <a:pt x="50" y="50"/>
                </a:cubicBezTo>
                <a:cubicBezTo>
                  <a:pt x="71" y="50"/>
                  <a:pt x="71" y="50"/>
                  <a:pt x="71" y="50"/>
                </a:cubicBezTo>
                <a:cubicBezTo>
                  <a:pt x="71" y="50"/>
                  <a:pt x="71" y="50"/>
                  <a:pt x="71" y="50"/>
                </a:cubicBezTo>
                <a:cubicBezTo>
                  <a:pt x="71" y="38"/>
                  <a:pt x="61" y="27"/>
                  <a:pt x="49" y="27"/>
                </a:cubicBezTo>
                <a:cubicBezTo>
                  <a:pt x="36" y="27"/>
                  <a:pt x="26" y="37"/>
                  <a:pt x="26" y="49"/>
                </a:cubicBezTo>
                <a:cubicBezTo>
                  <a:pt x="26" y="58"/>
                  <a:pt x="31" y="65"/>
                  <a:pt x="37" y="69"/>
                </a:cubicBezTo>
                <a:close/>
                <a:moveTo>
                  <a:pt x="97" y="48"/>
                </a:moveTo>
                <a:cubicBezTo>
                  <a:pt x="79" y="37"/>
                  <a:pt x="79" y="37"/>
                  <a:pt x="79" y="37"/>
                </a:cubicBezTo>
                <a:cubicBezTo>
                  <a:pt x="83" y="16"/>
                  <a:pt x="83" y="16"/>
                  <a:pt x="83" y="16"/>
                </a:cubicBezTo>
                <a:cubicBezTo>
                  <a:pt x="84" y="15"/>
                  <a:pt x="83" y="14"/>
                  <a:pt x="82" y="14"/>
                </a:cubicBezTo>
                <a:cubicBezTo>
                  <a:pt x="61" y="19"/>
                  <a:pt x="61" y="19"/>
                  <a:pt x="61" y="19"/>
                </a:cubicBezTo>
                <a:cubicBezTo>
                  <a:pt x="50" y="1"/>
                  <a:pt x="50" y="1"/>
                  <a:pt x="50" y="1"/>
                </a:cubicBezTo>
                <a:cubicBezTo>
                  <a:pt x="49" y="0"/>
                  <a:pt x="48" y="0"/>
                  <a:pt x="47" y="1"/>
                </a:cubicBezTo>
                <a:cubicBezTo>
                  <a:pt x="36" y="19"/>
                  <a:pt x="36" y="19"/>
                  <a:pt x="36" y="19"/>
                </a:cubicBezTo>
                <a:cubicBezTo>
                  <a:pt x="15" y="14"/>
                  <a:pt x="15" y="14"/>
                  <a:pt x="15" y="14"/>
                </a:cubicBezTo>
                <a:cubicBezTo>
                  <a:pt x="14" y="14"/>
                  <a:pt x="13" y="15"/>
                  <a:pt x="14" y="16"/>
                </a:cubicBezTo>
                <a:cubicBezTo>
                  <a:pt x="18" y="37"/>
                  <a:pt x="18" y="37"/>
                  <a:pt x="18" y="37"/>
                </a:cubicBezTo>
                <a:cubicBezTo>
                  <a:pt x="0" y="48"/>
                  <a:pt x="0" y="48"/>
                  <a:pt x="0" y="48"/>
                </a:cubicBezTo>
                <a:cubicBezTo>
                  <a:pt x="0" y="49"/>
                  <a:pt x="0" y="50"/>
                  <a:pt x="0" y="51"/>
                </a:cubicBezTo>
                <a:cubicBezTo>
                  <a:pt x="18" y="62"/>
                  <a:pt x="18" y="62"/>
                  <a:pt x="18" y="62"/>
                </a:cubicBezTo>
                <a:cubicBezTo>
                  <a:pt x="14" y="82"/>
                  <a:pt x="14" y="82"/>
                  <a:pt x="14" y="82"/>
                </a:cubicBezTo>
                <a:cubicBezTo>
                  <a:pt x="13" y="83"/>
                  <a:pt x="14" y="85"/>
                  <a:pt x="15" y="84"/>
                </a:cubicBezTo>
                <a:cubicBezTo>
                  <a:pt x="29" y="81"/>
                  <a:pt x="29" y="81"/>
                  <a:pt x="29" y="81"/>
                </a:cubicBezTo>
                <a:cubicBezTo>
                  <a:pt x="34" y="74"/>
                  <a:pt x="34" y="74"/>
                  <a:pt x="34" y="74"/>
                </a:cubicBezTo>
                <a:cubicBezTo>
                  <a:pt x="25" y="69"/>
                  <a:pt x="20" y="60"/>
                  <a:pt x="20" y="49"/>
                </a:cubicBezTo>
                <a:cubicBezTo>
                  <a:pt x="20" y="33"/>
                  <a:pt x="33" y="20"/>
                  <a:pt x="49" y="20"/>
                </a:cubicBezTo>
                <a:cubicBezTo>
                  <a:pt x="64" y="20"/>
                  <a:pt x="77" y="33"/>
                  <a:pt x="77" y="49"/>
                </a:cubicBezTo>
                <a:cubicBezTo>
                  <a:pt x="77" y="50"/>
                  <a:pt x="77" y="50"/>
                  <a:pt x="77" y="50"/>
                </a:cubicBezTo>
                <a:cubicBezTo>
                  <a:pt x="97" y="50"/>
                  <a:pt x="97" y="50"/>
                  <a:pt x="97" y="50"/>
                </a:cubicBezTo>
                <a:cubicBezTo>
                  <a:pt x="97" y="49"/>
                  <a:pt x="97" y="49"/>
                  <a:pt x="97" y="48"/>
                </a:cubicBezTo>
                <a:close/>
              </a:path>
            </a:pathLst>
          </a:custGeom>
          <a:solidFill>
            <a:srgbClr val="FF7C80"/>
          </a:solidFill>
          <a:ln>
            <a:noFill/>
          </a:ln>
        </p:spPr>
        <p:txBody>
          <a:bodyPr/>
          <a:lstStyle/>
          <a:p>
            <a:endParaRPr lang="ru-RU"/>
          </a:p>
        </p:txBody>
      </p:sp>
      <p:sp>
        <p:nvSpPr>
          <p:cNvPr id="3" name="Rectangle 93">
            <a:extLst>
              <a:ext uri="{FF2B5EF4-FFF2-40B4-BE49-F238E27FC236}">
                <a16:creationId xmlns:a16="http://schemas.microsoft.com/office/drawing/2014/main" id="{92A32F37-0817-A7D2-E2DA-7FC5E222F236}"/>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 name="テキスト ボックス 19">
            <a:extLst>
              <a:ext uri="{FF2B5EF4-FFF2-40B4-BE49-F238E27FC236}">
                <a16:creationId xmlns:a16="http://schemas.microsoft.com/office/drawing/2014/main" id="{77B5AD48-A91A-A207-8E9C-66EC21017C20}"/>
              </a:ext>
            </a:extLst>
          </p:cNvPr>
          <p:cNvSpPr txBox="1"/>
          <p:nvPr/>
        </p:nvSpPr>
        <p:spPr>
          <a:xfrm>
            <a:off x="819150" y="1530749"/>
            <a:ext cx="3038011" cy="584775"/>
          </a:xfrm>
          <a:prstGeom prst="rect">
            <a:avLst/>
          </a:prstGeom>
          <a:noFill/>
        </p:spPr>
        <p:txBody>
          <a:bodyPr wrap="none" rtlCol="0">
            <a:spAutoFit/>
          </a:bodyPr>
          <a:lstStyle/>
          <a:p>
            <a:r>
              <a:rPr lang="en-US" altLang="ja-JP" sz="3200" b="1" dirty="0">
                <a:solidFill>
                  <a:schemeClr val="accent2"/>
                </a:solidFill>
                <a:latin typeface="03スマートフォントUI" panose="02000600000000000000" pitchFamily="50" charset="-128"/>
                <a:ea typeface="03スマートフォントUI" panose="02000600000000000000" pitchFamily="50" charset="-128"/>
              </a:rPr>
              <a:t>NEDO</a:t>
            </a:r>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から出力</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22" name="TextBox 95">
            <a:extLst>
              <a:ext uri="{FF2B5EF4-FFF2-40B4-BE49-F238E27FC236}">
                <a16:creationId xmlns:a16="http://schemas.microsoft.com/office/drawing/2014/main" id="{7CEA8AAC-37A5-55CD-0842-4DDF12509D63}"/>
              </a:ext>
            </a:extLst>
          </p:cNvPr>
          <p:cNvSpPr txBox="1">
            <a:spLocks noChangeArrowheads="1"/>
          </p:cNvSpPr>
          <p:nvPr/>
        </p:nvSpPr>
        <p:spPr bwMode="auto">
          <a:xfrm>
            <a:off x="819150" y="2388408"/>
            <a:ext cx="3502168" cy="3754874"/>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r>
              <a:rPr lang="en-US" altLang="ja-JP" sz="1400" b="1" dirty="0">
                <a:solidFill>
                  <a:schemeClr val="accent1">
                    <a:lumMod val="50000"/>
                  </a:schemeClr>
                </a:solidFill>
                <a:latin typeface="Aptos" panose="020B0004020202020204" pitchFamily="34" charset="0"/>
              </a:rPr>
              <a:t>NEDO</a:t>
            </a:r>
            <a:r>
              <a:rPr lang="ja-JP" altLang="en-US" sz="1400" b="1" dirty="0">
                <a:solidFill>
                  <a:schemeClr val="accent1">
                    <a:lumMod val="50000"/>
                  </a:schemeClr>
                </a:solidFill>
                <a:latin typeface="Aptos" panose="020B0004020202020204" pitchFamily="34" charset="0"/>
              </a:rPr>
              <a:t>日射量データベースよりお住まいの地域を選択し、傾斜日射量、平均年、任意の指定として、お住まいのお宅の屋根面の傾斜角と方位を設定。</a:t>
            </a:r>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その後、１年分のデータをダウンロードからダウンロードください。</a:t>
            </a:r>
            <a:endParaRPr lang="en-US" altLang="ja-JP" sz="1400" b="1" dirty="0">
              <a:solidFill>
                <a:schemeClr val="accent1">
                  <a:lumMod val="50000"/>
                </a:schemeClr>
              </a:solidFill>
              <a:latin typeface="Aptos" panose="020B0004020202020204" pitchFamily="34" charset="0"/>
            </a:endParaRPr>
          </a:p>
          <a:p>
            <a:pPr fontAlgn="base"/>
            <a:endParaRPr lang="ja-JP" altLang="en-US"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ダウンロードしたデータから、</a:t>
            </a:r>
            <a:r>
              <a:rPr lang="en-US" altLang="ja-JP" sz="1400" b="1" dirty="0">
                <a:solidFill>
                  <a:schemeClr val="accent1">
                    <a:lumMod val="50000"/>
                  </a:schemeClr>
                </a:solidFill>
                <a:latin typeface="Aptos" panose="020B0004020202020204" pitchFamily="34" charset="0"/>
              </a:rPr>
              <a:t>F</a:t>
            </a:r>
            <a:r>
              <a:rPr lang="ja-JP" altLang="en-US" sz="1400" b="1" dirty="0">
                <a:solidFill>
                  <a:schemeClr val="accent1">
                    <a:lumMod val="50000"/>
                  </a:schemeClr>
                </a:solidFill>
                <a:latin typeface="Aptos" panose="020B0004020202020204" pitchFamily="34" charset="0"/>
              </a:rPr>
              <a:t>２セル（年号のすぐ左のセル。</a:t>
            </a:r>
            <a:r>
              <a:rPr lang="en-US" altLang="ja-JP" sz="1400" b="1" dirty="0">
                <a:solidFill>
                  <a:schemeClr val="accent1">
                    <a:lumMod val="50000"/>
                  </a:schemeClr>
                </a:solidFill>
                <a:latin typeface="Aptos" panose="020B0004020202020204" pitchFamily="34" charset="0"/>
              </a:rPr>
              <a:t>※</a:t>
            </a:r>
            <a:r>
              <a:rPr lang="ja-JP" altLang="en-US" sz="1400" b="1" dirty="0">
                <a:solidFill>
                  <a:schemeClr val="accent1">
                    <a:lumMod val="50000"/>
                  </a:schemeClr>
                </a:solidFill>
                <a:latin typeface="Aptos" panose="020B0004020202020204" pitchFamily="34" charset="0"/>
              </a:rPr>
              <a:t>出力データによって列番号がずれる場合があります。）～</a:t>
            </a:r>
            <a:r>
              <a:rPr lang="en-US" altLang="ja-JP" sz="1400" b="1" dirty="0">
                <a:solidFill>
                  <a:schemeClr val="accent1">
                    <a:lumMod val="50000"/>
                  </a:schemeClr>
                </a:solidFill>
                <a:latin typeface="Aptos" panose="020B0004020202020204" pitchFamily="34" charset="0"/>
              </a:rPr>
              <a:t>AC366</a:t>
            </a:r>
            <a:r>
              <a:rPr lang="ja-JP" altLang="en-US" sz="1400" b="1" dirty="0">
                <a:solidFill>
                  <a:schemeClr val="accent1">
                    <a:lumMod val="50000"/>
                  </a:schemeClr>
                </a:solidFill>
                <a:latin typeface="Aptos" panose="020B0004020202020204" pitchFamily="34" charset="0"/>
              </a:rPr>
              <a:t>セルまでをコピーいただき、該当する方位のタブの</a:t>
            </a:r>
            <a:r>
              <a:rPr lang="en-US" altLang="ja-JP" sz="1400" b="1" dirty="0">
                <a:solidFill>
                  <a:schemeClr val="accent1">
                    <a:lumMod val="50000"/>
                  </a:schemeClr>
                </a:solidFill>
                <a:latin typeface="Aptos" panose="020B0004020202020204" pitchFamily="34" charset="0"/>
              </a:rPr>
              <a:t>E</a:t>
            </a:r>
            <a:r>
              <a:rPr lang="ja-JP" altLang="en-US" sz="1400" b="1" dirty="0">
                <a:solidFill>
                  <a:schemeClr val="accent1">
                    <a:lumMod val="50000"/>
                  </a:schemeClr>
                </a:solidFill>
                <a:latin typeface="Aptos" panose="020B0004020202020204" pitchFamily="34" charset="0"/>
              </a:rPr>
              <a:t>３セル～</a:t>
            </a:r>
            <a:r>
              <a:rPr lang="en-US" altLang="ja-JP" sz="1400" b="1" dirty="0">
                <a:solidFill>
                  <a:schemeClr val="accent1">
                    <a:lumMod val="50000"/>
                  </a:schemeClr>
                </a:solidFill>
                <a:latin typeface="Aptos" panose="020B0004020202020204" pitchFamily="34" charset="0"/>
              </a:rPr>
              <a:t>AB367</a:t>
            </a:r>
            <a:r>
              <a:rPr lang="ja-JP" altLang="en-US" sz="1400" b="1" dirty="0">
                <a:solidFill>
                  <a:schemeClr val="accent1">
                    <a:lumMod val="50000"/>
                  </a:schemeClr>
                </a:solidFill>
                <a:latin typeface="Aptos" panose="020B0004020202020204" pitchFamily="34" charset="0"/>
              </a:rPr>
              <a:t>セルまで貼り付けてください。</a:t>
            </a:r>
            <a:br>
              <a:rPr lang="ja-JP" altLang="en-US" sz="1400" b="1" dirty="0">
                <a:solidFill>
                  <a:schemeClr val="accent1">
                    <a:lumMod val="50000"/>
                  </a:schemeClr>
                </a:solidFill>
                <a:latin typeface="Aptos" panose="020B0004020202020204" pitchFamily="34" charset="0"/>
              </a:rPr>
            </a:br>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a:t>
            </a:r>
            <a:r>
              <a:rPr lang="en-US" altLang="ja-JP" sz="1400" b="1" dirty="0">
                <a:solidFill>
                  <a:schemeClr val="accent1">
                    <a:lumMod val="50000"/>
                  </a:schemeClr>
                </a:solidFill>
                <a:latin typeface="Aptos" panose="020B0004020202020204" pitchFamily="34" charset="0"/>
              </a:rPr>
              <a:t>NEDO</a:t>
            </a:r>
            <a:r>
              <a:rPr lang="ja-JP" altLang="en-US" sz="1400" b="1" dirty="0">
                <a:solidFill>
                  <a:schemeClr val="accent1">
                    <a:lumMod val="50000"/>
                  </a:schemeClr>
                </a:solidFill>
                <a:latin typeface="Aptos" panose="020B0004020202020204" pitchFamily="34" charset="0"/>
              </a:rPr>
              <a:t>日射量データベース</a:t>
            </a:r>
          </a:p>
          <a:p>
            <a:pPr fontAlgn="base"/>
            <a:r>
              <a:rPr lang="en-US" altLang="ja-JP" sz="1400" b="1" dirty="0">
                <a:solidFill>
                  <a:schemeClr val="accent1">
                    <a:lumMod val="50000"/>
                  </a:schemeClr>
                </a:solidFill>
                <a:latin typeface="Aptos" panose="020B0004020202020204" pitchFamily="34" charset="0"/>
                <a:hlinkClick r:id="rId5">
                  <a:extLst>
                    <a:ext uri="{A12FA001-AC4F-418D-AE19-62706E023703}">
                      <ahyp:hlinkClr xmlns:ahyp="http://schemas.microsoft.com/office/drawing/2018/hyperlinkcolor" val="tx"/>
                    </a:ext>
                  </a:extLst>
                </a:hlinkClick>
              </a:rPr>
              <a:t>https://appww2.infoc.nedo.go.jp/appww/metpv_map.html</a:t>
            </a:r>
            <a:endParaRPr lang="en-US" altLang="ja-JP" sz="1400" b="1" dirty="0">
              <a:solidFill>
                <a:schemeClr val="accent1">
                  <a:lumMod val="50000"/>
                </a:schemeClr>
              </a:solidFill>
              <a:latin typeface="Aptos" panose="020B0004020202020204" pitchFamily="34" charset="0"/>
            </a:endParaRPr>
          </a:p>
        </p:txBody>
      </p:sp>
      <p:sp>
        <p:nvSpPr>
          <p:cNvPr id="25" name="楕円 24">
            <a:extLst>
              <a:ext uri="{FF2B5EF4-FFF2-40B4-BE49-F238E27FC236}">
                <a16:creationId xmlns:a16="http://schemas.microsoft.com/office/drawing/2014/main" id="{D68B7616-4E8B-20A2-56E0-F1F2F5311CE2}"/>
              </a:ext>
            </a:extLst>
          </p:cNvPr>
          <p:cNvSpPr/>
          <p:nvPr/>
        </p:nvSpPr>
        <p:spPr>
          <a:xfrm>
            <a:off x="5713012" y="557333"/>
            <a:ext cx="560567" cy="240004"/>
          </a:xfrm>
          <a:prstGeom prst="ellipse">
            <a:avLst/>
          </a:prstGeom>
          <a:noFill/>
          <a:ln w="3810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楕円 25">
            <a:extLst>
              <a:ext uri="{FF2B5EF4-FFF2-40B4-BE49-F238E27FC236}">
                <a16:creationId xmlns:a16="http://schemas.microsoft.com/office/drawing/2014/main" id="{C5E6D83F-FEC2-9824-C981-6C13DB957374}"/>
              </a:ext>
            </a:extLst>
          </p:cNvPr>
          <p:cNvSpPr/>
          <p:nvPr/>
        </p:nvSpPr>
        <p:spPr>
          <a:xfrm>
            <a:off x="5332012" y="824197"/>
            <a:ext cx="560567" cy="240004"/>
          </a:xfrm>
          <a:prstGeom prst="ellipse">
            <a:avLst/>
          </a:prstGeom>
          <a:noFill/>
          <a:ln w="3810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楕円 27">
            <a:extLst>
              <a:ext uri="{FF2B5EF4-FFF2-40B4-BE49-F238E27FC236}">
                <a16:creationId xmlns:a16="http://schemas.microsoft.com/office/drawing/2014/main" id="{6FA6EBF8-8D89-6399-358C-5EC677CDE28E}"/>
              </a:ext>
            </a:extLst>
          </p:cNvPr>
          <p:cNvSpPr/>
          <p:nvPr/>
        </p:nvSpPr>
        <p:spPr>
          <a:xfrm>
            <a:off x="5373572" y="1387977"/>
            <a:ext cx="1038014" cy="346856"/>
          </a:xfrm>
          <a:prstGeom prst="ellipse">
            <a:avLst/>
          </a:prstGeom>
          <a:noFill/>
          <a:ln w="3810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リーフォーム: 図形 29">
            <a:extLst>
              <a:ext uri="{FF2B5EF4-FFF2-40B4-BE49-F238E27FC236}">
                <a16:creationId xmlns:a16="http://schemas.microsoft.com/office/drawing/2014/main" id="{5784689C-4352-EC58-A992-C4C3D9EDFB31}"/>
              </a:ext>
            </a:extLst>
          </p:cNvPr>
          <p:cNvSpPr/>
          <p:nvPr/>
        </p:nvSpPr>
        <p:spPr>
          <a:xfrm>
            <a:off x="6252633" y="3655205"/>
            <a:ext cx="4309534" cy="1778112"/>
          </a:xfrm>
          <a:custGeom>
            <a:avLst/>
            <a:gdLst>
              <a:gd name="connsiteX0" fmla="*/ 0 w 4309534"/>
              <a:gd name="connsiteY0" fmla="*/ 1744134 h 1744134"/>
              <a:gd name="connsiteX1" fmla="*/ 0 w 4309534"/>
              <a:gd name="connsiteY1" fmla="*/ 0 h 1744134"/>
              <a:gd name="connsiteX2" fmla="*/ 4309534 w 4309534"/>
              <a:gd name="connsiteY2" fmla="*/ 0 h 1744134"/>
            </a:gdLst>
            <a:ahLst/>
            <a:cxnLst>
              <a:cxn ang="0">
                <a:pos x="connsiteX0" y="connsiteY0"/>
              </a:cxn>
              <a:cxn ang="0">
                <a:pos x="connsiteX1" y="connsiteY1"/>
              </a:cxn>
              <a:cxn ang="0">
                <a:pos x="connsiteX2" y="connsiteY2"/>
              </a:cxn>
            </a:cxnLst>
            <a:rect l="l" t="t" r="r" b="b"/>
            <a:pathLst>
              <a:path w="4309534" h="1744134">
                <a:moveTo>
                  <a:pt x="0" y="1744134"/>
                </a:moveTo>
                <a:lnTo>
                  <a:pt x="0" y="0"/>
                </a:lnTo>
                <a:lnTo>
                  <a:pt x="4309534" y="0"/>
                </a:lnTo>
              </a:path>
            </a:pathLst>
          </a:custGeom>
          <a:noFill/>
          <a:ln w="2540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図形 39">
            <a:extLst>
              <a:ext uri="{FF2B5EF4-FFF2-40B4-BE49-F238E27FC236}">
                <a16:creationId xmlns:a16="http://schemas.microsoft.com/office/drawing/2014/main" id="{3EC9A935-FF4A-F155-2D7F-104535363B45}"/>
              </a:ext>
            </a:extLst>
          </p:cNvPr>
          <p:cNvSpPr/>
          <p:nvPr/>
        </p:nvSpPr>
        <p:spPr>
          <a:xfrm>
            <a:off x="5768600" y="5638494"/>
            <a:ext cx="2983253" cy="366493"/>
          </a:xfrm>
          <a:custGeom>
            <a:avLst/>
            <a:gdLst>
              <a:gd name="connsiteX0" fmla="*/ 0 w 2983253"/>
              <a:gd name="connsiteY0" fmla="*/ 375656 h 375656"/>
              <a:gd name="connsiteX1" fmla="*/ 0 w 2983253"/>
              <a:gd name="connsiteY1" fmla="*/ 0 h 375656"/>
              <a:gd name="connsiteX2" fmla="*/ 2983253 w 2983253"/>
              <a:gd name="connsiteY2" fmla="*/ 0 h 375656"/>
              <a:gd name="connsiteX3" fmla="*/ 2983253 w 2983253"/>
              <a:gd name="connsiteY3" fmla="*/ 371991 h 375656"/>
            </a:gdLst>
            <a:ahLst/>
            <a:cxnLst>
              <a:cxn ang="0">
                <a:pos x="connsiteX0" y="connsiteY0"/>
              </a:cxn>
              <a:cxn ang="0">
                <a:pos x="connsiteX1" y="connsiteY1"/>
              </a:cxn>
              <a:cxn ang="0">
                <a:pos x="connsiteX2" y="connsiteY2"/>
              </a:cxn>
              <a:cxn ang="0">
                <a:pos x="connsiteX3" y="connsiteY3"/>
              </a:cxn>
            </a:cxnLst>
            <a:rect l="l" t="t" r="r" b="b"/>
            <a:pathLst>
              <a:path w="2983253" h="375656">
                <a:moveTo>
                  <a:pt x="0" y="375656"/>
                </a:moveTo>
                <a:lnTo>
                  <a:pt x="0" y="0"/>
                </a:lnTo>
                <a:lnTo>
                  <a:pt x="2983253" y="0"/>
                </a:lnTo>
                <a:lnTo>
                  <a:pt x="2983253" y="371991"/>
                </a:lnTo>
              </a:path>
            </a:pathLst>
          </a:custGeom>
          <a:noFill/>
          <a:ln w="2540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図形 40">
            <a:extLst>
              <a:ext uri="{FF2B5EF4-FFF2-40B4-BE49-F238E27FC236}">
                <a16:creationId xmlns:a16="http://schemas.microsoft.com/office/drawing/2014/main" id="{1BB2254A-A6F8-9454-6B0C-70986FF03AEE}"/>
              </a:ext>
            </a:extLst>
          </p:cNvPr>
          <p:cNvSpPr/>
          <p:nvPr/>
        </p:nvSpPr>
        <p:spPr>
          <a:xfrm>
            <a:off x="5768600" y="5635542"/>
            <a:ext cx="2983253" cy="366493"/>
          </a:xfrm>
          <a:custGeom>
            <a:avLst/>
            <a:gdLst>
              <a:gd name="connsiteX0" fmla="*/ 0 w 2983253"/>
              <a:gd name="connsiteY0" fmla="*/ 375656 h 375656"/>
              <a:gd name="connsiteX1" fmla="*/ 0 w 2983253"/>
              <a:gd name="connsiteY1" fmla="*/ 0 h 375656"/>
              <a:gd name="connsiteX2" fmla="*/ 2983253 w 2983253"/>
              <a:gd name="connsiteY2" fmla="*/ 0 h 375656"/>
              <a:gd name="connsiteX3" fmla="*/ 2983253 w 2983253"/>
              <a:gd name="connsiteY3" fmla="*/ 371991 h 375656"/>
            </a:gdLst>
            <a:ahLst/>
            <a:cxnLst>
              <a:cxn ang="0">
                <a:pos x="connsiteX0" y="connsiteY0"/>
              </a:cxn>
              <a:cxn ang="0">
                <a:pos x="connsiteX1" y="connsiteY1"/>
              </a:cxn>
              <a:cxn ang="0">
                <a:pos x="connsiteX2" y="connsiteY2"/>
              </a:cxn>
              <a:cxn ang="0">
                <a:pos x="connsiteX3" y="connsiteY3"/>
              </a:cxn>
            </a:cxnLst>
            <a:rect l="l" t="t" r="r" b="b"/>
            <a:pathLst>
              <a:path w="2983253" h="375656">
                <a:moveTo>
                  <a:pt x="0" y="375656"/>
                </a:moveTo>
                <a:lnTo>
                  <a:pt x="0" y="0"/>
                </a:lnTo>
                <a:lnTo>
                  <a:pt x="2983253" y="0"/>
                </a:lnTo>
                <a:lnTo>
                  <a:pt x="2983253" y="371991"/>
                </a:lnTo>
              </a:path>
            </a:pathLst>
          </a:custGeom>
          <a:solidFill>
            <a:srgbClr val="FF7C80">
              <a:alpha val="17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図形 41">
            <a:extLst>
              <a:ext uri="{FF2B5EF4-FFF2-40B4-BE49-F238E27FC236}">
                <a16:creationId xmlns:a16="http://schemas.microsoft.com/office/drawing/2014/main" id="{93EAEDD4-53B4-A1A4-8B3F-B8681A492A4A}"/>
              </a:ext>
            </a:extLst>
          </p:cNvPr>
          <p:cNvSpPr/>
          <p:nvPr/>
        </p:nvSpPr>
        <p:spPr>
          <a:xfrm>
            <a:off x="5768600" y="6077113"/>
            <a:ext cx="2983253" cy="358847"/>
          </a:xfrm>
          <a:custGeom>
            <a:avLst/>
            <a:gdLst>
              <a:gd name="connsiteX0" fmla="*/ 0 w 2983253"/>
              <a:gd name="connsiteY0" fmla="*/ 375656 h 375656"/>
              <a:gd name="connsiteX1" fmla="*/ 0 w 2983253"/>
              <a:gd name="connsiteY1" fmla="*/ 0 h 375656"/>
              <a:gd name="connsiteX2" fmla="*/ 2983253 w 2983253"/>
              <a:gd name="connsiteY2" fmla="*/ 0 h 375656"/>
              <a:gd name="connsiteX3" fmla="*/ 2983253 w 2983253"/>
              <a:gd name="connsiteY3" fmla="*/ 371991 h 375656"/>
            </a:gdLst>
            <a:ahLst/>
            <a:cxnLst>
              <a:cxn ang="0">
                <a:pos x="connsiteX0" y="connsiteY0"/>
              </a:cxn>
              <a:cxn ang="0">
                <a:pos x="connsiteX1" y="connsiteY1"/>
              </a:cxn>
              <a:cxn ang="0">
                <a:pos x="connsiteX2" y="connsiteY2"/>
              </a:cxn>
              <a:cxn ang="0">
                <a:pos x="connsiteX3" y="connsiteY3"/>
              </a:cxn>
            </a:cxnLst>
            <a:rect l="l" t="t" r="r" b="b"/>
            <a:pathLst>
              <a:path w="2983253" h="375656">
                <a:moveTo>
                  <a:pt x="0" y="375656"/>
                </a:moveTo>
                <a:lnTo>
                  <a:pt x="0" y="0"/>
                </a:lnTo>
                <a:lnTo>
                  <a:pt x="2983253" y="0"/>
                </a:lnTo>
                <a:lnTo>
                  <a:pt x="2983253" y="371991"/>
                </a:lnTo>
              </a:path>
            </a:pathLst>
          </a:custGeom>
          <a:solidFill>
            <a:srgbClr val="FF7C80">
              <a:alpha val="17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フリーフォーム: 図形 42">
            <a:extLst>
              <a:ext uri="{FF2B5EF4-FFF2-40B4-BE49-F238E27FC236}">
                <a16:creationId xmlns:a16="http://schemas.microsoft.com/office/drawing/2014/main" id="{36DFC41B-DCA0-CC29-7996-11051A14C081}"/>
              </a:ext>
            </a:extLst>
          </p:cNvPr>
          <p:cNvSpPr/>
          <p:nvPr/>
        </p:nvSpPr>
        <p:spPr>
          <a:xfrm flipV="1">
            <a:off x="5768600" y="6077114"/>
            <a:ext cx="2983253" cy="343906"/>
          </a:xfrm>
          <a:custGeom>
            <a:avLst/>
            <a:gdLst>
              <a:gd name="connsiteX0" fmla="*/ 0 w 2983253"/>
              <a:gd name="connsiteY0" fmla="*/ 375656 h 375656"/>
              <a:gd name="connsiteX1" fmla="*/ 0 w 2983253"/>
              <a:gd name="connsiteY1" fmla="*/ 0 h 375656"/>
              <a:gd name="connsiteX2" fmla="*/ 2983253 w 2983253"/>
              <a:gd name="connsiteY2" fmla="*/ 0 h 375656"/>
              <a:gd name="connsiteX3" fmla="*/ 2983253 w 2983253"/>
              <a:gd name="connsiteY3" fmla="*/ 371991 h 375656"/>
            </a:gdLst>
            <a:ahLst/>
            <a:cxnLst>
              <a:cxn ang="0">
                <a:pos x="connsiteX0" y="connsiteY0"/>
              </a:cxn>
              <a:cxn ang="0">
                <a:pos x="connsiteX1" y="connsiteY1"/>
              </a:cxn>
              <a:cxn ang="0">
                <a:pos x="connsiteX2" y="connsiteY2"/>
              </a:cxn>
              <a:cxn ang="0">
                <a:pos x="connsiteX3" y="connsiteY3"/>
              </a:cxn>
            </a:cxnLst>
            <a:rect l="l" t="t" r="r" b="b"/>
            <a:pathLst>
              <a:path w="2983253" h="375656">
                <a:moveTo>
                  <a:pt x="0" y="375656"/>
                </a:moveTo>
                <a:lnTo>
                  <a:pt x="0" y="0"/>
                </a:lnTo>
                <a:lnTo>
                  <a:pt x="2983253" y="0"/>
                </a:lnTo>
                <a:lnTo>
                  <a:pt x="2983253" y="371991"/>
                </a:lnTo>
              </a:path>
            </a:pathLst>
          </a:custGeom>
          <a:noFill/>
          <a:ln w="2540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矢印: 左カーブ 43">
            <a:extLst>
              <a:ext uri="{FF2B5EF4-FFF2-40B4-BE49-F238E27FC236}">
                <a16:creationId xmlns:a16="http://schemas.microsoft.com/office/drawing/2014/main" id="{E70E1FED-A3A2-E8E2-5BAA-26CB4423C944}"/>
              </a:ext>
            </a:extLst>
          </p:cNvPr>
          <p:cNvSpPr/>
          <p:nvPr/>
        </p:nvSpPr>
        <p:spPr>
          <a:xfrm>
            <a:off x="8917710" y="4764619"/>
            <a:ext cx="564981" cy="1424150"/>
          </a:xfrm>
          <a:prstGeom prst="curvedLeftArrow">
            <a:avLst/>
          </a:prstGeom>
          <a:solidFill>
            <a:srgbClr val="FF7C80">
              <a:alpha val="49000"/>
            </a:srgbClr>
          </a:solidFill>
          <a:ln>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テキスト ボックス 44">
            <a:extLst>
              <a:ext uri="{FF2B5EF4-FFF2-40B4-BE49-F238E27FC236}">
                <a16:creationId xmlns:a16="http://schemas.microsoft.com/office/drawing/2014/main" id="{19988F70-474F-110E-3849-74BAF45C2D18}"/>
              </a:ext>
            </a:extLst>
          </p:cNvPr>
          <p:cNvSpPr txBox="1"/>
          <p:nvPr/>
        </p:nvSpPr>
        <p:spPr>
          <a:xfrm>
            <a:off x="9482822" y="4906982"/>
            <a:ext cx="1499128" cy="1015663"/>
          </a:xfrm>
          <a:prstGeom prst="rect">
            <a:avLst/>
          </a:prstGeom>
          <a:noFill/>
        </p:spPr>
        <p:txBody>
          <a:bodyPr wrap="none" rtlCol="0">
            <a:spAutoFit/>
          </a:bodyPr>
          <a:lstStyle/>
          <a:p>
            <a:r>
              <a:rPr kumimoji="1" lang="ja-JP" altLang="en-US" sz="2000" b="1" dirty="0">
                <a:solidFill>
                  <a:srgbClr val="FF7C80"/>
                </a:solidFill>
                <a:latin typeface="03スマートフォントUI" panose="02000600000000000000" pitchFamily="50" charset="-128"/>
                <a:ea typeface="03スマートフォントUI" panose="02000600000000000000" pitchFamily="50" charset="-128"/>
              </a:rPr>
              <a:t>該当部分を</a:t>
            </a:r>
            <a:endParaRPr kumimoji="1" lang="en-US" altLang="ja-JP" sz="2000" b="1" dirty="0">
              <a:solidFill>
                <a:srgbClr val="FF7C80"/>
              </a:solidFill>
              <a:latin typeface="03スマートフォントUI" panose="02000600000000000000" pitchFamily="50" charset="-128"/>
              <a:ea typeface="03スマートフォントUI" panose="02000600000000000000" pitchFamily="50" charset="-128"/>
            </a:endParaRPr>
          </a:p>
          <a:p>
            <a:r>
              <a:rPr kumimoji="1" lang="ja-JP" altLang="en-US" sz="2000" b="1" dirty="0">
                <a:solidFill>
                  <a:srgbClr val="FF7C80"/>
                </a:solidFill>
                <a:latin typeface="03スマートフォントUI" panose="02000600000000000000" pitchFamily="50" charset="-128"/>
                <a:ea typeface="03スマートフォントUI" panose="02000600000000000000" pitchFamily="50" charset="-128"/>
              </a:rPr>
              <a:t>コピーし</a:t>
            </a:r>
            <a:endParaRPr kumimoji="1" lang="en-US" altLang="ja-JP" sz="2000" b="1" dirty="0">
              <a:solidFill>
                <a:srgbClr val="FF7C80"/>
              </a:solidFill>
              <a:latin typeface="03スマートフォントUI" panose="02000600000000000000" pitchFamily="50" charset="-128"/>
              <a:ea typeface="03スマートフォントUI" panose="02000600000000000000" pitchFamily="50" charset="-128"/>
            </a:endParaRPr>
          </a:p>
          <a:p>
            <a:r>
              <a:rPr lang="ja-JP" altLang="en-US" sz="2000" b="1" dirty="0">
                <a:solidFill>
                  <a:srgbClr val="FF7C80"/>
                </a:solidFill>
                <a:latin typeface="03スマートフォントUI" panose="02000600000000000000" pitchFamily="50" charset="-128"/>
                <a:ea typeface="03スマートフォントUI" panose="02000600000000000000" pitchFamily="50" charset="-128"/>
              </a:rPr>
              <a:t>ペースト</a:t>
            </a:r>
            <a:endParaRPr kumimoji="1" lang="ja-JP" altLang="en-US" sz="2000" b="1" dirty="0">
              <a:solidFill>
                <a:srgbClr val="FF7C80"/>
              </a:solidFill>
              <a:latin typeface="03スマートフォントUI" panose="02000600000000000000" pitchFamily="50" charset="-128"/>
              <a:ea typeface="03スマートフォントUI" panose="02000600000000000000" pitchFamily="50" charset="-128"/>
            </a:endParaRPr>
          </a:p>
        </p:txBody>
      </p:sp>
    </p:spTree>
    <p:extLst>
      <p:ext uri="{BB962C8B-B14F-4D97-AF65-F5344CB8AC3E}">
        <p14:creationId xmlns:p14="http://schemas.microsoft.com/office/powerpoint/2010/main" val="138747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B52DAC09-CF89-FBFF-C652-B4552162FD78}"/>
              </a:ext>
            </a:extLst>
          </p:cNvPr>
          <p:cNvPicPr>
            <a:picLocks noChangeAspect="1"/>
          </p:cNvPicPr>
          <p:nvPr/>
        </p:nvPicPr>
        <p:blipFill>
          <a:blip r:embed="rId2">
            <a:duotone>
              <a:prstClr val="black"/>
              <a:srgbClr val="FFE7E7">
                <a:tint val="45000"/>
                <a:satMod val="400000"/>
              </a:srgbClr>
            </a:duotone>
            <a:extLst>
              <a:ext uri="{28A0092B-C50C-407E-A947-70E740481C1C}">
                <a14:useLocalDpi xmlns:a14="http://schemas.microsoft.com/office/drawing/2010/main" val="0"/>
              </a:ext>
            </a:extLst>
          </a:blip>
          <a:stretch>
            <a:fillRect/>
          </a:stretch>
        </p:blipFill>
        <p:spPr>
          <a:xfrm>
            <a:off x="5421441" y="1592864"/>
            <a:ext cx="5771878" cy="3987843"/>
          </a:xfrm>
          <a:prstGeom prst="rect">
            <a:avLst/>
          </a:prstGeom>
        </p:spPr>
      </p:pic>
      <p:sp>
        <p:nvSpPr>
          <p:cNvPr id="5" name="Rectangle 79"/>
          <p:cNvSpPr>
            <a:spLocks noChangeArrowheads="1"/>
          </p:cNvSpPr>
          <p:nvPr/>
        </p:nvSpPr>
        <p:spPr bwMode="auto">
          <a:xfrm>
            <a:off x="0" y="6650405"/>
            <a:ext cx="12192000" cy="207595"/>
          </a:xfrm>
          <a:prstGeom prst="rect">
            <a:avLst/>
          </a:prstGeom>
          <a:solidFill>
            <a:srgbClr val="FF7C80"/>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rgbClr val="FF7C80"/>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solidFill>
                  <a:srgbClr val="FF7C80"/>
                </a:solidFill>
              </a:endParaRPr>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solidFill>
                  <a:srgbClr val="FF7C80"/>
                </a:solidFill>
              </a:endParaRPr>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solidFill>
                  <a:srgbClr val="FF7C80"/>
                </a:solidFill>
              </a:endParaRPr>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solidFill>
                    <a:srgbClr val="FF7C80"/>
                  </a:solidFill>
                </a:endParaRPr>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solidFill>
                  <a:srgbClr val="FF7C80"/>
                </a:solidFill>
              </a:endParaRPr>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solidFill>
                  <a:srgbClr val="FF7C80"/>
                </a:solidFill>
              </a:endParaRPr>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3978974" cy="584775"/>
          </a:xfrm>
          <a:prstGeom prst="rect">
            <a:avLst/>
          </a:prstGeom>
          <a:noFill/>
        </p:spPr>
        <p:txBody>
          <a:bodyPr wrap="none" rtlCol="0">
            <a:spAutoFit/>
          </a:bodyPr>
          <a:lstStyle/>
          <a:p>
            <a:r>
              <a:rPr kumimoji="1" lang="ja-JP" altLang="en-US" sz="3200" b="1" dirty="0">
                <a:solidFill>
                  <a:srgbClr val="FF7C80"/>
                </a:solidFill>
                <a:latin typeface="03スマートフォントUI" panose="02000600000000000000" pitchFamily="50" charset="-128"/>
                <a:ea typeface="03スマートフォントUI" panose="02000600000000000000" pitchFamily="50" charset="-128"/>
              </a:rPr>
              <a:t>家庭平均月消費電力</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rgbClr val="FF7C80"/>
                </a:solidFill>
              </a:rPr>
              <a:pPr/>
              <a:t>29</a:t>
            </a:fld>
            <a:endParaRPr lang="ja-JP" altLang="en-US" dirty="0">
              <a:solidFill>
                <a:srgbClr val="FF7C80"/>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4881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rgbClr val="FF7C80"/>
                </a:solidFill>
                <a:latin typeface="Open Sans" panose="020B0606030504020204" pitchFamily="34" charset="0"/>
              </a:rPr>
              <a:t>太陽光発電量計算　入力項目の解説</a:t>
            </a:r>
            <a:endParaRPr lang="ru-RU" altLang="ru-RU" dirty="0">
              <a:solidFill>
                <a:srgbClr val="FF7C80"/>
              </a:solidFill>
              <a:latin typeface="Arial" panose="020B0604020202020204" pitchFamily="34" charset="0"/>
            </a:endParaRPr>
          </a:p>
        </p:txBody>
      </p:sp>
      <p:sp>
        <p:nvSpPr>
          <p:cNvPr id="16" name="Oval 52">
            <a:extLst>
              <a:ext uri="{FF2B5EF4-FFF2-40B4-BE49-F238E27FC236}">
                <a16:creationId xmlns:a16="http://schemas.microsoft.com/office/drawing/2014/main" id="{1C97AAA6-A4D4-D7EA-3C87-B049BF7BBD4A}"/>
              </a:ext>
            </a:extLst>
          </p:cNvPr>
          <p:cNvSpPr>
            <a:spLocks noChangeArrowheads="1"/>
          </p:cNvSpPr>
          <p:nvPr/>
        </p:nvSpPr>
        <p:spPr bwMode="auto">
          <a:xfrm>
            <a:off x="1543" y="-1588"/>
            <a:ext cx="1074738" cy="1074738"/>
          </a:xfrm>
          <a:prstGeom prst="ellipse">
            <a:avLst/>
          </a:prstGeom>
          <a:solidFill>
            <a:srgbClr val="FFFFFF"/>
          </a:solidFill>
          <a:ln w="25400">
            <a:solidFill>
              <a:srgbClr val="FF7C8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18" name="Freeform 58">
            <a:extLst>
              <a:ext uri="{FF2B5EF4-FFF2-40B4-BE49-F238E27FC236}">
                <a16:creationId xmlns:a16="http://schemas.microsoft.com/office/drawing/2014/main" id="{EDB84D06-80D4-39BD-D063-613430320F2F}"/>
              </a:ext>
            </a:extLst>
          </p:cNvPr>
          <p:cNvSpPr>
            <a:spLocks noEditPoints="1"/>
          </p:cNvSpPr>
          <p:nvPr/>
        </p:nvSpPr>
        <p:spPr bwMode="auto">
          <a:xfrm>
            <a:off x="196806" y="292100"/>
            <a:ext cx="684213" cy="484187"/>
          </a:xfrm>
          <a:custGeom>
            <a:avLst/>
            <a:gdLst>
              <a:gd name="T0" fmla="*/ 478949 w 180"/>
              <a:gd name="T1" fmla="*/ 255437 h 127"/>
              <a:gd name="T2" fmla="*/ 577780 w 180"/>
              <a:gd name="T3" fmla="*/ 217312 h 127"/>
              <a:gd name="T4" fmla="*/ 604388 w 180"/>
              <a:gd name="T5" fmla="*/ 255437 h 127"/>
              <a:gd name="T6" fmla="*/ 482750 w 180"/>
              <a:gd name="T7" fmla="*/ 263062 h 127"/>
              <a:gd name="T8" fmla="*/ 638599 w 180"/>
              <a:gd name="T9" fmla="*/ 312625 h 127"/>
              <a:gd name="T10" fmla="*/ 676611 w 180"/>
              <a:gd name="T11" fmla="*/ 377437 h 127"/>
              <a:gd name="T12" fmla="*/ 497955 w 180"/>
              <a:gd name="T13" fmla="*/ 320250 h 127"/>
              <a:gd name="T14" fmla="*/ 672809 w 180"/>
              <a:gd name="T15" fmla="*/ 388875 h 127"/>
              <a:gd name="T16" fmla="*/ 684213 w 180"/>
              <a:gd name="T17" fmla="*/ 415562 h 127"/>
              <a:gd name="T18" fmla="*/ 680412 w 180"/>
              <a:gd name="T19" fmla="*/ 400312 h 127"/>
              <a:gd name="T20" fmla="*/ 110234 w 180"/>
              <a:gd name="T21" fmla="*/ 404125 h 127"/>
              <a:gd name="T22" fmla="*/ 114036 w 180"/>
              <a:gd name="T23" fmla="*/ 419375 h 127"/>
              <a:gd name="T24" fmla="*/ 387721 w 180"/>
              <a:gd name="T25" fmla="*/ 457500 h 127"/>
              <a:gd name="T26" fmla="*/ 402925 w 180"/>
              <a:gd name="T27" fmla="*/ 461312 h 127"/>
              <a:gd name="T28" fmla="*/ 406727 w 180"/>
              <a:gd name="T29" fmla="*/ 419375 h 127"/>
              <a:gd name="T30" fmla="*/ 684213 w 180"/>
              <a:gd name="T31" fmla="*/ 415562 h 127"/>
              <a:gd name="T32" fmla="*/ 410528 w 180"/>
              <a:gd name="T33" fmla="*/ 438437 h 127"/>
              <a:gd name="T34" fmla="*/ 406727 w 180"/>
              <a:gd name="T35" fmla="*/ 468937 h 127"/>
              <a:gd name="T36" fmla="*/ 380118 w 180"/>
              <a:gd name="T37" fmla="*/ 465125 h 127"/>
              <a:gd name="T38" fmla="*/ 330703 w 180"/>
              <a:gd name="T39" fmla="*/ 438437 h 127"/>
              <a:gd name="T40" fmla="*/ 288890 w 180"/>
              <a:gd name="T41" fmla="*/ 476562 h 127"/>
              <a:gd name="T42" fmla="*/ 497955 w 180"/>
              <a:gd name="T43" fmla="*/ 484187 h 127"/>
              <a:gd name="T44" fmla="*/ 463744 w 180"/>
              <a:gd name="T45" fmla="*/ 442250 h 127"/>
              <a:gd name="T46" fmla="*/ 190059 w 180"/>
              <a:gd name="T47" fmla="*/ 255437 h 127"/>
              <a:gd name="T48" fmla="*/ 323101 w 180"/>
              <a:gd name="T49" fmla="*/ 217312 h 127"/>
              <a:gd name="T50" fmla="*/ 209065 w 180"/>
              <a:gd name="T51" fmla="*/ 221125 h 127"/>
              <a:gd name="T52" fmla="*/ 155849 w 180"/>
              <a:gd name="T53" fmla="*/ 312625 h 127"/>
              <a:gd name="T54" fmla="*/ 311697 w 180"/>
              <a:gd name="T55" fmla="*/ 263062 h 127"/>
              <a:gd name="T56" fmla="*/ 155849 w 180"/>
              <a:gd name="T57" fmla="*/ 312625 h 127"/>
              <a:gd name="T58" fmla="*/ 273685 w 180"/>
              <a:gd name="T59" fmla="*/ 388875 h 127"/>
              <a:gd name="T60" fmla="*/ 148246 w 180"/>
              <a:gd name="T61" fmla="*/ 320250 h 127"/>
              <a:gd name="T62" fmla="*/ 121638 w 180"/>
              <a:gd name="T63" fmla="*/ 388875 h 127"/>
              <a:gd name="T64" fmla="*/ 349709 w 180"/>
              <a:gd name="T65" fmla="*/ 217312 h 127"/>
              <a:gd name="T66" fmla="*/ 452341 w 180"/>
              <a:gd name="T67" fmla="*/ 255437 h 127"/>
              <a:gd name="T68" fmla="*/ 452341 w 180"/>
              <a:gd name="T69" fmla="*/ 263062 h 127"/>
              <a:gd name="T70" fmla="*/ 330703 w 180"/>
              <a:gd name="T71" fmla="*/ 312625 h 127"/>
              <a:gd name="T72" fmla="*/ 452341 w 180"/>
              <a:gd name="T73" fmla="*/ 263062 h 127"/>
              <a:gd name="T74" fmla="*/ 326902 w 180"/>
              <a:gd name="T75" fmla="*/ 320250 h 127"/>
              <a:gd name="T76" fmla="*/ 478949 w 180"/>
              <a:gd name="T77" fmla="*/ 388875 h 127"/>
              <a:gd name="T78" fmla="*/ 140644 w 180"/>
              <a:gd name="T79" fmla="*/ 263062 h 127"/>
              <a:gd name="T80" fmla="*/ 190059 w 180"/>
              <a:gd name="T81" fmla="*/ 190625 h 127"/>
              <a:gd name="T82" fmla="*/ 269884 w 180"/>
              <a:gd name="T83" fmla="*/ 190625 h 127"/>
              <a:gd name="T84" fmla="*/ 98831 w 180"/>
              <a:gd name="T85" fmla="*/ 186812 h 127"/>
              <a:gd name="T86" fmla="*/ 368715 w 180"/>
              <a:gd name="T87" fmla="*/ 183000 h 127"/>
              <a:gd name="T88" fmla="*/ 315498 w 180"/>
              <a:gd name="T89" fmla="*/ 61000 h 127"/>
              <a:gd name="T90" fmla="*/ 231872 w 180"/>
              <a:gd name="T91" fmla="*/ 72437 h 127"/>
              <a:gd name="T92" fmla="*/ 178656 w 180"/>
              <a:gd name="T93" fmla="*/ 3812 h 127"/>
              <a:gd name="T94" fmla="*/ 57018 w 180"/>
              <a:gd name="T95" fmla="*/ 53375 h 127"/>
              <a:gd name="T96" fmla="*/ 68421 w 180"/>
              <a:gd name="T97" fmla="*/ 141062 h 127"/>
              <a:gd name="T98" fmla="*/ 0 w 180"/>
              <a:gd name="T99" fmla="*/ 194437 h 127"/>
              <a:gd name="T100" fmla="*/ 53217 w 180"/>
              <a:gd name="T101" fmla="*/ 312625 h 127"/>
              <a:gd name="T102" fmla="*/ 110234 w 180"/>
              <a:gd name="T103" fmla="*/ 308812 h 127"/>
              <a:gd name="T104" fmla="*/ 76024 w 180"/>
              <a:gd name="T105" fmla="*/ 186812 h 127"/>
              <a:gd name="T106" fmla="*/ 292691 w 180"/>
              <a:gd name="T107" fmla="*/ 186812 h 127"/>
              <a:gd name="T108" fmla="*/ 368715 w 180"/>
              <a:gd name="T109" fmla="*/ 190625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0" h="127">
                <a:moveTo>
                  <a:pt x="159" y="67"/>
                </a:moveTo>
                <a:cubicBezTo>
                  <a:pt x="126" y="67"/>
                  <a:pt x="126" y="67"/>
                  <a:pt x="126" y="67"/>
                </a:cubicBezTo>
                <a:cubicBezTo>
                  <a:pt x="125" y="63"/>
                  <a:pt x="124" y="60"/>
                  <a:pt x="124" y="57"/>
                </a:cubicBezTo>
                <a:cubicBezTo>
                  <a:pt x="152" y="57"/>
                  <a:pt x="152" y="57"/>
                  <a:pt x="152" y="57"/>
                </a:cubicBezTo>
                <a:cubicBezTo>
                  <a:pt x="152" y="57"/>
                  <a:pt x="153" y="57"/>
                  <a:pt x="153" y="58"/>
                </a:cubicBezTo>
                <a:cubicBezTo>
                  <a:pt x="155" y="61"/>
                  <a:pt x="157" y="64"/>
                  <a:pt x="159" y="67"/>
                </a:cubicBezTo>
                <a:close/>
                <a:moveTo>
                  <a:pt x="160" y="69"/>
                </a:moveTo>
                <a:cubicBezTo>
                  <a:pt x="149" y="69"/>
                  <a:pt x="138" y="69"/>
                  <a:pt x="127" y="69"/>
                </a:cubicBezTo>
                <a:cubicBezTo>
                  <a:pt x="128" y="73"/>
                  <a:pt x="129" y="77"/>
                  <a:pt x="131" y="82"/>
                </a:cubicBezTo>
                <a:cubicBezTo>
                  <a:pt x="143" y="82"/>
                  <a:pt x="155" y="82"/>
                  <a:pt x="168" y="82"/>
                </a:cubicBezTo>
                <a:cubicBezTo>
                  <a:pt x="165" y="77"/>
                  <a:pt x="162" y="73"/>
                  <a:pt x="160" y="69"/>
                </a:cubicBezTo>
                <a:close/>
                <a:moveTo>
                  <a:pt x="178" y="99"/>
                </a:moveTo>
                <a:cubicBezTo>
                  <a:pt x="175" y="94"/>
                  <a:pt x="172" y="89"/>
                  <a:pt x="169" y="84"/>
                </a:cubicBezTo>
                <a:cubicBezTo>
                  <a:pt x="131" y="84"/>
                  <a:pt x="131" y="84"/>
                  <a:pt x="131" y="84"/>
                </a:cubicBezTo>
                <a:cubicBezTo>
                  <a:pt x="133" y="90"/>
                  <a:pt x="135" y="95"/>
                  <a:pt x="137" y="102"/>
                </a:cubicBezTo>
                <a:cubicBezTo>
                  <a:pt x="177" y="102"/>
                  <a:pt x="177" y="102"/>
                  <a:pt x="177" y="102"/>
                </a:cubicBezTo>
                <a:cubicBezTo>
                  <a:pt x="178" y="102"/>
                  <a:pt x="179" y="100"/>
                  <a:pt x="178" y="99"/>
                </a:cubicBezTo>
                <a:close/>
                <a:moveTo>
                  <a:pt x="180" y="109"/>
                </a:moveTo>
                <a:cubicBezTo>
                  <a:pt x="180" y="106"/>
                  <a:pt x="180" y="106"/>
                  <a:pt x="180" y="106"/>
                </a:cubicBezTo>
                <a:cubicBezTo>
                  <a:pt x="180" y="105"/>
                  <a:pt x="179" y="105"/>
                  <a:pt x="179" y="105"/>
                </a:cubicBezTo>
                <a:cubicBezTo>
                  <a:pt x="30" y="105"/>
                  <a:pt x="30" y="105"/>
                  <a:pt x="30" y="105"/>
                </a:cubicBezTo>
                <a:cubicBezTo>
                  <a:pt x="29" y="105"/>
                  <a:pt x="29" y="105"/>
                  <a:pt x="29" y="106"/>
                </a:cubicBezTo>
                <a:cubicBezTo>
                  <a:pt x="29" y="109"/>
                  <a:pt x="29" y="109"/>
                  <a:pt x="29" y="109"/>
                </a:cubicBezTo>
                <a:cubicBezTo>
                  <a:pt x="29" y="109"/>
                  <a:pt x="29" y="110"/>
                  <a:pt x="30" y="110"/>
                </a:cubicBezTo>
                <a:cubicBezTo>
                  <a:pt x="102" y="110"/>
                  <a:pt x="102" y="110"/>
                  <a:pt x="102" y="110"/>
                </a:cubicBezTo>
                <a:cubicBezTo>
                  <a:pt x="102" y="120"/>
                  <a:pt x="102" y="120"/>
                  <a:pt x="102" y="120"/>
                </a:cubicBezTo>
                <a:cubicBezTo>
                  <a:pt x="102" y="121"/>
                  <a:pt x="102" y="121"/>
                  <a:pt x="103" y="121"/>
                </a:cubicBezTo>
                <a:cubicBezTo>
                  <a:pt x="106" y="121"/>
                  <a:pt x="106" y="121"/>
                  <a:pt x="106" y="121"/>
                </a:cubicBezTo>
                <a:cubicBezTo>
                  <a:pt x="106" y="121"/>
                  <a:pt x="107" y="121"/>
                  <a:pt x="107" y="120"/>
                </a:cubicBezTo>
                <a:cubicBezTo>
                  <a:pt x="107" y="110"/>
                  <a:pt x="107" y="110"/>
                  <a:pt x="107" y="110"/>
                </a:cubicBezTo>
                <a:cubicBezTo>
                  <a:pt x="179" y="110"/>
                  <a:pt x="179" y="110"/>
                  <a:pt x="179" y="110"/>
                </a:cubicBezTo>
                <a:cubicBezTo>
                  <a:pt x="179" y="110"/>
                  <a:pt x="180" y="109"/>
                  <a:pt x="180" y="109"/>
                </a:cubicBezTo>
                <a:close/>
                <a:moveTo>
                  <a:pt x="121" y="115"/>
                </a:moveTo>
                <a:cubicBezTo>
                  <a:pt x="108" y="115"/>
                  <a:pt x="108" y="115"/>
                  <a:pt x="108" y="115"/>
                </a:cubicBezTo>
                <a:cubicBezTo>
                  <a:pt x="108" y="122"/>
                  <a:pt x="108" y="122"/>
                  <a:pt x="108" y="122"/>
                </a:cubicBezTo>
                <a:cubicBezTo>
                  <a:pt x="108" y="122"/>
                  <a:pt x="108" y="123"/>
                  <a:pt x="107" y="123"/>
                </a:cubicBezTo>
                <a:cubicBezTo>
                  <a:pt x="101" y="123"/>
                  <a:pt x="101" y="123"/>
                  <a:pt x="101" y="123"/>
                </a:cubicBezTo>
                <a:cubicBezTo>
                  <a:pt x="101" y="123"/>
                  <a:pt x="100" y="122"/>
                  <a:pt x="100" y="122"/>
                </a:cubicBezTo>
                <a:cubicBezTo>
                  <a:pt x="100" y="115"/>
                  <a:pt x="100" y="115"/>
                  <a:pt x="100" y="115"/>
                </a:cubicBezTo>
                <a:cubicBezTo>
                  <a:pt x="87" y="115"/>
                  <a:pt x="87" y="115"/>
                  <a:pt x="87" y="115"/>
                </a:cubicBezTo>
                <a:cubicBezTo>
                  <a:pt x="87" y="115"/>
                  <a:pt x="87" y="116"/>
                  <a:pt x="86" y="116"/>
                </a:cubicBezTo>
                <a:cubicBezTo>
                  <a:pt x="76" y="125"/>
                  <a:pt x="76" y="125"/>
                  <a:pt x="76" y="125"/>
                </a:cubicBezTo>
                <a:cubicBezTo>
                  <a:pt x="75" y="125"/>
                  <a:pt x="76" y="127"/>
                  <a:pt x="77" y="127"/>
                </a:cubicBezTo>
                <a:cubicBezTo>
                  <a:pt x="131" y="127"/>
                  <a:pt x="131" y="127"/>
                  <a:pt x="131" y="127"/>
                </a:cubicBezTo>
                <a:cubicBezTo>
                  <a:pt x="132" y="127"/>
                  <a:pt x="133" y="125"/>
                  <a:pt x="132" y="125"/>
                </a:cubicBezTo>
                <a:cubicBezTo>
                  <a:pt x="122" y="116"/>
                  <a:pt x="122" y="116"/>
                  <a:pt x="122" y="116"/>
                </a:cubicBezTo>
                <a:cubicBezTo>
                  <a:pt x="122" y="116"/>
                  <a:pt x="122" y="115"/>
                  <a:pt x="121" y="115"/>
                </a:cubicBezTo>
                <a:close/>
                <a:moveTo>
                  <a:pt x="50" y="67"/>
                </a:moveTo>
                <a:cubicBezTo>
                  <a:pt x="82" y="67"/>
                  <a:pt x="82" y="67"/>
                  <a:pt x="82" y="67"/>
                </a:cubicBezTo>
                <a:cubicBezTo>
                  <a:pt x="83" y="63"/>
                  <a:pt x="84" y="60"/>
                  <a:pt x="85" y="57"/>
                </a:cubicBezTo>
                <a:cubicBezTo>
                  <a:pt x="57" y="57"/>
                  <a:pt x="57" y="57"/>
                  <a:pt x="57" y="57"/>
                </a:cubicBezTo>
                <a:cubicBezTo>
                  <a:pt x="56" y="57"/>
                  <a:pt x="56" y="57"/>
                  <a:pt x="55" y="58"/>
                </a:cubicBezTo>
                <a:cubicBezTo>
                  <a:pt x="54" y="61"/>
                  <a:pt x="52" y="64"/>
                  <a:pt x="50" y="67"/>
                </a:cubicBezTo>
                <a:close/>
                <a:moveTo>
                  <a:pt x="41" y="82"/>
                </a:moveTo>
                <a:cubicBezTo>
                  <a:pt x="53" y="82"/>
                  <a:pt x="65" y="82"/>
                  <a:pt x="78" y="82"/>
                </a:cubicBezTo>
                <a:cubicBezTo>
                  <a:pt x="79" y="77"/>
                  <a:pt x="80" y="73"/>
                  <a:pt x="82" y="69"/>
                </a:cubicBezTo>
                <a:cubicBezTo>
                  <a:pt x="71" y="69"/>
                  <a:pt x="60" y="69"/>
                  <a:pt x="48" y="69"/>
                </a:cubicBezTo>
                <a:cubicBezTo>
                  <a:pt x="46" y="73"/>
                  <a:pt x="44" y="77"/>
                  <a:pt x="41" y="82"/>
                </a:cubicBezTo>
                <a:close/>
                <a:moveTo>
                  <a:pt x="32" y="102"/>
                </a:moveTo>
                <a:cubicBezTo>
                  <a:pt x="72" y="102"/>
                  <a:pt x="72" y="102"/>
                  <a:pt x="72" y="102"/>
                </a:cubicBezTo>
                <a:cubicBezTo>
                  <a:pt x="74" y="95"/>
                  <a:pt x="75" y="90"/>
                  <a:pt x="77" y="84"/>
                </a:cubicBezTo>
                <a:cubicBezTo>
                  <a:pt x="39" y="84"/>
                  <a:pt x="39" y="84"/>
                  <a:pt x="39" y="84"/>
                </a:cubicBezTo>
                <a:cubicBezTo>
                  <a:pt x="36" y="89"/>
                  <a:pt x="33" y="94"/>
                  <a:pt x="30" y="99"/>
                </a:cubicBezTo>
                <a:cubicBezTo>
                  <a:pt x="29" y="100"/>
                  <a:pt x="30" y="102"/>
                  <a:pt x="32" y="102"/>
                </a:cubicBezTo>
                <a:close/>
                <a:moveTo>
                  <a:pt x="116" y="57"/>
                </a:moveTo>
                <a:cubicBezTo>
                  <a:pt x="112" y="57"/>
                  <a:pt x="96" y="57"/>
                  <a:pt x="92" y="57"/>
                </a:cubicBezTo>
                <a:cubicBezTo>
                  <a:pt x="91" y="60"/>
                  <a:pt x="91" y="63"/>
                  <a:pt x="90" y="67"/>
                </a:cubicBezTo>
                <a:cubicBezTo>
                  <a:pt x="95" y="67"/>
                  <a:pt x="114" y="67"/>
                  <a:pt x="119" y="67"/>
                </a:cubicBezTo>
                <a:cubicBezTo>
                  <a:pt x="118" y="63"/>
                  <a:pt x="117" y="60"/>
                  <a:pt x="116" y="57"/>
                </a:cubicBezTo>
                <a:close/>
                <a:moveTo>
                  <a:pt x="119" y="69"/>
                </a:moveTo>
                <a:cubicBezTo>
                  <a:pt x="114" y="69"/>
                  <a:pt x="94" y="69"/>
                  <a:pt x="90" y="69"/>
                </a:cubicBezTo>
                <a:cubicBezTo>
                  <a:pt x="89" y="73"/>
                  <a:pt x="88" y="77"/>
                  <a:pt x="87" y="82"/>
                </a:cubicBezTo>
                <a:cubicBezTo>
                  <a:pt x="93" y="82"/>
                  <a:pt x="116" y="82"/>
                  <a:pt x="122" y="82"/>
                </a:cubicBezTo>
                <a:cubicBezTo>
                  <a:pt x="121" y="77"/>
                  <a:pt x="120" y="73"/>
                  <a:pt x="119" y="69"/>
                </a:cubicBezTo>
                <a:close/>
                <a:moveTo>
                  <a:pt x="122" y="84"/>
                </a:moveTo>
                <a:cubicBezTo>
                  <a:pt x="116" y="84"/>
                  <a:pt x="92" y="84"/>
                  <a:pt x="86" y="84"/>
                </a:cubicBezTo>
                <a:cubicBezTo>
                  <a:pt x="85" y="90"/>
                  <a:pt x="84" y="95"/>
                  <a:pt x="83" y="102"/>
                </a:cubicBezTo>
                <a:cubicBezTo>
                  <a:pt x="90" y="102"/>
                  <a:pt x="119" y="102"/>
                  <a:pt x="126" y="102"/>
                </a:cubicBezTo>
                <a:cubicBezTo>
                  <a:pt x="125" y="95"/>
                  <a:pt x="123" y="90"/>
                  <a:pt x="122" y="84"/>
                </a:cubicBezTo>
                <a:close/>
                <a:moveTo>
                  <a:pt x="37" y="69"/>
                </a:moveTo>
                <a:cubicBezTo>
                  <a:pt x="48" y="51"/>
                  <a:pt x="48" y="51"/>
                  <a:pt x="48" y="51"/>
                </a:cubicBezTo>
                <a:cubicBezTo>
                  <a:pt x="49" y="50"/>
                  <a:pt x="49" y="50"/>
                  <a:pt x="50" y="50"/>
                </a:cubicBezTo>
                <a:cubicBezTo>
                  <a:pt x="71" y="50"/>
                  <a:pt x="71" y="50"/>
                  <a:pt x="71" y="50"/>
                </a:cubicBezTo>
                <a:cubicBezTo>
                  <a:pt x="71" y="50"/>
                  <a:pt x="71" y="50"/>
                  <a:pt x="71" y="50"/>
                </a:cubicBezTo>
                <a:cubicBezTo>
                  <a:pt x="71" y="38"/>
                  <a:pt x="61" y="27"/>
                  <a:pt x="49" y="27"/>
                </a:cubicBezTo>
                <a:cubicBezTo>
                  <a:pt x="36" y="27"/>
                  <a:pt x="26" y="37"/>
                  <a:pt x="26" y="49"/>
                </a:cubicBezTo>
                <a:cubicBezTo>
                  <a:pt x="26" y="58"/>
                  <a:pt x="31" y="65"/>
                  <a:pt x="37" y="69"/>
                </a:cubicBezTo>
                <a:close/>
                <a:moveTo>
                  <a:pt x="97" y="48"/>
                </a:moveTo>
                <a:cubicBezTo>
                  <a:pt x="79" y="37"/>
                  <a:pt x="79" y="37"/>
                  <a:pt x="79" y="37"/>
                </a:cubicBezTo>
                <a:cubicBezTo>
                  <a:pt x="83" y="16"/>
                  <a:pt x="83" y="16"/>
                  <a:pt x="83" y="16"/>
                </a:cubicBezTo>
                <a:cubicBezTo>
                  <a:pt x="84" y="15"/>
                  <a:pt x="83" y="14"/>
                  <a:pt x="82" y="14"/>
                </a:cubicBezTo>
                <a:cubicBezTo>
                  <a:pt x="61" y="19"/>
                  <a:pt x="61" y="19"/>
                  <a:pt x="61" y="19"/>
                </a:cubicBezTo>
                <a:cubicBezTo>
                  <a:pt x="50" y="1"/>
                  <a:pt x="50" y="1"/>
                  <a:pt x="50" y="1"/>
                </a:cubicBezTo>
                <a:cubicBezTo>
                  <a:pt x="49" y="0"/>
                  <a:pt x="48" y="0"/>
                  <a:pt x="47" y="1"/>
                </a:cubicBezTo>
                <a:cubicBezTo>
                  <a:pt x="36" y="19"/>
                  <a:pt x="36" y="19"/>
                  <a:pt x="36" y="19"/>
                </a:cubicBezTo>
                <a:cubicBezTo>
                  <a:pt x="15" y="14"/>
                  <a:pt x="15" y="14"/>
                  <a:pt x="15" y="14"/>
                </a:cubicBezTo>
                <a:cubicBezTo>
                  <a:pt x="14" y="14"/>
                  <a:pt x="13" y="15"/>
                  <a:pt x="14" y="16"/>
                </a:cubicBezTo>
                <a:cubicBezTo>
                  <a:pt x="18" y="37"/>
                  <a:pt x="18" y="37"/>
                  <a:pt x="18" y="37"/>
                </a:cubicBezTo>
                <a:cubicBezTo>
                  <a:pt x="0" y="48"/>
                  <a:pt x="0" y="48"/>
                  <a:pt x="0" y="48"/>
                </a:cubicBezTo>
                <a:cubicBezTo>
                  <a:pt x="0" y="49"/>
                  <a:pt x="0" y="50"/>
                  <a:pt x="0" y="51"/>
                </a:cubicBezTo>
                <a:cubicBezTo>
                  <a:pt x="18" y="62"/>
                  <a:pt x="18" y="62"/>
                  <a:pt x="18" y="62"/>
                </a:cubicBezTo>
                <a:cubicBezTo>
                  <a:pt x="14" y="82"/>
                  <a:pt x="14" y="82"/>
                  <a:pt x="14" y="82"/>
                </a:cubicBezTo>
                <a:cubicBezTo>
                  <a:pt x="13" y="83"/>
                  <a:pt x="14" y="85"/>
                  <a:pt x="15" y="84"/>
                </a:cubicBezTo>
                <a:cubicBezTo>
                  <a:pt x="29" y="81"/>
                  <a:pt x="29" y="81"/>
                  <a:pt x="29" y="81"/>
                </a:cubicBezTo>
                <a:cubicBezTo>
                  <a:pt x="34" y="74"/>
                  <a:pt x="34" y="74"/>
                  <a:pt x="34" y="74"/>
                </a:cubicBezTo>
                <a:cubicBezTo>
                  <a:pt x="25" y="69"/>
                  <a:pt x="20" y="60"/>
                  <a:pt x="20" y="49"/>
                </a:cubicBezTo>
                <a:cubicBezTo>
                  <a:pt x="20" y="33"/>
                  <a:pt x="33" y="20"/>
                  <a:pt x="49" y="20"/>
                </a:cubicBezTo>
                <a:cubicBezTo>
                  <a:pt x="64" y="20"/>
                  <a:pt x="77" y="33"/>
                  <a:pt x="77" y="49"/>
                </a:cubicBezTo>
                <a:cubicBezTo>
                  <a:pt x="77" y="50"/>
                  <a:pt x="77" y="50"/>
                  <a:pt x="77" y="50"/>
                </a:cubicBezTo>
                <a:cubicBezTo>
                  <a:pt x="97" y="50"/>
                  <a:pt x="97" y="50"/>
                  <a:pt x="97" y="50"/>
                </a:cubicBezTo>
                <a:cubicBezTo>
                  <a:pt x="97" y="49"/>
                  <a:pt x="97" y="49"/>
                  <a:pt x="97" y="48"/>
                </a:cubicBezTo>
                <a:close/>
              </a:path>
            </a:pathLst>
          </a:custGeom>
          <a:solidFill>
            <a:srgbClr val="FF7C80"/>
          </a:solidFill>
          <a:ln>
            <a:noFill/>
          </a:ln>
        </p:spPr>
        <p:txBody>
          <a:bodyPr/>
          <a:lstStyle/>
          <a:p>
            <a:endParaRPr lang="ru-RU"/>
          </a:p>
        </p:txBody>
      </p:sp>
      <p:sp>
        <p:nvSpPr>
          <p:cNvPr id="3" name="Rectangle 93">
            <a:extLst>
              <a:ext uri="{FF2B5EF4-FFF2-40B4-BE49-F238E27FC236}">
                <a16:creationId xmlns:a16="http://schemas.microsoft.com/office/drawing/2014/main" id="{CB65804C-BC3A-80F9-C042-BA0F832AF204}"/>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9" name="テキスト ボックス 18">
            <a:extLst>
              <a:ext uri="{FF2B5EF4-FFF2-40B4-BE49-F238E27FC236}">
                <a16:creationId xmlns:a16="http://schemas.microsoft.com/office/drawing/2014/main" id="{A8389829-86D9-04C6-C0C5-0880D21899DF}"/>
              </a:ext>
            </a:extLst>
          </p:cNvPr>
          <p:cNvSpPr txBox="1"/>
          <p:nvPr/>
        </p:nvSpPr>
        <p:spPr>
          <a:xfrm>
            <a:off x="819150" y="1530749"/>
            <a:ext cx="4400564"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想定電気使用量を入力</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20" name="TextBox 95">
            <a:extLst>
              <a:ext uri="{FF2B5EF4-FFF2-40B4-BE49-F238E27FC236}">
                <a16:creationId xmlns:a16="http://schemas.microsoft.com/office/drawing/2014/main" id="{2C2F47C2-6D9C-5AC5-88C3-C05C6692FCA1}"/>
              </a:ext>
            </a:extLst>
          </p:cNvPr>
          <p:cNvSpPr txBox="1">
            <a:spLocks noChangeArrowheads="1"/>
          </p:cNvSpPr>
          <p:nvPr/>
        </p:nvSpPr>
        <p:spPr bwMode="auto">
          <a:xfrm>
            <a:off x="819149" y="2061496"/>
            <a:ext cx="3871913" cy="3754874"/>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r>
              <a:rPr lang="ja-JP" altLang="en-US" sz="1400" b="1" dirty="0">
                <a:solidFill>
                  <a:schemeClr val="accent1">
                    <a:lumMod val="50000"/>
                  </a:schemeClr>
                </a:solidFill>
                <a:latin typeface="Aptos" panose="020B0004020202020204" pitchFamily="34" charset="0"/>
              </a:rPr>
              <a:t>想定電気使用量を入力してください。</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わからない場合は、備考欄に省エネルギー計算からの電気使用量予測値（全館空調時に、空調電気使用量が年間電気代の</a:t>
            </a:r>
            <a:r>
              <a:rPr lang="en-US" altLang="ja-JP" sz="1400" b="1" dirty="0">
                <a:solidFill>
                  <a:schemeClr val="accent1">
                    <a:lumMod val="50000"/>
                  </a:schemeClr>
                </a:solidFill>
                <a:latin typeface="Aptos" panose="020B0004020202020204" pitchFamily="34" charset="0"/>
              </a:rPr>
              <a:t>30</a:t>
            </a:r>
            <a:r>
              <a:rPr lang="ja-JP" altLang="en-US" sz="1400" b="1" dirty="0">
                <a:solidFill>
                  <a:schemeClr val="accent1">
                    <a:lumMod val="50000"/>
                  </a:schemeClr>
                </a:solidFill>
                <a:latin typeface="Aptos" panose="020B0004020202020204" pitchFamily="34" charset="0"/>
              </a:rPr>
              <a:t>％を占めると想定して試算した値）が自動算出されているので、そちらを採用してください（</a:t>
            </a:r>
            <a:r>
              <a:rPr lang="en-US" altLang="ja-JP" sz="1400" b="1" dirty="0">
                <a:solidFill>
                  <a:schemeClr val="accent1">
                    <a:lumMod val="50000"/>
                  </a:schemeClr>
                </a:solidFill>
                <a:latin typeface="Aptos" panose="020B0004020202020204" pitchFamily="34" charset="0"/>
              </a:rPr>
              <a:t>※</a:t>
            </a:r>
            <a:r>
              <a:rPr lang="ja-JP" altLang="en-US" sz="1400" b="1" dirty="0">
                <a:solidFill>
                  <a:schemeClr val="accent1">
                    <a:lumMod val="50000"/>
                  </a:schemeClr>
                </a:solidFill>
                <a:latin typeface="Aptos" panose="020B0004020202020204" pitchFamily="34" charset="0"/>
              </a:rPr>
              <a:t>）。</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en-US" altLang="ja-JP" sz="1400" b="1" dirty="0">
                <a:solidFill>
                  <a:schemeClr val="accent1">
                    <a:lumMod val="50000"/>
                  </a:schemeClr>
                </a:solidFill>
                <a:latin typeface="Aptos" panose="020B0004020202020204" pitchFamily="34" charset="0"/>
              </a:rPr>
              <a:t>※</a:t>
            </a:r>
            <a:r>
              <a:rPr lang="ja-JP" altLang="en-US" sz="1400" b="1" dirty="0">
                <a:solidFill>
                  <a:schemeClr val="accent1">
                    <a:lumMod val="50000"/>
                  </a:schemeClr>
                </a:solidFill>
                <a:latin typeface="Aptos" panose="020B0004020202020204" pitchFamily="34" charset="0"/>
              </a:rPr>
              <a:t>個別空調の場合に各部屋でエアコンを稼働する場合は電気使用量が高くなる傾向にあり、個別空調で時間帯ごとに過ごす部屋１部屋だけでエアコンを稼働する場合は安くなる傾向にあります。また、電力消費の大きい設備（電気式床暖房、幹太君、エコキュート、浴室乾燥による乾燥等）を導入し使用する場合は、電力消費量が大きくなりますのでその点も考慮して入力してください。</a:t>
            </a:r>
            <a:endParaRPr lang="en-US" altLang="ja-JP" sz="1400" b="1" dirty="0">
              <a:solidFill>
                <a:schemeClr val="accent1">
                  <a:lumMod val="50000"/>
                </a:schemeClr>
              </a:solidFill>
              <a:latin typeface="Aptos" panose="020B0004020202020204" pitchFamily="34" charset="0"/>
            </a:endParaRPr>
          </a:p>
        </p:txBody>
      </p:sp>
      <p:sp>
        <p:nvSpPr>
          <p:cNvPr id="25" name="正方形/長方形 24">
            <a:extLst>
              <a:ext uri="{FF2B5EF4-FFF2-40B4-BE49-F238E27FC236}">
                <a16:creationId xmlns:a16="http://schemas.microsoft.com/office/drawing/2014/main" id="{AD183F54-B24F-F0F8-0066-BA43D9780AB3}"/>
              </a:ext>
            </a:extLst>
          </p:cNvPr>
          <p:cNvSpPr/>
          <p:nvPr/>
        </p:nvSpPr>
        <p:spPr>
          <a:xfrm>
            <a:off x="9585277" y="2245169"/>
            <a:ext cx="1520873" cy="176212"/>
          </a:xfrm>
          <a:prstGeom prst="rect">
            <a:avLst/>
          </a:prstGeom>
          <a:noFill/>
          <a:ln w="3175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矢印コネクタ 26">
            <a:extLst>
              <a:ext uri="{FF2B5EF4-FFF2-40B4-BE49-F238E27FC236}">
                <a16:creationId xmlns:a16="http://schemas.microsoft.com/office/drawing/2014/main" id="{FFB28EF8-3559-4964-7FC9-ACAD4443F3C5}"/>
              </a:ext>
            </a:extLst>
          </p:cNvPr>
          <p:cNvCxnSpPr>
            <a:cxnSpLocks/>
          </p:cNvCxnSpPr>
          <p:nvPr/>
        </p:nvCxnSpPr>
        <p:spPr>
          <a:xfrm>
            <a:off x="9683589" y="1349819"/>
            <a:ext cx="0" cy="895350"/>
          </a:xfrm>
          <a:prstGeom prst="straightConnector1">
            <a:avLst/>
          </a:prstGeom>
          <a:ln w="25400">
            <a:solidFill>
              <a:srgbClr val="FF7C80"/>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644C07EA-D809-9B22-F215-EB55EF0E7F47}"/>
              </a:ext>
            </a:extLst>
          </p:cNvPr>
          <p:cNvSpPr txBox="1"/>
          <p:nvPr/>
        </p:nvSpPr>
        <p:spPr>
          <a:xfrm>
            <a:off x="7186612" y="890265"/>
            <a:ext cx="3229763" cy="707886"/>
          </a:xfrm>
          <a:prstGeom prst="rect">
            <a:avLst/>
          </a:prstGeom>
          <a:noFill/>
        </p:spPr>
        <p:txBody>
          <a:bodyPr wrap="square" rtlCol="0">
            <a:spAutoFit/>
          </a:bodyPr>
          <a:lstStyle/>
          <a:p>
            <a:r>
              <a:rPr lang="ja-JP" altLang="en-US" sz="2000" b="1" dirty="0">
                <a:solidFill>
                  <a:srgbClr val="FF7C80"/>
                </a:solidFill>
                <a:latin typeface="03スマートフォントUI" panose="02000600000000000000" pitchFamily="50" charset="-128"/>
                <a:ea typeface="03スマートフォントUI" panose="02000600000000000000" pitchFamily="50" charset="-128"/>
              </a:rPr>
              <a:t>省エネルギー計算からの電気使用量予測値</a:t>
            </a:r>
            <a:endParaRPr kumimoji="1" lang="ja-JP" altLang="en-US" sz="20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32" name="TextBox 95">
            <a:extLst>
              <a:ext uri="{FF2B5EF4-FFF2-40B4-BE49-F238E27FC236}">
                <a16:creationId xmlns:a16="http://schemas.microsoft.com/office/drawing/2014/main" id="{F3800748-093C-9000-9CF6-D92F61A9447D}"/>
              </a:ext>
            </a:extLst>
          </p:cNvPr>
          <p:cNvSpPr txBox="1">
            <a:spLocks noChangeArrowheads="1"/>
          </p:cNvSpPr>
          <p:nvPr/>
        </p:nvSpPr>
        <p:spPr bwMode="auto">
          <a:xfrm>
            <a:off x="690505" y="5842090"/>
            <a:ext cx="96612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ja-JP" altLang="en-US" sz="1400" b="1" dirty="0">
                <a:solidFill>
                  <a:schemeClr val="accent1">
                    <a:lumMod val="50000"/>
                  </a:schemeClr>
                </a:solidFill>
                <a:latin typeface="Open Sans" panose="020B0606030504020204" pitchFamily="34" charset="0"/>
                <a:cs typeface="Open Sans" panose="020B0606030504020204" pitchFamily="34" charset="0"/>
              </a:rPr>
              <a:t>省エネルギー計算からの電気使用量予測値と太陽光発電量を連動させて試算できる仕組みの開発を検討していますので、導入が決まりましたらブログ更新や</a:t>
            </a:r>
            <a:r>
              <a:rPr lang="en-US" altLang="ja-JP" sz="1400" b="1" dirty="0">
                <a:solidFill>
                  <a:schemeClr val="accent1">
                    <a:lumMod val="50000"/>
                  </a:schemeClr>
                </a:solidFill>
                <a:latin typeface="Open Sans" panose="020B0606030504020204" pitchFamily="34" charset="0"/>
                <a:cs typeface="Open Sans" panose="020B0606030504020204" pitchFamily="34" charset="0"/>
              </a:rPr>
              <a:t>X</a:t>
            </a:r>
            <a:r>
              <a:rPr lang="ja-JP" altLang="en-US" sz="1400" b="1" dirty="0">
                <a:solidFill>
                  <a:schemeClr val="accent1">
                    <a:lumMod val="50000"/>
                  </a:schemeClr>
                </a:solidFill>
                <a:latin typeface="Open Sans" panose="020B0606030504020204" pitchFamily="34" charset="0"/>
                <a:cs typeface="Open Sans" panose="020B0606030504020204" pitchFamily="34" charset="0"/>
              </a:rPr>
              <a:t>のポストにてご案内いたします。</a:t>
            </a:r>
            <a:endParaRPr lang="en-US" altLang="ja-JP" sz="1400" b="1" dirty="0">
              <a:solidFill>
                <a:schemeClr val="accent1">
                  <a:lumMod val="50000"/>
                </a:schemeClr>
              </a:solidFill>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8796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20"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81C56633-0C92-45F8-D401-717E2F61A32C}"/>
              </a:ext>
            </a:extLst>
          </p:cNvPr>
          <p:cNvPicPr>
            <a:picLocks noChangeAspect="1"/>
          </p:cNvPicPr>
          <p:nvPr/>
        </p:nvPicPr>
        <p:blipFill>
          <a:blip r:embed="rId2">
            <a:duotone>
              <a:prstClr val="black"/>
              <a:srgbClr val="FFE7E7">
                <a:tint val="45000"/>
                <a:satMod val="400000"/>
              </a:srgbClr>
            </a:duotone>
            <a:extLst>
              <a:ext uri="{28A0092B-C50C-407E-A947-70E740481C1C}">
                <a14:useLocalDpi xmlns:a14="http://schemas.microsoft.com/office/drawing/2010/main" val="0"/>
              </a:ext>
            </a:extLst>
          </a:blip>
          <a:stretch>
            <a:fillRect/>
          </a:stretch>
        </p:blipFill>
        <p:spPr>
          <a:xfrm>
            <a:off x="5447126" y="1591492"/>
            <a:ext cx="5771878" cy="3987843"/>
          </a:xfrm>
          <a:prstGeom prst="rect">
            <a:avLst/>
          </a:prstGeom>
        </p:spPr>
      </p:pic>
      <p:sp>
        <p:nvSpPr>
          <p:cNvPr id="5" name="Rectangle 79"/>
          <p:cNvSpPr>
            <a:spLocks noChangeArrowheads="1"/>
          </p:cNvSpPr>
          <p:nvPr/>
        </p:nvSpPr>
        <p:spPr bwMode="auto">
          <a:xfrm>
            <a:off x="0" y="6650405"/>
            <a:ext cx="12192000" cy="207595"/>
          </a:xfrm>
          <a:prstGeom prst="rect">
            <a:avLst/>
          </a:prstGeom>
          <a:solidFill>
            <a:srgbClr val="FF7C80"/>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rgbClr val="FF7C80"/>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solidFill>
                  <a:srgbClr val="FF7C80"/>
                </a:solidFill>
              </a:endParaRPr>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solidFill>
                  <a:srgbClr val="FF7C80"/>
                </a:solidFill>
              </a:endParaRPr>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solidFill>
                  <a:srgbClr val="FF7C80"/>
                </a:solidFill>
              </a:endParaRPr>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solidFill>
                    <a:srgbClr val="FF7C80"/>
                  </a:solidFill>
                </a:endParaRPr>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solidFill>
                  <a:srgbClr val="FF7C80"/>
                </a:solidFill>
              </a:endParaRPr>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solidFill>
                  <a:srgbClr val="FF7C80"/>
                </a:solidFill>
              </a:endParaRPr>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3557384" cy="584775"/>
          </a:xfrm>
          <a:prstGeom prst="rect">
            <a:avLst/>
          </a:prstGeom>
          <a:noFill/>
        </p:spPr>
        <p:txBody>
          <a:bodyPr wrap="none" rtlCol="0">
            <a:spAutoFit/>
          </a:bodyPr>
          <a:lstStyle/>
          <a:p>
            <a:r>
              <a:rPr kumimoji="1" lang="ja-JP" altLang="en-US" sz="3200" b="1" dirty="0">
                <a:solidFill>
                  <a:srgbClr val="FF7C80"/>
                </a:solidFill>
                <a:latin typeface="03スマートフォントUI" panose="02000600000000000000" pitchFamily="50" charset="-128"/>
                <a:ea typeface="03スマートフォントUI" panose="02000600000000000000" pitchFamily="50" charset="-128"/>
              </a:rPr>
              <a:t>昼間電気使用割合</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rgbClr val="FF7C80"/>
                </a:solidFill>
              </a:rPr>
              <a:pPr/>
              <a:t>30</a:t>
            </a:fld>
            <a:endParaRPr lang="ja-JP" altLang="en-US" dirty="0">
              <a:solidFill>
                <a:srgbClr val="FF7C80"/>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4881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rgbClr val="FF7C80"/>
                </a:solidFill>
                <a:latin typeface="Open Sans" panose="020B0606030504020204" pitchFamily="34" charset="0"/>
              </a:rPr>
              <a:t>太陽光発電量計算　入力項目の解説</a:t>
            </a:r>
            <a:endParaRPr lang="ru-RU" altLang="ru-RU" dirty="0">
              <a:solidFill>
                <a:srgbClr val="FF7C80"/>
              </a:solidFill>
              <a:latin typeface="Arial" panose="020B0604020202020204" pitchFamily="34" charset="0"/>
            </a:endParaRPr>
          </a:p>
        </p:txBody>
      </p:sp>
      <p:sp>
        <p:nvSpPr>
          <p:cNvPr id="16" name="Oval 52">
            <a:extLst>
              <a:ext uri="{FF2B5EF4-FFF2-40B4-BE49-F238E27FC236}">
                <a16:creationId xmlns:a16="http://schemas.microsoft.com/office/drawing/2014/main" id="{1C97AAA6-A4D4-D7EA-3C87-B049BF7BBD4A}"/>
              </a:ext>
            </a:extLst>
          </p:cNvPr>
          <p:cNvSpPr>
            <a:spLocks noChangeArrowheads="1"/>
          </p:cNvSpPr>
          <p:nvPr/>
        </p:nvSpPr>
        <p:spPr bwMode="auto">
          <a:xfrm>
            <a:off x="1543" y="-1588"/>
            <a:ext cx="1074738" cy="1074738"/>
          </a:xfrm>
          <a:prstGeom prst="ellipse">
            <a:avLst/>
          </a:prstGeom>
          <a:solidFill>
            <a:srgbClr val="FFFFFF"/>
          </a:solidFill>
          <a:ln w="25400">
            <a:solidFill>
              <a:srgbClr val="FF7C8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18" name="Freeform 58">
            <a:extLst>
              <a:ext uri="{FF2B5EF4-FFF2-40B4-BE49-F238E27FC236}">
                <a16:creationId xmlns:a16="http://schemas.microsoft.com/office/drawing/2014/main" id="{EDB84D06-80D4-39BD-D063-613430320F2F}"/>
              </a:ext>
            </a:extLst>
          </p:cNvPr>
          <p:cNvSpPr>
            <a:spLocks noEditPoints="1"/>
          </p:cNvSpPr>
          <p:nvPr/>
        </p:nvSpPr>
        <p:spPr bwMode="auto">
          <a:xfrm>
            <a:off x="196806" y="292100"/>
            <a:ext cx="684213" cy="484187"/>
          </a:xfrm>
          <a:custGeom>
            <a:avLst/>
            <a:gdLst>
              <a:gd name="T0" fmla="*/ 478949 w 180"/>
              <a:gd name="T1" fmla="*/ 255437 h 127"/>
              <a:gd name="T2" fmla="*/ 577780 w 180"/>
              <a:gd name="T3" fmla="*/ 217312 h 127"/>
              <a:gd name="T4" fmla="*/ 604388 w 180"/>
              <a:gd name="T5" fmla="*/ 255437 h 127"/>
              <a:gd name="T6" fmla="*/ 482750 w 180"/>
              <a:gd name="T7" fmla="*/ 263062 h 127"/>
              <a:gd name="T8" fmla="*/ 638599 w 180"/>
              <a:gd name="T9" fmla="*/ 312625 h 127"/>
              <a:gd name="T10" fmla="*/ 676611 w 180"/>
              <a:gd name="T11" fmla="*/ 377437 h 127"/>
              <a:gd name="T12" fmla="*/ 497955 w 180"/>
              <a:gd name="T13" fmla="*/ 320250 h 127"/>
              <a:gd name="T14" fmla="*/ 672809 w 180"/>
              <a:gd name="T15" fmla="*/ 388875 h 127"/>
              <a:gd name="T16" fmla="*/ 684213 w 180"/>
              <a:gd name="T17" fmla="*/ 415562 h 127"/>
              <a:gd name="T18" fmla="*/ 680412 w 180"/>
              <a:gd name="T19" fmla="*/ 400312 h 127"/>
              <a:gd name="T20" fmla="*/ 110234 w 180"/>
              <a:gd name="T21" fmla="*/ 404125 h 127"/>
              <a:gd name="T22" fmla="*/ 114036 w 180"/>
              <a:gd name="T23" fmla="*/ 419375 h 127"/>
              <a:gd name="T24" fmla="*/ 387721 w 180"/>
              <a:gd name="T25" fmla="*/ 457500 h 127"/>
              <a:gd name="T26" fmla="*/ 402925 w 180"/>
              <a:gd name="T27" fmla="*/ 461312 h 127"/>
              <a:gd name="T28" fmla="*/ 406727 w 180"/>
              <a:gd name="T29" fmla="*/ 419375 h 127"/>
              <a:gd name="T30" fmla="*/ 684213 w 180"/>
              <a:gd name="T31" fmla="*/ 415562 h 127"/>
              <a:gd name="T32" fmla="*/ 410528 w 180"/>
              <a:gd name="T33" fmla="*/ 438437 h 127"/>
              <a:gd name="T34" fmla="*/ 406727 w 180"/>
              <a:gd name="T35" fmla="*/ 468937 h 127"/>
              <a:gd name="T36" fmla="*/ 380118 w 180"/>
              <a:gd name="T37" fmla="*/ 465125 h 127"/>
              <a:gd name="T38" fmla="*/ 330703 w 180"/>
              <a:gd name="T39" fmla="*/ 438437 h 127"/>
              <a:gd name="T40" fmla="*/ 288890 w 180"/>
              <a:gd name="T41" fmla="*/ 476562 h 127"/>
              <a:gd name="T42" fmla="*/ 497955 w 180"/>
              <a:gd name="T43" fmla="*/ 484187 h 127"/>
              <a:gd name="T44" fmla="*/ 463744 w 180"/>
              <a:gd name="T45" fmla="*/ 442250 h 127"/>
              <a:gd name="T46" fmla="*/ 190059 w 180"/>
              <a:gd name="T47" fmla="*/ 255437 h 127"/>
              <a:gd name="T48" fmla="*/ 323101 w 180"/>
              <a:gd name="T49" fmla="*/ 217312 h 127"/>
              <a:gd name="T50" fmla="*/ 209065 w 180"/>
              <a:gd name="T51" fmla="*/ 221125 h 127"/>
              <a:gd name="T52" fmla="*/ 155849 w 180"/>
              <a:gd name="T53" fmla="*/ 312625 h 127"/>
              <a:gd name="T54" fmla="*/ 311697 w 180"/>
              <a:gd name="T55" fmla="*/ 263062 h 127"/>
              <a:gd name="T56" fmla="*/ 155849 w 180"/>
              <a:gd name="T57" fmla="*/ 312625 h 127"/>
              <a:gd name="T58" fmla="*/ 273685 w 180"/>
              <a:gd name="T59" fmla="*/ 388875 h 127"/>
              <a:gd name="T60" fmla="*/ 148246 w 180"/>
              <a:gd name="T61" fmla="*/ 320250 h 127"/>
              <a:gd name="T62" fmla="*/ 121638 w 180"/>
              <a:gd name="T63" fmla="*/ 388875 h 127"/>
              <a:gd name="T64" fmla="*/ 349709 w 180"/>
              <a:gd name="T65" fmla="*/ 217312 h 127"/>
              <a:gd name="T66" fmla="*/ 452341 w 180"/>
              <a:gd name="T67" fmla="*/ 255437 h 127"/>
              <a:gd name="T68" fmla="*/ 452341 w 180"/>
              <a:gd name="T69" fmla="*/ 263062 h 127"/>
              <a:gd name="T70" fmla="*/ 330703 w 180"/>
              <a:gd name="T71" fmla="*/ 312625 h 127"/>
              <a:gd name="T72" fmla="*/ 452341 w 180"/>
              <a:gd name="T73" fmla="*/ 263062 h 127"/>
              <a:gd name="T74" fmla="*/ 326902 w 180"/>
              <a:gd name="T75" fmla="*/ 320250 h 127"/>
              <a:gd name="T76" fmla="*/ 478949 w 180"/>
              <a:gd name="T77" fmla="*/ 388875 h 127"/>
              <a:gd name="T78" fmla="*/ 140644 w 180"/>
              <a:gd name="T79" fmla="*/ 263062 h 127"/>
              <a:gd name="T80" fmla="*/ 190059 w 180"/>
              <a:gd name="T81" fmla="*/ 190625 h 127"/>
              <a:gd name="T82" fmla="*/ 269884 w 180"/>
              <a:gd name="T83" fmla="*/ 190625 h 127"/>
              <a:gd name="T84" fmla="*/ 98831 w 180"/>
              <a:gd name="T85" fmla="*/ 186812 h 127"/>
              <a:gd name="T86" fmla="*/ 368715 w 180"/>
              <a:gd name="T87" fmla="*/ 183000 h 127"/>
              <a:gd name="T88" fmla="*/ 315498 w 180"/>
              <a:gd name="T89" fmla="*/ 61000 h 127"/>
              <a:gd name="T90" fmla="*/ 231872 w 180"/>
              <a:gd name="T91" fmla="*/ 72437 h 127"/>
              <a:gd name="T92" fmla="*/ 178656 w 180"/>
              <a:gd name="T93" fmla="*/ 3812 h 127"/>
              <a:gd name="T94" fmla="*/ 57018 w 180"/>
              <a:gd name="T95" fmla="*/ 53375 h 127"/>
              <a:gd name="T96" fmla="*/ 68421 w 180"/>
              <a:gd name="T97" fmla="*/ 141062 h 127"/>
              <a:gd name="T98" fmla="*/ 0 w 180"/>
              <a:gd name="T99" fmla="*/ 194437 h 127"/>
              <a:gd name="T100" fmla="*/ 53217 w 180"/>
              <a:gd name="T101" fmla="*/ 312625 h 127"/>
              <a:gd name="T102" fmla="*/ 110234 w 180"/>
              <a:gd name="T103" fmla="*/ 308812 h 127"/>
              <a:gd name="T104" fmla="*/ 76024 w 180"/>
              <a:gd name="T105" fmla="*/ 186812 h 127"/>
              <a:gd name="T106" fmla="*/ 292691 w 180"/>
              <a:gd name="T107" fmla="*/ 186812 h 127"/>
              <a:gd name="T108" fmla="*/ 368715 w 180"/>
              <a:gd name="T109" fmla="*/ 190625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0" h="127">
                <a:moveTo>
                  <a:pt x="159" y="67"/>
                </a:moveTo>
                <a:cubicBezTo>
                  <a:pt x="126" y="67"/>
                  <a:pt x="126" y="67"/>
                  <a:pt x="126" y="67"/>
                </a:cubicBezTo>
                <a:cubicBezTo>
                  <a:pt x="125" y="63"/>
                  <a:pt x="124" y="60"/>
                  <a:pt x="124" y="57"/>
                </a:cubicBezTo>
                <a:cubicBezTo>
                  <a:pt x="152" y="57"/>
                  <a:pt x="152" y="57"/>
                  <a:pt x="152" y="57"/>
                </a:cubicBezTo>
                <a:cubicBezTo>
                  <a:pt x="152" y="57"/>
                  <a:pt x="153" y="57"/>
                  <a:pt x="153" y="58"/>
                </a:cubicBezTo>
                <a:cubicBezTo>
                  <a:pt x="155" y="61"/>
                  <a:pt x="157" y="64"/>
                  <a:pt x="159" y="67"/>
                </a:cubicBezTo>
                <a:close/>
                <a:moveTo>
                  <a:pt x="160" y="69"/>
                </a:moveTo>
                <a:cubicBezTo>
                  <a:pt x="149" y="69"/>
                  <a:pt x="138" y="69"/>
                  <a:pt x="127" y="69"/>
                </a:cubicBezTo>
                <a:cubicBezTo>
                  <a:pt x="128" y="73"/>
                  <a:pt x="129" y="77"/>
                  <a:pt x="131" y="82"/>
                </a:cubicBezTo>
                <a:cubicBezTo>
                  <a:pt x="143" y="82"/>
                  <a:pt x="155" y="82"/>
                  <a:pt x="168" y="82"/>
                </a:cubicBezTo>
                <a:cubicBezTo>
                  <a:pt x="165" y="77"/>
                  <a:pt x="162" y="73"/>
                  <a:pt x="160" y="69"/>
                </a:cubicBezTo>
                <a:close/>
                <a:moveTo>
                  <a:pt x="178" y="99"/>
                </a:moveTo>
                <a:cubicBezTo>
                  <a:pt x="175" y="94"/>
                  <a:pt x="172" y="89"/>
                  <a:pt x="169" y="84"/>
                </a:cubicBezTo>
                <a:cubicBezTo>
                  <a:pt x="131" y="84"/>
                  <a:pt x="131" y="84"/>
                  <a:pt x="131" y="84"/>
                </a:cubicBezTo>
                <a:cubicBezTo>
                  <a:pt x="133" y="90"/>
                  <a:pt x="135" y="95"/>
                  <a:pt x="137" y="102"/>
                </a:cubicBezTo>
                <a:cubicBezTo>
                  <a:pt x="177" y="102"/>
                  <a:pt x="177" y="102"/>
                  <a:pt x="177" y="102"/>
                </a:cubicBezTo>
                <a:cubicBezTo>
                  <a:pt x="178" y="102"/>
                  <a:pt x="179" y="100"/>
                  <a:pt x="178" y="99"/>
                </a:cubicBezTo>
                <a:close/>
                <a:moveTo>
                  <a:pt x="180" y="109"/>
                </a:moveTo>
                <a:cubicBezTo>
                  <a:pt x="180" y="106"/>
                  <a:pt x="180" y="106"/>
                  <a:pt x="180" y="106"/>
                </a:cubicBezTo>
                <a:cubicBezTo>
                  <a:pt x="180" y="105"/>
                  <a:pt x="179" y="105"/>
                  <a:pt x="179" y="105"/>
                </a:cubicBezTo>
                <a:cubicBezTo>
                  <a:pt x="30" y="105"/>
                  <a:pt x="30" y="105"/>
                  <a:pt x="30" y="105"/>
                </a:cubicBezTo>
                <a:cubicBezTo>
                  <a:pt x="29" y="105"/>
                  <a:pt x="29" y="105"/>
                  <a:pt x="29" y="106"/>
                </a:cubicBezTo>
                <a:cubicBezTo>
                  <a:pt x="29" y="109"/>
                  <a:pt x="29" y="109"/>
                  <a:pt x="29" y="109"/>
                </a:cubicBezTo>
                <a:cubicBezTo>
                  <a:pt x="29" y="109"/>
                  <a:pt x="29" y="110"/>
                  <a:pt x="30" y="110"/>
                </a:cubicBezTo>
                <a:cubicBezTo>
                  <a:pt x="102" y="110"/>
                  <a:pt x="102" y="110"/>
                  <a:pt x="102" y="110"/>
                </a:cubicBezTo>
                <a:cubicBezTo>
                  <a:pt x="102" y="120"/>
                  <a:pt x="102" y="120"/>
                  <a:pt x="102" y="120"/>
                </a:cubicBezTo>
                <a:cubicBezTo>
                  <a:pt x="102" y="121"/>
                  <a:pt x="102" y="121"/>
                  <a:pt x="103" y="121"/>
                </a:cubicBezTo>
                <a:cubicBezTo>
                  <a:pt x="106" y="121"/>
                  <a:pt x="106" y="121"/>
                  <a:pt x="106" y="121"/>
                </a:cubicBezTo>
                <a:cubicBezTo>
                  <a:pt x="106" y="121"/>
                  <a:pt x="107" y="121"/>
                  <a:pt x="107" y="120"/>
                </a:cubicBezTo>
                <a:cubicBezTo>
                  <a:pt x="107" y="110"/>
                  <a:pt x="107" y="110"/>
                  <a:pt x="107" y="110"/>
                </a:cubicBezTo>
                <a:cubicBezTo>
                  <a:pt x="179" y="110"/>
                  <a:pt x="179" y="110"/>
                  <a:pt x="179" y="110"/>
                </a:cubicBezTo>
                <a:cubicBezTo>
                  <a:pt x="179" y="110"/>
                  <a:pt x="180" y="109"/>
                  <a:pt x="180" y="109"/>
                </a:cubicBezTo>
                <a:close/>
                <a:moveTo>
                  <a:pt x="121" y="115"/>
                </a:moveTo>
                <a:cubicBezTo>
                  <a:pt x="108" y="115"/>
                  <a:pt x="108" y="115"/>
                  <a:pt x="108" y="115"/>
                </a:cubicBezTo>
                <a:cubicBezTo>
                  <a:pt x="108" y="122"/>
                  <a:pt x="108" y="122"/>
                  <a:pt x="108" y="122"/>
                </a:cubicBezTo>
                <a:cubicBezTo>
                  <a:pt x="108" y="122"/>
                  <a:pt x="108" y="123"/>
                  <a:pt x="107" y="123"/>
                </a:cubicBezTo>
                <a:cubicBezTo>
                  <a:pt x="101" y="123"/>
                  <a:pt x="101" y="123"/>
                  <a:pt x="101" y="123"/>
                </a:cubicBezTo>
                <a:cubicBezTo>
                  <a:pt x="101" y="123"/>
                  <a:pt x="100" y="122"/>
                  <a:pt x="100" y="122"/>
                </a:cubicBezTo>
                <a:cubicBezTo>
                  <a:pt x="100" y="115"/>
                  <a:pt x="100" y="115"/>
                  <a:pt x="100" y="115"/>
                </a:cubicBezTo>
                <a:cubicBezTo>
                  <a:pt x="87" y="115"/>
                  <a:pt x="87" y="115"/>
                  <a:pt x="87" y="115"/>
                </a:cubicBezTo>
                <a:cubicBezTo>
                  <a:pt x="87" y="115"/>
                  <a:pt x="87" y="116"/>
                  <a:pt x="86" y="116"/>
                </a:cubicBezTo>
                <a:cubicBezTo>
                  <a:pt x="76" y="125"/>
                  <a:pt x="76" y="125"/>
                  <a:pt x="76" y="125"/>
                </a:cubicBezTo>
                <a:cubicBezTo>
                  <a:pt x="75" y="125"/>
                  <a:pt x="76" y="127"/>
                  <a:pt x="77" y="127"/>
                </a:cubicBezTo>
                <a:cubicBezTo>
                  <a:pt x="131" y="127"/>
                  <a:pt x="131" y="127"/>
                  <a:pt x="131" y="127"/>
                </a:cubicBezTo>
                <a:cubicBezTo>
                  <a:pt x="132" y="127"/>
                  <a:pt x="133" y="125"/>
                  <a:pt x="132" y="125"/>
                </a:cubicBezTo>
                <a:cubicBezTo>
                  <a:pt x="122" y="116"/>
                  <a:pt x="122" y="116"/>
                  <a:pt x="122" y="116"/>
                </a:cubicBezTo>
                <a:cubicBezTo>
                  <a:pt x="122" y="116"/>
                  <a:pt x="122" y="115"/>
                  <a:pt x="121" y="115"/>
                </a:cubicBezTo>
                <a:close/>
                <a:moveTo>
                  <a:pt x="50" y="67"/>
                </a:moveTo>
                <a:cubicBezTo>
                  <a:pt x="82" y="67"/>
                  <a:pt x="82" y="67"/>
                  <a:pt x="82" y="67"/>
                </a:cubicBezTo>
                <a:cubicBezTo>
                  <a:pt x="83" y="63"/>
                  <a:pt x="84" y="60"/>
                  <a:pt x="85" y="57"/>
                </a:cubicBezTo>
                <a:cubicBezTo>
                  <a:pt x="57" y="57"/>
                  <a:pt x="57" y="57"/>
                  <a:pt x="57" y="57"/>
                </a:cubicBezTo>
                <a:cubicBezTo>
                  <a:pt x="56" y="57"/>
                  <a:pt x="56" y="57"/>
                  <a:pt x="55" y="58"/>
                </a:cubicBezTo>
                <a:cubicBezTo>
                  <a:pt x="54" y="61"/>
                  <a:pt x="52" y="64"/>
                  <a:pt x="50" y="67"/>
                </a:cubicBezTo>
                <a:close/>
                <a:moveTo>
                  <a:pt x="41" y="82"/>
                </a:moveTo>
                <a:cubicBezTo>
                  <a:pt x="53" y="82"/>
                  <a:pt x="65" y="82"/>
                  <a:pt x="78" y="82"/>
                </a:cubicBezTo>
                <a:cubicBezTo>
                  <a:pt x="79" y="77"/>
                  <a:pt x="80" y="73"/>
                  <a:pt x="82" y="69"/>
                </a:cubicBezTo>
                <a:cubicBezTo>
                  <a:pt x="71" y="69"/>
                  <a:pt x="60" y="69"/>
                  <a:pt x="48" y="69"/>
                </a:cubicBezTo>
                <a:cubicBezTo>
                  <a:pt x="46" y="73"/>
                  <a:pt x="44" y="77"/>
                  <a:pt x="41" y="82"/>
                </a:cubicBezTo>
                <a:close/>
                <a:moveTo>
                  <a:pt x="32" y="102"/>
                </a:moveTo>
                <a:cubicBezTo>
                  <a:pt x="72" y="102"/>
                  <a:pt x="72" y="102"/>
                  <a:pt x="72" y="102"/>
                </a:cubicBezTo>
                <a:cubicBezTo>
                  <a:pt x="74" y="95"/>
                  <a:pt x="75" y="90"/>
                  <a:pt x="77" y="84"/>
                </a:cubicBezTo>
                <a:cubicBezTo>
                  <a:pt x="39" y="84"/>
                  <a:pt x="39" y="84"/>
                  <a:pt x="39" y="84"/>
                </a:cubicBezTo>
                <a:cubicBezTo>
                  <a:pt x="36" y="89"/>
                  <a:pt x="33" y="94"/>
                  <a:pt x="30" y="99"/>
                </a:cubicBezTo>
                <a:cubicBezTo>
                  <a:pt x="29" y="100"/>
                  <a:pt x="30" y="102"/>
                  <a:pt x="32" y="102"/>
                </a:cubicBezTo>
                <a:close/>
                <a:moveTo>
                  <a:pt x="116" y="57"/>
                </a:moveTo>
                <a:cubicBezTo>
                  <a:pt x="112" y="57"/>
                  <a:pt x="96" y="57"/>
                  <a:pt x="92" y="57"/>
                </a:cubicBezTo>
                <a:cubicBezTo>
                  <a:pt x="91" y="60"/>
                  <a:pt x="91" y="63"/>
                  <a:pt x="90" y="67"/>
                </a:cubicBezTo>
                <a:cubicBezTo>
                  <a:pt x="95" y="67"/>
                  <a:pt x="114" y="67"/>
                  <a:pt x="119" y="67"/>
                </a:cubicBezTo>
                <a:cubicBezTo>
                  <a:pt x="118" y="63"/>
                  <a:pt x="117" y="60"/>
                  <a:pt x="116" y="57"/>
                </a:cubicBezTo>
                <a:close/>
                <a:moveTo>
                  <a:pt x="119" y="69"/>
                </a:moveTo>
                <a:cubicBezTo>
                  <a:pt x="114" y="69"/>
                  <a:pt x="94" y="69"/>
                  <a:pt x="90" y="69"/>
                </a:cubicBezTo>
                <a:cubicBezTo>
                  <a:pt x="89" y="73"/>
                  <a:pt x="88" y="77"/>
                  <a:pt x="87" y="82"/>
                </a:cubicBezTo>
                <a:cubicBezTo>
                  <a:pt x="93" y="82"/>
                  <a:pt x="116" y="82"/>
                  <a:pt x="122" y="82"/>
                </a:cubicBezTo>
                <a:cubicBezTo>
                  <a:pt x="121" y="77"/>
                  <a:pt x="120" y="73"/>
                  <a:pt x="119" y="69"/>
                </a:cubicBezTo>
                <a:close/>
                <a:moveTo>
                  <a:pt x="122" y="84"/>
                </a:moveTo>
                <a:cubicBezTo>
                  <a:pt x="116" y="84"/>
                  <a:pt x="92" y="84"/>
                  <a:pt x="86" y="84"/>
                </a:cubicBezTo>
                <a:cubicBezTo>
                  <a:pt x="85" y="90"/>
                  <a:pt x="84" y="95"/>
                  <a:pt x="83" y="102"/>
                </a:cubicBezTo>
                <a:cubicBezTo>
                  <a:pt x="90" y="102"/>
                  <a:pt x="119" y="102"/>
                  <a:pt x="126" y="102"/>
                </a:cubicBezTo>
                <a:cubicBezTo>
                  <a:pt x="125" y="95"/>
                  <a:pt x="123" y="90"/>
                  <a:pt x="122" y="84"/>
                </a:cubicBezTo>
                <a:close/>
                <a:moveTo>
                  <a:pt x="37" y="69"/>
                </a:moveTo>
                <a:cubicBezTo>
                  <a:pt x="48" y="51"/>
                  <a:pt x="48" y="51"/>
                  <a:pt x="48" y="51"/>
                </a:cubicBezTo>
                <a:cubicBezTo>
                  <a:pt x="49" y="50"/>
                  <a:pt x="49" y="50"/>
                  <a:pt x="50" y="50"/>
                </a:cubicBezTo>
                <a:cubicBezTo>
                  <a:pt x="71" y="50"/>
                  <a:pt x="71" y="50"/>
                  <a:pt x="71" y="50"/>
                </a:cubicBezTo>
                <a:cubicBezTo>
                  <a:pt x="71" y="50"/>
                  <a:pt x="71" y="50"/>
                  <a:pt x="71" y="50"/>
                </a:cubicBezTo>
                <a:cubicBezTo>
                  <a:pt x="71" y="38"/>
                  <a:pt x="61" y="27"/>
                  <a:pt x="49" y="27"/>
                </a:cubicBezTo>
                <a:cubicBezTo>
                  <a:pt x="36" y="27"/>
                  <a:pt x="26" y="37"/>
                  <a:pt x="26" y="49"/>
                </a:cubicBezTo>
                <a:cubicBezTo>
                  <a:pt x="26" y="58"/>
                  <a:pt x="31" y="65"/>
                  <a:pt x="37" y="69"/>
                </a:cubicBezTo>
                <a:close/>
                <a:moveTo>
                  <a:pt x="97" y="48"/>
                </a:moveTo>
                <a:cubicBezTo>
                  <a:pt x="79" y="37"/>
                  <a:pt x="79" y="37"/>
                  <a:pt x="79" y="37"/>
                </a:cubicBezTo>
                <a:cubicBezTo>
                  <a:pt x="83" y="16"/>
                  <a:pt x="83" y="16"/>
                  <a:pt x="83" y="16"/>
                </a:cubicBezTo>
                <a:cubicBezTo>
                  <a:pt x="84" y="15"/>
                  <a:pt x="83" y="14"/>
                  <a:pt x="82" y="14"/>
                </a:cubicBezTo>
                <a:cubicBezTo>
                  <a:pt x="61" y="19"/>
                  <a:pt x="61" y="19"/>
                  <a:pt x="61" y="19"/>
                </a:cubicBezTo>
                <a:cubicBezTo>
                  <a:pt x="50" y="1"/>
                  <a:pt x="50" y="1"/>
                  <a:pt x="50" y="1"/>
                </a:cubicBezTo>
                <a:cubicBezTo>
                  <a:pt x="49" y="0"/>
                  <a:pt x="48" y="0"/>
                  <a:pt x="47" y="1"/>
                </a:cubicBezTo>
                <a:cubicBezTo>
                  <a:pt x="36" y="19"/>
                  <a:pt x="36" y="19"/>
                  <a:pt x="36" y="19"/>
                </a:cubicBezTo>
                <a:cubicBezTo>
                  <a:pt x="15" y="14"/>
                  <a:pt x="15" y="14"/>
                  <a:pt x="15" y="14"/>
                </a:cubicBezTo>
                <a:cubicBezTo>
                  <a:pt x="14" y="14"/>
                  <a:pt x="13" y="15"/>
                  <a:pt x="14" y="16"/>
                </a:cubicBezTo>
                <a:cubicBezTo>
                  <a:pt x="18" y="37"/>
                  <a:pt x="18" y="37"/>
                  <a:pt x="18" y="37"/>
                </a:cubicBezTo>
                <a:cubicBezTo>
                  <a:pt x="0" y="48"/>
                  <a:pt x="0" y="48"/>
                  <a:pt x="0" y="48"/>
                </a:cubicBezTo>
                <a:cubicBezTo>
                  <a:pt x="0" y="49"/>
                  <a:pt x="0" y="50"/>
                  <a:pt x="0" y="51"/>
                </a:cubicBezTo>
                <a:cubicBezTo>
                  <a:pt x="18" y="62"/>
                  <a:pt x="18" y="62"/>
                  <a:pt x="18" y="62"/>
                </a:cubicBezTo>
                <a:cubicBezTo>
                  <a:pt x="14" y="82"/>
                  <a:pt x="14" y="82"/>
                  <a:pt x="14" y="82"/>
                </a:cubicBezTo>
                <a:cubicBezTo>
                  <a:pt x="13" y="83"/>
                  <a:pt x="14" y="85"/>
                  <a:pt x="15" y="84"/>
                </a:cubicBezTo>
                <a:cubicBezTo>
                  <a:pt x="29" y="81"/>
                  <a:pt x="29" y="81"/>
                  <a:pt x="29" y="81"/>
                </a:cubicBezTo>
                <a:cubicBezTo>
                  <a:pt x="34" y="74"/>
                  <a:pt x="34" y="74"/>
                  <a:pt x="34" y="74"/>
                </a:cubicBezTo>
                <a:cubicBezTo>
                  <a:pt x="25" y="69"/>
                  <a:pt x="20" y="60"/>
                  <a:pt x="20" y="49"/>
                </a:cubicBezTo>
                <a:cubicBezTo>
                  <a:pt x="20" y="33"/>
                  <a:pt x="33" y="20"/>
                  <a:pt x="49" y="20"/>
                </a:cubicBezTo>
                <a:cubicBezTo>
                  <a:pt x="64" y="20"/>
                  <a:pt x="77" y="33"/>
                  <a:pt x="77" y="49"/>
                </a:cubicBezTo>
                <a:cubicBezTo>
                  <a:pt x="77" y="50"/>
                  <a:pt x="77" y="50"/>
                  <a:pt x="77" y="50"/>
                </a:cubicBezTo>
                <a:cubicBezTo>
                  <a:pt x="97" y="50"/>
                  <a:pt x="97" y="50"/>
                  <a:pt x="97" y="50"/>
                </a:cubicBezTo>
                <a:cubicBezTo>
                  <a:pt x="97" y="49"/>
                  <a:pt x="97" y="49"/>
                  <a:pt x="97" y="48"/>
                </a:cubicBezTo>
                <a:close/>
              </a:path>
            </a:pathLst>
          </a:custGeom>
          <a:solidFill>
            <a:srgbClr val="FF7C80"/>
          </a:solidFill>
          <a:ln>
            <a:noFill/>
          </a:ln>
        </p:spPr>
        <p:txBody>
          <a:bodyPr/>
          <a:lstStyle/>
          <a:p>
            <a:endParaRPr lang="ru-RU"/>
          </a:p>
        </p:txBody>
      </p:sp>
      <p:sp>
        <p:nvSpPr>
          <p:cNvPr id="3" name="Rectangle 93">
            <a:extLst>
              <a:ext uri="{FF2B5EF4-FFF2-40B4-BE49-F238E27FC236}">
                <a16:creationId xmlns:a16="http://schemas.microsoft.com/office/drawing/2014/main" id="{B6106EFE-512F-E641-57B2-3B4C36BDA4BF}"/>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9" name="正方形/長方形 18">
            <a:extLst>
              <a:ext uri="{FF2B5EF4-FFF2-40B4-BE49-F238E27FC236}">
                <a16:creationId xmlns:a16="http://schemas.microsoft.com/office/drawing/2014/main" id="{E874804B-FCEA-0722-7A37-E12F4AA0DBE8}"/>
              </a:ext>
            </a:extLst>
          </p:cNvPr>
          <p:cNvSpPr/>
          <p:nvPr/>
        </p:nvSpPr>
        <p:spPr>
          <a:xfrm>
            <a:off x="7042102" y="2443163"/>
            <a:ext cx="2068561" cy="186780"/>
          </a:xfrm>
          <a:prstGeom prst="rect">
            <a:avLst/>
          </a:prstGeom>
          <a:noFill/>
          <a:ln w="3175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AF188D9D-6CCD-2417-04E3-8C8F546D90BF}"/>
              </a:ext>
            </a:extLst>
          </p:cNvPr>
          <p:cNvSpPr txBox="1"/>
          <p:nvPr/>
        </p:nvSpPr>
        <p:spPr>
          <a:xfrm>
            <a:off x="819150" y="1530749"/>
            <a:ext cx="3557384"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昼間電気使用割合</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27" name="TextBox 95">
            <a:extLst>
              <a:ext uri="{FF2B5EF4-FFF2-40B4-BE49-F238E27FC236}">
                <a16:creationId xmlns:a16="http://schemas.microsoft.com/office/drawing/2014/main" id="{5F052666-3852-DCA9-0ECE-3600AEDF3825}"/>
              </a:ext>
            </a:extLst>
          </p:cNvPr>
          <p:cNvSpPr txBox="1">
            <a:spLocks noChangeArrowheads="1"/>
          </p:cNvSpPr>
          <p:nvPr/>
        </p:nvSpPr>
        <p:spPr bwMode="auto">
          <a:xfrm>
            <a:off x="819149" y="2388408"/>
            <a:ext cx="4200525" cy="116955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r>
              <a:rPr lang="ja-JP" altLang="en-US" sz="1400" b="1" dirty="0">
                <a:solidFill>
                  <a:schemeClr val="accent1">
                    <a:lumMod val="50000"/>
                  </a:schemeClr>
                </a:solidFill>
                <a:latin typeface="Aptos" panose="020B0004020202020204" pitchFamily="34" charset="0"/>
              </a:rPr>
              <a:t>昼間に使用する電気量の割合を入力してください。</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■概ねの目安</a:t>
            </a:r>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・共働き世帯：</a:t>
            </a:r>
            <a:r>
              <a:rPr lang="en-US" altLang="ja-JP" sz="1400" b="1" dirty="0">
                <a:solidFill>
                  <a:schemeClr val="accent1">
                    <a:lumMod val="50000"/>
                  </a:schemeClr>
                </a:solidFill>
                <a:latin typeface="Aptos" panose="020B0004020202020204" pitchFamily="34" charset="0"/>
              </a:rPr>
              <a:t>15</a:t>
            </a:r>
            <a:r>
              <a:rPr lang="ja-JP" altLang="en-US" sz="1400" b="1" dirty="0">
                <a:solidFill>
                  <a:schemeClr val="accent1">
                    <a:lumMod val="50000"/>
                  </a:schemeClr>
                </a:solidFill>
                <a:latin typeface="Aptos" panose="020B0004020202020204" pitchFamily="34" charset="0"/>
              </a:rPr>
              <a:t>～</a:t>
            </a:r>
            <a:r>
              <a:rPr lang="en-US" altLang="ja-JP" sz="1400" b="1" dirty="0">
                <a:solidFill>
                  <a:schemeClr val="accent1">
                    <a:lumMod val="50000"/>
                  </a:schemeClr>
                </a:solidFill>
                <a:latin typeface="Aptos" panose="020B0004020202020204" pitchFamily="34" charset="0"/>
              </a:rPr>
              <a:t>20</a:t>
            </a:r>
            <a:r>
              <a:rPr lang="ja-JP" altLang="en-US" sz="1400" b="1" dirty="0">
                <a:solidFill>
                  <a:schemeClr val="accent1">
                    <a:lumMod val="50000"/>
                  </a:schemeClr>
                </a:solidFill>
                <a:latin typeface="Aptos" panose="020B0004020202020204" pitchFamily="34" charset="0"/>
              </a:rPr>
              <a:t>％</a:t>
            </a:r>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・専業主婦世帯・リモートワーク世帯：</a:t>
            </a:r>
            <a:r>
              <a:rPr lang="en-US" altLang="ja-JP" sz="1400" b="1" dirty="0">
                <a:solidFill>
                  <a:schemeClr val="accent1">
                    <a:lumMod val="50000"/>
                  </a:schemeClr>
                </a:solidFill>
                <a:latin typeface="Aptos" panose="020B0004020202020204" pitchFamily="34" charset="0"/>
              </a:rPr>
              <a:t>30</a:t>
            </a:r>
            <a:r>
              <a:rPr lang="ja-JP" altLang="en-US" sz="1400" b="1" dirty="0">
                <a:solidFill>
                  <a:schemeClr val="accent1">
                    <a:lumMod val="50000"/>
                  </a:schemeClr>
                </a:solidFill>
                <a:latin typeface="Aptos" panose="020B0004020202020204" pitchFamily="34" charset="0"/>
              </a:rPr>
              <a:t>～</a:t>
            </a:r>
            <a:r>
              <a:rPr lang="en-US" altLang="ja-JP" sz="1400" b="1" dirty="0">
                <a:solidFill>
                  <a:schemeClr val="accent1">
                    <a:lumMod val="50000"/>
                  </a:schemeClr>
                </a:solidFill>
                <a:latin typeface="Aptos" panose="020B0004020202020204" pitchFamily="34" charset="0"/>
              </a:rPr>
              <a:t>40</a:t>
            </a:r>
            <a:r>
              <a:rPr lang="ja-JP" altLang="en-US" sz="1400" b="1" dirty="0">
                <a:solidFill>
                  <a:schemeClr val="accent1">
                    <a:lumMod val="50000"/>
                  </a:schemeClr>
                </a:solidFill>
                <a:latin typeface="Aptos" panose="020B0004020202020204" pitchFamily="34" charset="0"/>
              </a:rPr>
              <a:t>％</a:t>
            </a:r>
            <a:endParaRPr lang="en-US" altLang="ja-JP" sz="1400" b="1" dirty="0">
              <a:solidFill>
                <a:schemeClr val="accent1">
                  <a:lumMod val="50000"/>
                </a:schemeClr>
              </a:solidFill>
              <a:latin typeface="Aptos" panose="020B0004020202020204" pitchFamily="34" charset="0"/>
            </a:endParaRPr>
          </a:p>
        </p:txBody>
      </p:sp>
    </p:spTree>
    <p:extLst>
      <p:ext uri="{BB962C8B-B14F-4D97-AF65-F5344CB8AC3E}">
        <p14:creationId xmlns:p14="http://schemas.microsoft.com/office/powerpoint/2010/main" val="253102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86FDE74F-F969-217C-BC16-DB0825DE830F}"/>
              </a:ext>
            </a:extLst>
          </p:cNvPr>
          <p:cNvPicPr>
            <a:picLocks noChangeAspect="1"/>
          </p:cNvPicPr>
          <p:nvPr/>
        </p:nvPicPr>
        <p:blipFill>
          <a:blip r:embed="rId2">
            <a:duotone>
              <a:prstClr val="black"/>
              <a:srgbClr val="FFE7E7">
                <a:tint val="45000"/>
                <a:satMod val="400000"/>
              </a:srgbClr>
            </a:duotone>
            <a:extLst>
              <a:ext uri="{28A0092B-C50C-407E-A947-70E740481C1C}">
                <a14:useLocalDpi xmlns:a14="http://schemas.microsoft.com/office/drawing/2010/main" val="0"/>
              </a:ext>
            </a:extLst>
          </a:blip>
          <a:stretch>
            <a:fillRect/>
          </a:stretch>
        </p:blipFill>
        <p:spPr>
          <a:xfrm>
            <a:off x="5447126" y="2051044"/>
            <a:ext cx="5771878" cy="3987843"/>
          </a:xfrm>
          <a:prstGeom prst="rect">
            <a:avLst/>
          </a:prstGeom>
        </p:spPr>
      </p:pic>
      <p:sp>
        <p:nvSpPr>
          <p:cNvPr id="5" name="Rectangle 79"/>
          <p:cNvSpPr>
            <a:spLocks noChangeArrowheads="1"/>
          </p:cNvSpPr>
          <p:nvPr/>
        </p:nvSpPr>
        <p:spPr bwMode="auto">
          <a:xfrm>
            <a:off x="0" y="6650405"/>
            <a:ext cx="12192000" cy="207595"/>
          </a:xfrm>
          <a:prstGeom prst="rect">
            <a:avLst/>
          </a:prstGeom>
          <a:solidFill>
            <a:srgbClr val="FF7C80"/>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rgbClr val="FF7C80"/>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solidFill>
                  <a:srgbClr val="FF7C80"/>
                </a:solidFill>
              </a:endParaRPr>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solidFill>
                  <a:srgbClr val="FF7C80"/>
                </a:solidFill>
              </a:endParaRPr>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solidFill>
                  <a:srgbClr val="FF7C80"/>
                </a:solidFill>
              </a:endParaRPr>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solidFill>
                    <a:srgbClr val="FF7C80"/>
                  </a:solidFill>
                </a:endParaRPr>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solidFill>
                  <a:srgbClr val="FF7C80"/>
                </a:solidFill>
              </a:endParaRPr>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solidFill>
                  <a:srgbClr val="FF7C80"/>
                </a:solidFill>
              </a:endParaRPr>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1871025" cy="584775"/>
          </a:xfrm>
          <a:prstGeom prst="rect">
            <a:avLst/>
          </a:prstGeom>
          <a:noFill/>
        </p:spPr>
        <p:txBody>
          <a:bodyPr wrap="none" rtlCol="0">
            <a:spAutoFit/>
          </a:bodyPr>
          <a:lstStyle/>
          <a:p>
            <a:r>
              <a:rPr kumimoji="1" lang="ja-JP" altLang="en-US" sz="3200" b="1" dirty="0">
                <a:solidFill>
                  <a:srgbClr val="FF7C80"/>
                </a:solidFill>
                <a:latin typeface="03スマートフォントUI" panose="02000600000000000000" pitchFamily="50" charset="-128"/>
                <a:ea typeface="03スマートフォントUI" panose="02000600000000000000" pitchFamily="50" charset="-128"/>
              </a:rPr>
              <a:t>売電単価</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rgbClr val="FF7C80"/>
                </a:solidFill>
              </a:rPr>
              <a:pPr/>
              <a:t>31</a:t>
            </a:fld>
            <a:endParaRPr lang="ja-JP" altLang="en-US" dirty="0">
              <a:solidFill>
                <a:srgbClr val="FF7C80"/>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4881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rgbClr val="FF7C80"/>
                </a:solidFill>
                <a:latin typeface="Open Sans" panose="020B0606030504020204" pitchFamily="34" charset="0"/>
              </a:rPr>
              <a:t>太陽光発電量計算　入力項目の解説</a:t>
            </a:r>
            <a:endParaRPr lang="ru-RU" altLang="ru-RU" dirty="0">
              <a:solidFill>
                <a:srgbClr val="FF7C80"/>
              </a:solidFill>
              <a:latin typeface="Arial" panose="020B0604020202020204" pitchFamily="34" charset="0"/>
            </a:endParaRPr>
          </a:p>
        </p:txBody>
      </p:sp>
      <p:sp>
        <p:nvSpPr>
          <p:cNvPr id="16" name="Oval 52">
            <a:extLst>
              <a:ext uri="{FF2B5EF4-FFF2-40B4-BE49-F238E27FC236}">
                <a16:creationId xmlns:a16="http://schemas.microsoft.com/office/drawing/2014/main" id="{1C97AAA6-A4D4-D7EA-3C87-B049BF7BBD4A}"/>
              </a:ext>
            </a:extLst>
          </p:cNvPr>
          <p:cNvSpPr>
            <a:spLocks noChangeArrowheads="1"/>
          </p:cNvSpPr>
          <p:nvPr/>
        </p:nvSpPr>
        <p:spPr bwMode="auto">
          <a:xfrm>
            <a:off x="1543" y="-1588"/>
            <a:ext cx="1074738" cy="1074738"/>
          </a:xfrm>
          <a:prstGeom prst="ellipse">
            <a:avLst/>
          </a:prstGeom>
          <a:solidFill>
            <a:srgbClr val="FFFFFF"/>
          </a:solidFill>
          <a:ln w="25400">
            <a:solidFill>
              <a:srgbClr val="FF7C8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18" name="Freeform 58">
            <a:extLst>
              <a:ext uri="{FF2B5EF4-FFF2-40B4-BE49-F238E27FC236}">
                <a16:creationId xmlns:a16="http://schemas.microsoft.com/office/drawing/2014/main" id="{EDB84D06-80D4-39BD-D063-613430320F2F}"/>
              </a:ext>
            </a:extLst>
          </p:cNvPr>
          <p:cNvSpPr>
            <a:spLocks noEditPoints="1"/>
          </p:cNvSpPr>
          <p:nvPr/>
        </p:nvSpPr>
        <p:spPr bwMode="auto">
          <a:xfrm>
            <a:off x="196806" y="292100"/>
            <a:ext cx="684213" cy="484187"/>
          </a:xfrm>
          <a:custGeom>
            <a:avLst/>
            <a:gdLst>
              <a:gd name="T0" fmla="*/ 478949 w 180"/>
              <a:gd name="T1" fmla="*/ 255437 h 127"/>
              <a:gd name="T2" fmla="*/ 577780 w 180"/>
              <a:gd name="T3" fmla="*/ 217312 h 127"/>
              <a:gd name="T4" fmla="*/ 604388 w 180"/>
              <a:gd name="T5" fmla="*/ 255437 h 127"/>
              <a:gd name="T6" fmla="*/ 482750 w 180"/>
              <a:gd name="T7" fmla="*/ 263062 h 127"/>
              <a:gd name="T8" fmla="*/ 638599 w 180"/>
              <a:gd name="T9" fmla="*/ 312625 h 127"/>
              <a:gd name="T10" fmla="*/ 676611 w 180"/>
              <a:gd name="T11" fmla="*/ 377437 h 127"/>
              <a:gd name="T12" fmla="*/ 497955 w 180"/>
              <a:gd name="T13" fmla="*/ 320250 h 127"/>
              <a:gd name="T14" fmla="*/ 672809 w 180"/>
              <a:gd name="T15" fmla="*/ 388875 h 127"/>
              <a:gd name="T16" fmla="*/ 684213 w 180"/>
              <a:gd name="T17" fmla="*/ 415562 h 127"/>
              <a:gd name="T18" fmla="*/ 680412 w 180"/>
              <a:gd name="T19" fmla="*/ 400312 h 127"/>
              <a:gd name="T20" fmla="*/ 110234 w 180"/>
              <a:gd name="T21" fmla="*/ 404125 h 127"/>
              <a:gd name="T22" fmla="*/ 114036 w 180"/>
              <a:gd name="T23" fmla="*/ 419375 h 127"/>
              <a:gd name="T24" fmla="*/ 387721 w 180"/>
              <a:gd name="T25" fmla="*/ 457500 h 127"/>
              <a:gd name="T26" fmla="*/ 402925 w 180"/>
              <a:gd name="T27" fmla="*/ 461312 h 127"/>
              <a:gd name="T28" fmla="*/ 406727 w 180"/>
              <a:gd name="T29" fmla="*/ 419375 h 127"/>
              <a:gd name="T30" fmla="*/ 684213 w 180"/>
              <a:gd name="T31" fmla="*/ 415562 h 127"/>
              <a:gd name="T32" fmla="*/ 410528 w 180"/>
              <a:gd name="T33" fmla="*/ 438437 h 127"/>
              <a:gd name="T34" fmla="*/ 406727 w 180"/>
              <a:gd name="T35" fmla="*/ 468937 h 127"/>
              <a:gd name="T36" fmla="*/ 380118 w 180"/>
              <a:gd name="T37" fmla="*/ 465125 h 127"/>
              <a:gd name="T38" fmla="*/ 330703 w 180"/>
              <a:gd name="T39" fmla="*/ 438437 h 127"/>
              <a:gd name="T40" fmla="*/ 288890 w 180"/>
              <a:gd name="T41" fmla="*/ 476562 h 127"/>
              <a:gd name="T42" fmla="*/ 497955 w 180"/>
              <a:gd name="T43" fmla="*/ 484187 h 127"/>
              <a:gd name="T44" fmla="*/ 463744 w 180"/>
              <a:gd name="T45" fmla="*/ 442250 h 127"/>
              <a:gd name="T46" fmla="*/ 190059 w 180"/>
              <a:gd name="T47" fmla="*/ 255437 h 127"/>
              <a:gd name="T48" fmla="*/ 323101 w 180"/>
              <a:gd name="T49" fmla="*/ 217312 h 127"/>
              <a:gd name="T50" fmla="*/ 209065 w 180"/>
              <a:gd name="T51" fmla="*/ 221125 h 127"/>
              <a:gd name="T52" fmla="*/ 155849 w 180"/>
              <a:gd name="T53" fmla="*/ 312625 h 127"/>
              <a:gd name="T54" fmla="*/ 311697 w 180"/>
              <a:gd name="T55" fmla="*/ 263062 h 127"/>
              <a:gd name="T56" fmla="*/ 155849 w 180"/>
              <a:gd name="T57" fmla="*/ 312625 h 127"/>
              <a:gd name="T58" fmla="*/ 273685 w 180"/>
              <a:gd name="T59" fmla="*/ 388875 h 127"/>
              <a:gd name="T60" fmla="*/ 148246 w 180"/>
              <a:gd name="T61" fmla="*/ 320250 h 127"/>
              <a:gd name="T62" fmla="*/ 121638 w 180"/>
              <a:gd name="T63" fmla="*/ 388875 h 127"/>
              <a:gd name="T64" fmla="*/ 349709 w 180"/>
              <a:gd name="T65" fmla="*/ 217312 h 127"/>
              <a:gd name="T66" fmla="*/ 452341 w 180"/>
              <a:gd name="T67" fmla="*/ 255437 h 127"/>
              <a:gd name="T68" fmla="*/ 452341 w 180"/>
              <a:gd name="T69" fmla="*/ 263062 h 127"/>
              <a:gd name="T70" fmla="*/ 330703 w 180"/>
              <a:gd name="T71" fmla="*/ 312625 h 127"/>
              <a:gd name="T72" fmla="*/ 452341 w 180"/>
              <a:gd name="T73" fmla="*/ 263062 h 127"/>
              <a:gd name="T74" fmla="*/ 326902 w 180"/>
              <a:gd name="T75" fmla="*/ 320250 h 127"/>
              <a:gd name="T76" fmla="*/ 478949 w 180"/>
              <a:gd name="T77" fmla="*/ 388875 h 127"/>
              <a:gd name="T78" fmla="*/ 140644 w 180"/>
              <a:gd name="T79" fmla="*/ 263062 h 127"/>
              <a:gd name="T80" fmla="*/ 190059 w 180"/>
              <a:gd name="T81" fmla="*/ 190625 h 127"/>
              <a:gd name="T82" fmla="*/ 269884 w 180"/>
              <a:gd name="T83" fmla="*/ 190625 h 127"/>
              <a:gd name="T84" fmla="*/ 98831 w 180"/>
              <a:gd name="T85" fmla="*/ 186812 h 127"/>
              <a:gd name="T86" fmla="*/ 368715 w 180"/>
              <a:gd name="T87" fmla="*/ 183000 h 127"/>
              <a:gd name="T88" fmla="*/ 315498 w 180"/>
              <a:gd name="T89" fmla="*/ 61000 h 127"/>
              <a:gd name="T90" fmla="*/ 231872 w 180"/>
              <a:gd name="T91" fmla="*/ 72437 h 127"/>
              <a:gd name="T92" fmla="*/ 178656 w 180"/>
              <a:gd name="T93" fmla="*/ 3812 h 127"/>
              <a:gd name="T94" fmla="*/ 57018 w 180"/>
              <a:gd name="T95" fmla="*/ 53375 h 127"/>
              <a:gd name="T96" fmla="*/ 68421 w 180"/>
              <a:gd name="T97" fmla="*/ 141062 h 127"/>
              <a:gd name="T98" fmla="*/ 0 w 180"/>
              <a:gd name="T99" fmla="*/ 194437 h 127"/>
              <a:gd name="T100" fmla="*/ 53217 w 180"/>
              <a:gd name="T101" fmla="*/ 312625 h 127"/>
              <a:gd name="T102" fmla="*/ 110234 w 180"/>
              <a:gd name="T103" fmla="*/ 308812 h 127"/>
              <a:gd name="T104" fmla="*/ 76024 w 180"/>
              <a:gd name="T105" fmla="*/ 186812 h 127"/>
              <a:gd name="T106" fmla="*/ 292691 w 180"/>
              <a:gd name="T107" fmla="*/ 186812 h 127"/>
              <a:gd name="T108" fmla="*/ 368715 w 180"/>
              <a:gd name="T109" fmla="*/ 190625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0" h="127">
                <a:moveTo>
                  <a:pt x="159" y="67"/>
                </a:moveTo>
                <a:cubicBezTo>
                  <a:pt x="126" y="67"/>
                  <a:pt x="126" y="67"/>
                  <a:pt x="126" y="67"/>
                </a:cubicBezTo>
                <a:cubicBezTo>
                  <a:pt x="125" y="63"/>
                  <a:pt x="124" y="60"/>
                  <a:pt x="124" y="57"/>
                </a:cubicBezTo>
                <a:cubicBezTo>
                  <a:pt x="152" y="57"/>
                  <a:pt x="152" y="57"/>
                  <a:pt x="152" y="57"/>
                </a:cubicBezTo>
                <a:cubicBezTo>
                  <a:pt x="152" y="57"/>
                  <a:pt x="153" y="57"/>
                  <a:pt x="153" y="58"/>
                </a:cubicBezTo>
                <a:cubicBezTo>
                  <a:pt x="155" y="61"/>
                  <a:pt x="157" y="64"/>
                  <a:pt x="159" y="67"/>
                </a:cubicBezTo>
                <a:close/>
                <a:moveTo>
                  <a:pt x="160" y="69"/>
                </a:moveTo>
                <a:cubicBezTo>
                  <a:pt x="149" y="69"/>
                  <a:pt x="138" y="69"/>
                  <a:pt x="127" y="69"/>
                </a:cubicBezTo>
                <a:cubicBezTo>
                  <a:pt x="128" y="73"/>
                  <a:pt x="129" y="77"/>
                  <a:pt x="131" y="82"/>
                </a:cubicBezTo>
                <a:cubicBezTo>
                  <a:pt x="143" y="82"/>
                  <a:pt x="155" y="82"/>
                  <a:pt x="168" y="82"/>
                </a:cubicBezTo>
                <a:cubicBezTo>
                  <a:pt x="165" y="77"/>
                  <a:pt x="162" y="73"/>
                  <a:pt x="160" y="69"/>
                </a:cubicBezTo>
                <a:close/>
                <a:moveTo>
                  <a:pt x="178" y="99"/>
                </a:moveTo>
                <a:cubicBezTo>
                  <a:pt x="175" y="94"/>
                  <a:pt x="172" y="89"/>
                  <a:pt x="169" y="84"/>
                </a:cubicBezTo>
                <a:cubicBezTo>
                  <a:pt x="131" y="84"/>
                  <a:pt x="131" y="84"/>
                  <a:pt x="131" y="84"/>
                </a:cubicBezTo>
                <a:cubicBezTo>
                  <a:pt x="133" y="90"/>
                  <a:pt x="135" y="95"/>
                  <a:pt x="137" y="102"/>
                </a:cubicBezTo>
                <a:cubicBezTo>
                  <a:pt x="177" y="102"/>
                  <a:pt x="177" y="102"/>
                  <a:pt x="177" y="102"/>
                </a:cubicBezTo>
                <a:cubicBezTo>
                  <a:pt x="178" y="102"/>
                  <a:pt x="179" y="100"/>
                  <a:pt x="178" y="99"/>
                </a:cubicBezTo>
                <a:close/>
                <a:moveTo>
                  <a:pt x="180" y="109"/>
                </a:moveTo>
                <a:cubicBezTo>
                  <a:pt x="180" y="106"/>
                  <a:pt x="180" y="106"/>
                  <a:pt x="180" y="106"/>
                </a:cubicBezTo>
                <a:cubicBezTo>
                  <a:pt x="180" y="105"/>
                  <a:pt x="179" y="105"/>
                  <a:pt x="179" y="105"/>
                </a:cubicBezTo>
                <a:cubicBezTo>
                  <a:pt x="30" y="105"/>
                  <a:pt x="30" y="105"/>
                  <a:pt x="30" y="105"/>
                </a:cubicBezTo>
                <a:cubicBezTo>
                  <a:pt x="29" y="105"/>
                  <a:pt x="29" y="105"/>
                  <a:pt x="29" y="106"/>
                </a:cubicBezTo>
                <a:cubicBezTo>
                  <a:pt x="29" y="109"/>
                  <a:pt x="29" y="109"/>
                  <a:pt x="29" y="109"/>
                </a:cubicBezTo>
                <a:cubicBezTo>
                  <a:pt x="29" y="109"/>
                  <a:pt x="29" y="110"/>
                  <a:pt x="30" y="110"/>
                </a:cubicBezTo>
                <a:cubicBezTo>
                  <a:pt x="102" y="110"/>
                  <a:pt x="102" y="110"/>
                  <a:pt x="102" y="110"/>
                </a:cubicBezTo>
                <a:cubicBezTo>
                  <a:pt x="102" y="120"/>
                  <a:pt x="102" y="120"/>
                  <a:pt x="102" y="120"/>
                </a:cubicBezTo>
                <a:cubicBezTo>
                  <a:pt x="102" y="121"/>
                  <a:pt x="102" y="121"/>
                  <a:pt x="103" y="121"/>
                </a:cubicBezTo>
                <a:cubicBezTo>
                  <a:pt x="106" y="121"/>
                  <a:pt x="106" y="121"/>
                  <a:pt x="106" y="121"/>
                </a:cubicBezTo>
                <a:cubicBezTo>
                  <a:pt x="106" y="121"/>
                  <a:pt x="107" y="121"/>
                  <a:pt x="107" y="120"/>
                </a:cubicBezTo>
                <a:cubicBezTo>
                  <a:pt x="107" y="110"/>
                  <a:pt x="107" y="110"/>
                  <a:pt x="107" y="110"/>
                </a:cubicBezTo>
                <a:cubicBezTo>
                  <a:pt x="179" y="110"/>
                  <a:pt x="179" y="110"/>
                  <a:pt x="179" y="110"/>
                </a:cubicBezTo>
                <a:cubicBezTo>
                  <a:pt x="179" y="110"/>
                  <a:pt x="180" y="109"/>
                  <a:pt x="180" y="109"/>
                </a:cubicBezTo>
                <a:close/>
                <a:moveTo>
                  <a:pt x="121" y="115"/>
                </a:moveTo>
                <a:cubicBezTo>
                  <a:pt x="108" y="115"/>
                  <a:pt x="108" y="115"/>
                  <a:pt x="108" y="115"/>
                </a:cubicBezTo>
                <a:cubicBezTo>
                  <a:pt x="108" y="122"/>
                  <a:pt x="108" y="122"/>
                  <a:pt x="108" y="122"/>
                </a:cubicBezTo>
                <a:cubicBezTo>
                  <a:pt x="108" y="122"/>
                  <a:pt x="108" y="123"/>
                  <a:pt x="107" y="123"/>
                </a:cubicBezTo>
                <a:cubicBezTo>
                  <a:pt x="101" y="123"/>
                  <a:pt x="101" y="123"/>
                  <a:pt x="101" y="123"/>
                </a:cubicBezTo>
                <a:cubicBezTo>
                  <a:pt x="101" y="123"/>
                  <a:pt x="100" y="122"/>
                  <a:pt x="100" y="122"/>
                </a:cubicBezTo>
                <a:cubicBezTo>
                  <a:pt x="100" y="115"/>
                  <a:pt x="100" y="115"/>
                  <a:pt x="100" y="115"/>
                </a:cubicBezTo>
                <a:cubicBezTo>
                  <a:pt x="87" y="115"/>
                  <a:pt x="87" y="115"/>
                  <a:pt x="87" y="115"/>
                </a:cubicBezTo>
                <a:cubicBezTo>
                  <a:pt x="87" y="115"/>
                  <a:pt x="87" y="116"/>
                  <a:pt x="86" y="116"/>
                </a:cubicBezTo>
                <a:cubicBezTo>
                  <a:pt x="76" y="125"/>
                  <a:pt x="76" y="125"/>
                  <a:pt x="76" y="125"/>
                </a:cubicBezTo>
                <a:cubicBezTo>
                  <a:pt x="75" y="125"/>
                  <a:pt x="76" y="127"/>
                  <a:pt x="77" y="127"/>
                </a:cubicBezTo>
                <a:cubicBezTo>
                  <a:pt x="131" y="127"/>
                  <a:pt x="131" y="127"/>
                  <a:pt x="131" y="127"/>
                </a:cubicBezTo>
                <a:cubicBezTo>
                  <a:pt x="132" y="127"/>
                  <a:pt x="133" y="125"/>
                  <a:pt x="132" y="125"/>
                </a:cubicBezTo>
                <a:cubicBezTo>
                  <a:pt x="122" y="116"/>
                  <a:pt x="122" y="116"/>
                  <a:pt x="122" y="116"/>
                </a:cubicBezTo>
                <a:cubicBezTo>
                  <a:pt x="122" y="116"/>
                  <a:pt x="122" y="115"/>
                  <a:pt x="121" y="115"/>
                </a:cubicBezTo>
                <a:close/>
                <a:moveTo>
                  <a:pt x="50" y="67"/>
                </a:moveTo>
                <a:cubicBezTo>
                  <a:pt x="82" y="67"/>
                  <a:pt x="82" y="67"/>
                  <a:pt x="82" y="67"/>
                </a:cubicBezTo>
                <a:cubicBezTo>
                  <a:pt x="83" y="63"/>
                  <a:pt x="84" y="60"/>
                  <a:pt x="85" y="57"/>
                </a:cubicBezTo>
                <a:cubicBezTo>
                  <a:pt x="57" y="57"/>
                  <a:pt x="57" y="57"/>
                  <a:pt x="57" y="57"/>
                </a:cubicBezTo>
                <a:cubicBezTo>
                  <a:pt x="56" y="57"/>
                  <a:pt x="56" y="57"/>
                  <a:pt x="55" y="58"/>
                </a:cubicBezTo>
                <a:cubicBezTo>
                  <a:pt x="54" y="61"/>
                  <a:pt x="52" y="64"/>
                  <a:pt x="50" y="67"/>
                </a:cubicBezTo>
                <a:close/>
                <a:moveTo>
                  <a:pt x="41" y="82"/>
                </a:moveTo>
                <a:cubicBezTo>
                  <a:pt x="53" y="82"/>
                  <a:pt x="65" y="82"/>
                  <a:pt x="78" y="82"/>
                </a:cubicBezTo>
                <a:cubicBezTo>
                  <a:pt x="79" y="77"/>
                  <a:pt x="80" y="73"/>
                  <a:pt x="82" y="69"/>
                </a:cubicBezTo>
                <a:cubicBezTo>
                  <a:pt x="71" y="69"/>
                  <a:pt x="60" y="69"/>
                  <a:pt x="48" y="69"/>
                </a:cubicBezTo>
                <a:cubicBezTo>
                  <a:pt x="46" y="73"/>
                  <a:pt x="44" y="77"/>
                  <a:pt x="41" y="82"/>
                </a:cubicBezTo>
                <a:close/>
                <a:moveTo>
                  <a:pt x="32" y="102"/>
                </a:moveTo>
                <a:cubicBezTo>
                  <a:pt x="72" y="102"/>
                  <a:pt x="72" y="102"/>
                  <a:pt x="72" y="102"/>
                </a:cubicBezTo>
                <a:cubicBezTo>
                  <a:pt x="74" y="95"/>
                  <a:pt x="75" y="90"/>
                  <a:pt x="77" y="84"/>
                </a:cubicBezTo>
                <a:cubicBezTo>
                  <a:pt x="39" y="84"/>
                  <a:pt x="39" y="84"/>
                  <a:pt x="39" y="84"/>
                </a:cubicBezTo>
                <a:cubicBezTo>
                  <a:pt x="36" y="89"/>
                  <a:pt x="33" y="94"/>
                  <a:pt x="30" y="99"/>
                </a:cubicBezTo>
                <a:cubicBezTo>
                  <a:pt x="29" y="100"/>
                  <a:pt x="30" y="102"/>
                  <a:pt x="32" y="102"/>
                </a:cubicBezTo>
                <a:close/>
                <a:moveTo>
                  <a:pt x="116" y="57"/>
                </a:moveTo>
                <a:cubicBezTo>
                  <a:pt x="112" y="57"/>
                  <a:pt x="96" y="57"/>
                  <a:pt x="92" y="57"/>
                </a:cubicBezTo>
                <a:cubicBezTo>
                  <a:pt x="91" y="60"/>
                  <a:pt x="91" y="63"/>
                  <a:pt x="90" y="67"/>
                </a:cubicBezTo>
                <a:cubicBezTo>
                  <a:pt x="95" y="67"/>
                  <a:pt x="114" y="67"/>
                  <a:pt x="119" y="67"/>
                </a:cubicBezTo>
                <a:cubicBezTo>
                  <a:pt x="118" y="63"/>
                  <a:pt x="117" y="60"/>
                  <a:pt x="116" y="57"/>
                </a:cubicBezTo>
                <a:close/>
                <a:moveTo>
                  <a:pt x="119" y="69"/>
                </a:moveTo>
                <a:cubicBezTo>
                  <a:pt x="114" y="69"/>
                  <a:pt x="94" y="69"/>
                  <a:pt x="90" y="69"/>
                </a:cubicBezTo>
                <a:cubicBezTo>
                  <a:pt x="89" y="73"/>
                  <a:pt x="88" y="77"/>
                  <a:pt x="87" y="82"/>
                </a:cubicBezTo>
                <a:cubicBezTo>
                  <a:pt x="93" y="82"/>
                  <a:pt x="116" y="82"/>
                  <a:pt x="122" y="82"/>
                </a:cubicBezTo>
                <a:cubicBezTo>
                  <a:pt x="121" y="77"/>
                  <a:pt x="120" y="73"/>
                  <a:pt x="119" y="69"/>
                </a:cubicBezTo>
                <a:close/>
                <a:moveTo>
                  <a:pt x="122" y="84"/>
                </a:moveTo>
                <a:cubicBezTo>
                  <a:pt x="116" y="84"/>
                  <a:pt x="92" y="84"/>
                  <a:pt x="86" y="84"/>
                </a:cubicBezTo>
                <a:cubicBezTo>
                  <a:pt x="85" y="90"/>
                  <a:pt x="84" y="95"/>
                  <a:pt x="83" y="102"/>
                </a:cubicBezTo>
                <a:cubicBezTo>
                  <a:pt x="90" y="102"/>
                  <a:pt x="119" y="102"/>
                  <a:pt x="126" y="102"/>
                </a:cubicBezTo>
                <a:cubicBezTo>
                  <a:pt x="125" y="95"/>
                  <a:pt x="123" y="90"/>
                  <a:pt x="122" y="84"/>
                </a:cubicBezTo>
                <a:close/>
                <a:moveTo>
                  <a:pt x="37" y="69"/>
                </a:moveTo>
                <a:cubicBezTo>
                  <a:pt x="48" y="51"/>
                  <a:pt x="48" y="51"/>
                  <a:pt x="48" y="51"/>
                </a:cubicBezTo>
                <a:cubicBezTo>
                  <a:pt x="49" y="50"/>
                  <a:pt x="49" y="50"/>
                  <a:pt x="50" y="50"/>
                </a:cubicBezTo>
                <a:cubicBezTo>
                  <a:pt x="71" y="50"/>
                  <a:pt x="71" y="50"/>
                  <a:pt x="71" y="50"/>
                </a:cubicBezTo>
                <a:cubicBezTo>
                  <a:pt x="71" y="50"/>
                  <a:pt x="71" y="50"/>
                  <a:pt x="71" y="50"/>
                </a:cubicBezTo>
                <a:cubicBezTo>
                  <a:pt x="71" y="38"/>
                  <a:pt x="61" y="27"/>
                  <a:pt x="49" y="27"/>
                </a:cubicBezTo>
                <a:cubicBezTo>
                  <a:pt x="36" y="27"/>
                  <a:pt x="26" y="37"/>
                  <a:pt x="26" y="49"/>
                </a:cubicBezTo>
                <a:cubicBezTo>
                  <a:pt x="26" y="58"/>
                  <a:pt x="31" y="65"/>
                  <a:pt x="37" y="69"/>
                </a:cubicBezTo>
                <a:close/>
                <a:moveTo>
                  <a:pt x="97" y="48"/>
                </a:moveTo>
                <a:cubicBezTo>
                  <a:pt x="79" y="37"/>
                  <a:pt x="79" y="37"/>
                  <a:pt x="79" y="37"/>
                </a:cubicBezTo>
                <a:cubicBezTo>
                  <a:pt x="83" y="16"/>
                  <a:pt x="83" y="16"/>
                  <a:pt x="83" y="16"/>
                </a:cubicBezTo>
                <a:cubicBezTo>
                  <a:pt x="84" y="15"/>
                  <a:pt x="83" y="14"/>
                  <a:pt x="82" y="14"/>
                </a:cubicBezTo>
                <a:cubicBezTo>
                  <a:pt x="61" y="19"/>
                  <a:pt x="61" y="19"/>
                  <a:pt x="61" y="19"/>
                </a:cubicBezTo>
                <a:cubicBezTo>
                  <a:pt x="50" y="1"/>
                  <a:pt x="50" y="1"/>
                  <a:pt x="50" y="1"/>
                </a:cubicBezTo>
                <a:cubicBezTo>
                  <a:pt x="49" y="0"/>
                  <a:pt x="48" y="0"/>
                  <a:pt x="47" y="1"/>
                </a:cubicBezTo>
                <a:cubicBezTo>
                  <a:pt x="36" y="19"/>
                  <a:pt x="36" y="19"/>
                  <a:pt x="36" y="19"/>
                </a:cubicBezTo>
                <a:cubicBezTo>
                  <a:pt x="15" y="14"/>
                  <a:pt x="15" y="14"/>
                  <a:pt x="15" y="14"/>
                </a:cubicBezTo>
                <a:cubicBezTo>
                  <a:pt x="14" y="14"/>
                  <a:pt x="13" y="15"/>
                  <a:pt x="14" y="16"/>
                </a:cubicBezTo>
                <a:cubicBezTo>
                  <a:pt x="18" y="37"/>
                  <a:pt x="18" y="37"/>
                  <a:pt x="18" y="37"/>
                </a:cubicBezTo>
                <a:cubicBezTo>
                  <a:pt x="0" y="48"/>
                  <a:pt x="0" y="48"/>
                  <a:pt x="0" y="48"/>
                </a:cubicBezTo>
                <a:cubicBezTo>
                  <a:pt x="0" y="49"/>
                  <a:pt x="0" y="50"/>
                  <a:pt x="0" y="51"/>
                </a:cubicBezTo>
                <a:cubicBezTo>
                  <a:pt x="18" y="62"/>
                  <a:pt x="18" y="62"/>
                  <a:pt x="18" y="62"/>
                </a:cubicBezTo>
                <a:cubicBezTo>
                  <a:pt x="14" y="82"/>
                  <a:pt x="14" y="82"/>
                  <a:pt x="14" y="82"/>
                </a:cubicBezTo>
                <a:cubicBezTo>
                  <a:pt x="13" y="83"/>
                  <a:pt x="14" y="85"/>
                  <a:pt x="15" y="84"/>
                </a:cubicBezTo>
                <a:cubicBezTo>
                  <a:pt x="29" y="81"/>
                  <a:pt x="29" y="81"/>
                  <a:pt x="29" y="81"/>
                </a:cubicBezTo>
                <a:cubicBezTo>
                  <a:pt x="34" y="74"/>
                  <a:pt x="34" y="74"/>
                  <a:pt x="34" y="74"/>
                </a:cubicBezTo>
                <a:cubicBezTo>
                  <a:pt x="25" y="69"/>
                  <a:pt x="20" y="60"/>
                  <a:pt x="20" y="49"/>
                </a:cubicBezTo>
                <a:cubicBezTo>
                  <a:pt x="20" y="33"/>
                  <a:pt x="33" y="20"/>
                  <a:pt x="49" y="20"/>
                </a:cubicBezTo>
                <a:cubicBezTo>
                  <a:pt x="64" y="20"/>
                  <a:pt x="77" y="33"/>
                  <a:pt x="77" y="49"/>
                </a:cubicBezTo>
                <a:cubicBezTo>
                  <a:pt x="77" y="50"/>
                  <a:pt x="77" y="50"/>
                  <a:pt x="77" y="50"/>
                </a:cubicBezTo>
                <a:cubicBezTo>
                  <a:pt x="97" y="50"/>
                  <a:pt x="97" y="50"/>
                  <a:pt x="97" y="50"/>
                </a:cubicBezTo>
                <a:cubicBezTo>
                  <a:pt x="97" y="49"/>
                  <a:pt x="97" y="49"/>
                  <a:pt x="97" y="48"/>
                </a:cubicBezTo>
                <a:close/>
              </a:path>
            </a:pathLst>
          </a:custGeom>
          <a:solidFill>
            <a:srgbClr val="FF7C80"/>
          </a:solidFill>
          <a:ln>
            <a:noFill/>
          </a:ln>
        </p:spPr>
        <p:txBody>
          <a:bodyPr/>
          <a:lstStyle/>
          <a:p>
            <a:endParaRPr lang="ru-RU"/>
          </a:p>
        </p:txBody>
      </p:sp>
      <p:sp>
        <p:nvSpPr>
          <p:cNvPr id="3" name="Rectangle 93">
            <a:extLst>
              <a:ext uri="{FF2B5EF4-FFF2-40B4-BE49-F238E27FC236}">
                <a16:creationId xmlns:a16="http://schemas.microsoft.com/office/drawing/2014/main" id="{B6106EFE-512F-E641-57B2-3B4C36BDA4BF}"/>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9" name="正方形/長方形 18">
            <a:extLst>
              <a:ext uri="{FF2B5EF4-FFF2-40B4-BE49-F238E27FC236}">
                <a16:creationId xmlns:a16="http://schemas.microsoft.com/office/drawing/2014/main" id="{E874804B-FCEA-0722-7A37-E12F4AA0DBE8}"/>
              </a:ext>
            </a:extLst>
          </p:cNvPr>
          <p:cNvSpPr/>
          <p:nvPr/>
        </p:nvSpPr>
        <p:spPr>
          <a:xfrm>
            <a:off x="7042102" y="3068942"/>
            <a:ext cx="2068561" cy="360057"/>
          </a:xfrm>
          <a:prstGeom prst="rect">
            <a:avLst/>
          </a:prstGeom>
          <a:noFill/>
          <a:ln w="3175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AF188D9D-6CCD-2417-04E3-8C8F546D90BF}"/>
              </a:ext>
            </a:extLst>
          </p:cNvPr>
          <p:cNvSpPr txBox="1"/>
          <p:nvPr/>
        </p:nvSpPr>
        <p:spPr>
          <a:xfrm>
            <a:off x="819150" y="1530749"/>
            <a:ext cx="5665333" cy="584775"/>
          </a:xfrm>
          <a:prstGeom prst="rect">
            <a:avLst/>
          </a:prstGeom>
          <a:noFill/>
        </p:spPr>
        <p:txBody>
          <a:bodyPr wrap="none" rtlCol="0">
            <a:spAutoFit/>
          </a:bodyPr>
          <a:lstStyle/>
          <a:p>
            <a:r>
              <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rPr>
              <a:t>現在の単価と想定単価を入力</a:t>
            </a:r>
          </a:p>
        </p:txBody>
      </p:sp>
      <p:sp>
        <p:nvSpPr>
          <p:cNvPr id="27" name="TextBox 95">
            <a:extLst>
              <a:ext uri="{FF2B5EF4-FFF2-40B4-BE49-F238E27FC236}">
                <a16:creationId xmlns:a16="http://schemas.microsoft.com/office/drawing/2014/main" id="{5F052666-3852-DCA9-0ECE-3600AEDF3825}"/>
              </a:ext>
            </a:extLst>
          </p:cNvPr>
          <p:cNvSpPr txBox="1">
            <a:spLocks noChangeArrowheads="1"/>
          </p:cNvSpPr>
          <p:nvPr/>
        </p:nvSpPr>
        <p:spPr bwMode="auto">
          <a:xfrm>
            <a:off x="819149" y="2388408"/>
            <a:ext cx="4200525" cy="267765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r>
              <a:rPr lang="ja-JP" altLang="en-US" sz="1400" b="1" dirty="0">
                <a:solidFill>
                  <a:schemeClr val="accent1">
                    <a:lumMod val="50000"/>
                  </a:schemeClr>
                </a:solidFill>
                <a:latin typeface="Aptos" panose="020B0004020202020204" pitchFamily="34" charset="0"/>
              </a:rPr>
              <a:t>売電単価を入力します。</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なお、</a:t>
            </a:r>
            <a:r>
              <a:rPr lang="en-US" altLang="ja-JP" sz="1400" b="1" dirty="0">
                <a:solidFill>
                  <a:schemeClr val="accent1">
                    <a:lumMod val="50000"/>
                  </a:schemeClr>
                </a:solidFill>
                <a:latin typeface="Aptos" panose="020B0004020202020204" pitchFamily="34" charset="0"/>
              </a:rPr>
              <a:t>10kW</a:t>
            </a:r>
            <a:r>
              <a:rPr lang="ja-JP" altLang="en-US" sz="1400" b="1" dirty="0">
                <a:solidFill>
                  <a:schemeClr val="accent1">
                    <a:lumMod val="50000"/>
                  </a:schemeClr>
                </a:solidFill>
                <a:latin typeface="Aptos" panose="020B0004020202020204" pitchFamily="34" charset="0"/>
              </a:rPr>
              <a:t>未満の太陽光パネルの場合は、以下の通りとなります。</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en-US" altLang="ja-JP" sz="1400" b="1" dirty="0">
                <a:solidFill>
                  <a:schemeClr val="accent1">
                    <a:lumMod val="50000"/>
                  </a:schemeClr>
                </a:solidFill>
                <a:latin typeface="Aptos" panose="020B0004020202020204" pitchFamily="34" charset="0"/>
              </a:rPr>
              <a:t>2024</a:t>
            </a:r>
            <a:r>
              <a:rPr lang="ja-JP" altLang="en-US" sz="1400" b="1" dirty="0">
                <a:solidFill>
                  <a:schemeClr val="accent1">
                    <a:lumMod val="50000"/>
                  </a:schemeClr>
                </a:solidFill>
                <a:latin typeface="Aptos" panose="020B0004020202020204" pitchFamily="34" charset="0"/>
              </a:rPr>
              <a:t>年度：売電単価</a:t>
            </a:r>
            <a:r>
              <a:rPr lang="en-US" altLang="ja-JP" sz="1400" b="1" dirty="0">
                <a:solidFill>
                  <a:schemeClr val="accent1">
                    <a:lumMod val="50000"/>
                  </a:schemeClr>
                </a:solidFill>
                <a:latin typeface="Aptos" panose="020B0004020202020204" pitchFamily="34" charset="0"/>
              </a:rPr>
              <a:t>16</a:t>
            </a:r>
            <a:r>
              <a:rPr lang="ja-JP" altLang="en-US" sz="1400" b="1" dirty="0">
                <a:solidFill>
                  <a:schemeClr val="accent1">
                    <a:lumMod val="50000"/>
                  </a:schemeClr>
                </a:solidFill>
                <a:latin typeface="Aptos" panose="020B0004020202020204" pitchFamily="34" charset="0"/>
              </a:rPr>
              <a:t>円、</a:t>
            </a:r>
            <a:r>
              <a:rPr lang="en-US" altLang="ja-JP" sz="1400" b="1" dirty="0">
                <a:solidFill>
                  <a:schemeClr val="accent1">
                    <a:lumMod val="50000"/>
                  </a:schemeClr>
                </a:solidFill>
                <a:latin typeface="Aptos" panose="020B0004020202020204" pitchFamily="34" charset="0"/>
              </a:rPr>
              <a:t>10</a:t>
            </a:r>
            <a:r>
              <a:rPr lang="ja-JP" altLang="en-US" sz="1400" b="1" dirty="0">
                <a:solidFill>
                  <a:schemeClr val="accent1">
                    <a:lumMod val="50000"/>
                  </a:schemeClr>
                </a:solidFill>
                <a:latin typeface="Aptos" panose="020B0004020202020204" pitchFamily="34" charset="0"/>
              </a:rPr>
              <a:t>年間</a:t>
            </a:r>
            <a:endParaRPr lang="en-US" altLang="ja-JP" sz="1400" b="1" dirty="0">
              <a:solidFill>
                <a:schemeClr val="accent1">
                  <a:lumMod val="50000"/>
                </a:schemeClr>
              </a:solidFill>
              <a:latin typeface="Aptos" panose="020B0004020202020204" pitchFamily="34" charset="0"/>
            </a:endParaRPr>
          </a:p>
          <a:p>
            <a:pPr fontAlgn="base"/>
            <a:r>
              <a:rPr lang="en-US" altLang="ja-JP" sz="1400" b="1" dirty="0">
                <a:solidFill>
                  <a:schemeClr val="accent1">
                    <a:lumMod val="50000"/>
                  </a:schemeClr>
                </a:solidFill>
                <a:latin typeface="Aptos" panose="020B0004020202020204" pitchFamily="34" charset="0"/>
              </a:rPr>
              <a:t>2025</a:t>
            </a:r>
            <a:r>
              <a:rPr lang="ja-JP" altLang="en-US" sz="1400" b="1" dirty="0">
                <a:solidFill>
                  <a:schemeClr val="accent1">
                    <a:lumMod val="50000"/>
                  </a:schemeClr>
                </a:solidFill>
                <a:latin typeface="Aptos" panose="020B0004020202020204" pitchFamily="34" charset="0"/>
              </a:rPr>
              <a:t>年度：売電単価</a:t>
            </a:r>
            <a:r>
              <a:rPr lang="en-US" altLang="ja-JP" sz="1400" b="1" dirty="0">
                <a:solidFill>
                  <a:schemeClr val="accent1">
                    <a:lumMod val="50000"/>
                  </a:schemeClr>
                </a:solidFill>
                <a:latin typeface="Aptos" panose="020B0004020202020204" pitchFamily="34" charset="0"/>
              </a:rPr>
              <a:t>15</a:t>
            </a:r>
            <a:r>
              <a:rPr lang="ja-JP" altLang="en-US" sz="1400" b="1" dirty="0">
                <a:solidFill>
                  <a:schemeClr val="accent1">
                    <a:lumMod val="50000"/>
                  </a:schemeClr>
                </a:solidFill>
                <a:latin typeface="Aptos" panose="020B0004020202020204" pitchFamily="34" charset="0"/>
              </a:rPr>
              <a:t>円、</a:t>
            </a:r>
            <a:r>
              <a:rPr lang="en-US" altLang="ja-JP" sz="1400" b="1" dirty="0">
                <a:solidFill>
                  <a:schemeClr val="accent1">
                    <a:lumMod val="50000"/>
                  </a:schemeClr>
                </a:solidFill>
                <a:latin typeface="Aptos" panose="020B0004020202020204" pitchFamily="34" charset="0"/>
              </a:rPr>
              <a:t>10</a:t>
            </a:r>
            <a:r>
              <a:rPr lang="ja-JP" altLang="en-US" sz="1400" b="1" dirty="0">
                <a:solidFill>
                  <a:schemeClr val="accent1">
                    <a:lumMod val="50000"/>
                  </a:schemeClr>
                </a:solidFill>
                <a:latin typeface="Aptos" panose="020B0004020202020204" pitchFamily="34" charset="0"/>
              </a:rPr>
              <a:t>年間</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en-US" altLang="ja-JP" sz="1400" b="1" dirty="0">
                <a:solidFill>
                  <a:schemeClr val="accent1">
                    <a:lumMod val="50000"/>
                  </a:schemeClr>
                </a:solidFill>
                <a:latin typeface="Aptos" panose="020B0004020202020204" pitchFamily="34" charset="0"/>
              </a:rPr>
              <a:t>10</a:t>
            </a:r>
            <a:r>
              <a:rPr lang="ja-JP" altLang="en-US" sz="1400" b="1" dirty="0">
                <a:solidFill>
                  <a:schemeClr val="accent1">
                    <a:lumMod val="50000"/>
                  </a:schemeClr>
                </a:solidFill>
                <a:latin typeface="Aptos" panose="020B0004020202020204" pitchFamily="34" charset="0"/>
              </a:rPr>
              <a:t>年経過後は</a:t>
            </a:r>
            <a:r>
              <a:rPr lang="en-US" altLang="ja-JP" sz="1400" b="1" dirty="0">
                <a:solidFill>
                  <a:schemeClr val="accent1">
                    <a:lumMod val="50000"/>
                  </a:schemeClr>
                </a:solidFill>
                <a:latin typeface="Aptos" panose="020B0004020202020204" pitchFamily="34" charset="0"/>
              </a:rPr>
              <a:t>10</a:t>
            </a:r>
            <a:r>
              <a:rPr lang="ja-JP" altLang="en-US" sz="1400" b="1" dirty="0">
                <a:solidFill>
                  <a:schemeClr val="accent1">
                    <a:lumMod val="50000"/>
                  </a:schemeClr>
                </a:solidFill>
                <a:latin typeface="Aptos" panose="020B0004020202020204" pitchFamily="34" charset="0"/>
              </a:rPr>
              <a:t>年経過時点の売電価格になりますので、想定値を入力してください。</a:t>
            </a:r>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（大体</a:t>
            </a:r>
            <a:r>
              <a:rPr lang="en-US" altLang="ja-JP" sz="1400" b="1" dirty="0">
                <a:solidFill>
                  <a:schemeClr val="accent1">
                    <a:lumMod val="50000"/>
                  </a:schemeClr>
                </a:solidFill>
                <a:latin typeface="Aptos" panose="020B0004020202020204" pitchFamily="34" charset="0"/>
              </a:rPr>
              <a:t>8</a:t>
            </a:r>
            <a:r>
              <a:rPr lang="ja-JP" altLang="en-US" sz="1400" b="1" dirty="0">
                <a:solidFill>
                  <a:schemeClr val="accent1">
                    <a:lumMod val="50000"/>
                  </a:schemeClr>
                </a:solidFill>
                <a:latin typeface="Aptos" panose="020B0004020202020204" pitchFamily="34" charset="0"/>
              </a:rPr>
              <a:t>～</a:t>
            </a:r>
            <a:r>
              <a:rPr lang="en-US" altLang="ja-JP" sz="1400" b="1" dirty="0">
                <a:solidFill>
                  <a:schemeClr val="accent1">
                    <a:lumMod val="50000"/>
                  </a:schemeClr>
                </a:solidFill>
                <a:latin typeface="Aptos" panose="020B0004020202020204" pitchFamily="34" charset="0"/>
              </a:rPr>
              <a:t>10</a:t>
            </a:r>
            <a:r>
              <a:rPr lang="ja-JP" altLang="en-US" sz="1400" b="1" dirty="0">
                <a:solidFill>
                  <a:schemeClr val="accent1">
                    <a:lumMod val="50000"/>
                  </a:schemeClr>
                </a:solidFill>
                <a:latin typeface="Aptos" panose="020B0004020202020204" pitchFamily="34" charset="0"/>
              </a:rPr>
              <a:t>円程度として想定されるケースが多いです。）</a:t>
            </a:r>
            <a:endParaRPr lang="en-US" altLang="ja-JP" sz="1400" b="1" dirty="0">
              <a:solidFill>
                <a:schemeClr val="accent1">
                  <a:lumMod val="50000"/>
                </a:schemeClr>
              </a:solidFill>
              <a:latin typeface="Aptos" panose="020B0004020202020204" pitchFamily="34" charset="0"/>
            </a:endParaRPr>
          </a:p>
        </p:txBody>
      </p:sp>
    </p:spTree>
    <p:extLst>
      <p:ext uri="{BB962C8B-B14F-4D97-AF65-F5344CB8AC3E}">
        <p14:creationId xmlns:p14="http://schemas.microsoft.com/office/powerpoint/2010/main" val="399513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rgbClr val="FF7C80"/>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rgbClr val="FF7C80"/>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solidFill>
                  <a:srgbClr val="FF7C80"/>
                </a:solidFill>
              </a:endParaRPr>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solidFill>
                  <a:srgbClr val="FF7C80"/>
                </a:solidFill>
              </a:endParaRPr>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solidFill>
                  <a:srgbClr val="FF7C80"/>
                </a:solidFill>
              </a:endParaRPr>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solidFill>
                    <a:srgbClr val="FF7C80"/>
                  </a:solidFill>
                </a:endParaRPr>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solidFill>
                  <a:srgbClr val="FF7C80"/>
                </a:solidFill>
              </a:endParaRPr>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solidFill>
                  <a:srgbClr val="FF7C80"/>
                </a:solidFill>
              </a:endParaRPr>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292615" cy="584775"/>
          </a:xfrm>
          <a:prstGeom prst="rect">
            <a:avLst/>
          </a:prstGeom>
          <a:noFill/>
        </p:spPr>
        <p:txBody>
          <a:bodyPr wrap="none" rtlCol="0">
            <a:spAutoFit/>
          </a:bodyPr>
          <a:lstStyle/>
          <a:p>
            <a:r>
              <a:rPr kumimoji="1" lang="ja-JP" altLang="en-US" sz="3200" b="1" dirty="0">
                <a:solidFill>
                  <a:srgbClr val="FF7C80"/>
                </a:solidFill>
                <a:latin typeface="03スマートフォントUI" panose="02000600000000000000" pitchFamily="50" charset="-128"/>
                <a:ea typeface="03スマートフォントUI" panose="02000600000000000000" pitchFamily="50" charset="-128"/>
              </a:rPr>
              <a:t>蓄電池容量</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rgbClr val="FF7C80"/>
                </a:solidFill>
              </a:rPr>
              <a:pPr/>
              <a:t>32</a:t>
            </a:fld>
            <a:endParaRPr lang="ja-JP" altLang="en-US" dirty="0">
              <a:solidFill>
                <a:srgbClr val="FF7C80"/>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4881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rgbClr val="FF7C80"/>
                </a:solidFill>
                <a:latin typeface="Open Sans" panose="020B0606030504020204" pitchFamily="34" charset="0"/>
              </a:rPr>
              <a:t>太陽光発電量計算　入力項目の解説</a:t>
            </a:r>
            <a:endParaRPr lang="ru-RU" altLang="ru-RU" dirty="0">
              <a:solidFill>
                <a:srgbClr val="FF7C80"/>
              </a:solidFill>
              <a:latin typeface="Arial" panose="020B0604020202020204" pitchFamily="34" charset="0"/>
            </a:endParaRPr>
          </a:p>
        </p:txBody>
      </p:sp>
      <p:sp>
        <p:nvSpPr>
          <p:cNvPr id="16" name="Oval 52">
            <a:extLst>
              <a:ext uri="{FF2B5EF4-FFF2-40B4-BE49-F238E27FC236}">
                <a16:creationId xmlns:a16="http://schemas.microsoft.com/office/drawing/2014/main" id="{1C97AAA6-A4D4-D7EA-3C87-B049BF7BBD4A}"/>
              </a:ext>
            </a:extLst>
          </p:cNvPr>
          <p:cNvSpPr>
            <a:spLocks noChangeArrowheads="1"/>
          </p:cNvSpPr>
          <p:nvPr/>
        </p:nvSpPr>
        <p:spPr bwMode="auto">
          <a:xfrm>
            <a:off x="1543" y="-1588"/>
            <a:ext cx="1074738" cy="1074738"/>
          </a:xfrm>
          <a:prstGeom prst="ellipse">
            <a:avLst/>
          </a:prstGeom>
          <a:solidFill>
            <a:srgbClr val="FFFFFF"/>
          </a:solidFill>
          <a:ln w="25400">
            <a:solidFill>
              <a:srgbClr val="FF7C8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18" name="Freeform 58">
            <a:extLst>
              <a:ext uri="{FF2B5EF4-FFF2-40B4-BE49-F238E27FC236}">
                <a16:creationId xmlns:a16="http://schemas.microsoft.com/office/drawing/2014/main" id="{EDB84D06-80D4-39BD-D063-613430320F2F}"/>
              </a:ext>
            </a:extLst>
          </p:cNvPr>
          <p:cNvSpPr>
            <a:spLocks noEditPoints="1"/>
          </p:cNvSpPr>
          <p:nvPr/>
        </p:nvSpPr>
        <p:spPr bwMode="auto">
          <a:xfrm>
            <a:off x="196806" y="292100"/>
            <a:ext cx="684213" cy="484187"/>
          </a:xfrm>
          <a:custGeom>
            <a:avLst/>
            <a:gdLst>
              <a:gd name="T0" fmla="*/ 478949 w 180"/>
              <a:gd name="T1" fmla="*/ 255437 h 127"/>
              <a:gd name="T2" fmla="*/ 577780 w 180"/>
              <a:gd name="T3" fmla="*/ 217312 h 127"/>
              <a:gd name="T4" fmla="*/ 604388 w 180"/>
              <a:gd name="T5" fmla="*/ 255437 h 127"/>
              <a:gd name="T6" fmla="*/ 482750 w 180"/>
              <a:gd name="T7" fmla="*/ 263062 h 127"/>
              <a:gd name="T8" fmla="*/ 638599 w 180"/>
              <a:gd name="T9" fmla="*/ 312625 h 127"/>
              <a:gd name="T10" fmla="*/ 676611 w 180"/>
              <a:gd name="T11" fmla="*/ 377437 h 127"/>
              <a:gd name="T12" fmla="*/ 497955 w 180"/>
              <a:gd name="T13" fmla="*/ 320250 h 127"/>
              <a:gd name="T14" fmla="*/ 672809 w 180"/>
              <a:gd name="T15" fmla="*/ 388875 h 127"/>
              <a:gd name="T16" fmla="*/ 684213 w 180"/>
              <a:gd name="T17" fmla="*/ 415562 h 127"/>
              <a:gd name="T18" fmla="*/ 680412 w 180"/>
              <a:gd name="T19" fmla="*/ 400312 h 127"/>
              <a:gd name="T20" fmla="*/ 110234 w 180"/>
              <a:gd name="T21" fmla="*/ 404125 h 127"/>
              <a:gd name="T22" fmla="*/ 114036 w 180"/>
              <a:gd name="T23" fmla="*/ 419375 h 127"/>
              <a:gd name="T24" fmla="*/ 387721 w 180"/>
              <a:gd name="T25" fmla="*/ 457500 h 127"/>
              <a:gd name="T26" fmla="*/ 402925 w 180"/>
              <a:gd name="T27" fmla="*/ 461312 h 127"/>
              <a:gd name="T28" fmla="*/ 406727 w 180"/>
              <a:gd name="T29" fmla="*/ 419375 h 127"/>
              <a:gd name="T30" fmla="*/ 684213 w 180"/>
              <a:gd name="T31" fmla="*/ 415562 h 127"/>
              <a:gd name="T32" fmla="*/ 410528 w 180"/>
              <a:gd name="T33" fmla="*/ 438437 h 127"/>
              <a:gd name="T34" fmla="*/ 406727 w 180"/>
              <a:gd name="T35" fmla="*/ 468937 h 127"/>
              <a:gd name="T36" fmla="*/ 380118 w 180"/>
              <a:gd name="T37" fmla="*/ 465125 h 127"/>
              <a:gd name="T38" fmla="*/ 330703 w 180"/>
              <a:gd name="T39" fmla="*/ 438437 h 127"/>
              <a:gd name="T40" fmla="*/ 288890 w 180"/>
              <a:gd name="T41" fmla="*/ 476562 h 127"/>
              <a:gd name="T42" fmla="*/ 497955 w 180"/>
              <a:gd name="T43" fmla="*/ 484187 h 127"/>
              <a:gd name="T44" fmla="*/ 463744 w 180"/>
              <a:gd name="T45" fmla="*/ 442250 h 127"/>
              <a:gd name="T46" fmla="*/ 190059 w 180"/>
              <a:gd name="T47" fmla="*/ 255437 h 127"/>
              <a:gd name="T48" fmla="*/ 323101 w 180"/>
              <a:gd name="T49" fmla="*/ 217312 h 127"/>
              <a:gd name="T50" fmla="*/ 209065 w 180"/>
              <a:gd name="T51" fmla="*/ 221125 h 127"/>
              <a:gd name="T52" fmla="*/ 155849 w 180"/>
              <a:gd name="T53" fmla="*/ 312625 h 127"/>
              <a:gd name="T54" fmla="*/ 311697 w 180"/>
              <a:gd name="T55" fmla="*/ 263062 h 127"/>
              <a:gd name="T56" fmla="*/ 155849 w 180"/>
              <a:gd name="T57" fmla="*/ 312625 h 127"/>
              <a:gd name="T58" fmla="*/ 273685 w 180"/>
              <a:gd name="T59" fmla="*/ 388875 h 127"/>
              <a:gd name="T60" fmla="*/ 148246 w 180"/>
              <a:gd name="T61" fmla="*/ 320250 h 127"/>
              <a:gd name="T62" fmla="*/ 121638 w 180"/>
              <a:gd name="T63" fmla="*/ 388875 h 127"/>
              <a:gd name="T64" fmla="*/ 349709 w 180"/>
              <a:gd name="T65" fmla="*/ 217312 h 127"/>
              <a:gd name="T66" fmla="*/ 452341 w 180"/>
              <a:gd name="T67" fmla="*/ 255437 h 127"/>
              <a:gd name="T68" fmla="*/ 452341 w 180"/>
              <a:gd name="T69" fmla="*/ 263062 h 127"/>
              <a:gd name="T70" fmla="*/ 330703 w 180"/>
              <a:gd name="T71" fmla="*/ 312625 h 127"/>
              <a:gd name="T72" fmla="*/ 452341 w 180"/>
              <a:gd name="T73" fmla="*/ 263062 h 127"/>
              <a:gd name="T74" fmla="*/ 326902 w 180"/>
              <a:gd name="T75" fmla="*/ 320250 h 127"/>
              <a:gd name="T76" fmla="*/ 478949 w 180"/>
              <a:gd name="T77" fmla="*/ 388875 h 127"/>
              <a:gd name="T78" fmla="*/ 140644 w 180"/>
              <a:gd name="T79" fmla="*/ 263062 h 127"/>
              <a:gd name="T80" fmla="*/ 190059 w 180"/>
              <a:gd name="T81" fmla="*/ 190625 h 127"/>
              <a:gd name="T82" fmla="*/ 269884 w 180"/>
              <a:gd name="T83" fmla="*/ 190625 h 127"/>
              <a:gd name="T84" fmla="*/ 98831 w 180"/>
              <a:gd name="T85" fmla="*/ 186812 h 127"/>
              <a:gd name="T86" fmla="*/ 368715 w 180"/>
              <a:gd name="T87" fmla="*/ 183000 h 127"/>
              <a:gd name="T88" fmla="*/ 315498 w 180"/>
              <a:gd name="T89" fmla="*/ 61000 h 127"/>
              <a:gd name="T90" fmla="*/ 231872 w 180"/>
              <a:gd name="T91" fmla="*/ 72437 h 127"/>
              <a:gd name="T92" fmla="*/ 178656 w 180"/>
              <a:gd name="T93" fmla="*/ 3812 h 127"/>
              <a:gd name="T94" fmla="*/ 57018 w 180"/>
              <a:gd name="T95" fmla="*/ 53375 h 127"/>
              <a:gd name="T96" fmla="*/ 68421 w 180"/>
              <a:gd name="T97" fmla="*/ 141062 h 127"/>
              <a:gd name="T98" fmla="*/ 0 w 180"/>
              <a:gd name="T99" fmla="*/ 194437 h 127"/>
              <a:gd name="T100" fmla="*/ 53217 w 180"/>
              <a:gd name="T101" fmla="*/ 312625 h 127"/>
              <a:gd name="T102" fmla="*/ 110234 w 180"/>
              <a:gd name="T103" fmla="*/ 308812 h 127"/>
              <a:gd name="T104" fmla="*/ 76024 w 180"/>
              <a:gd name="T105" fmla="*/ 186812 h 127"/>
              <a:gd name="T106" fmla="*/ 292691 w 180"/>
              <a:gd name="T107" fmla="*/ 186812 h 127"/>
              <a:gd name="T108" fmla="*/ 368715 w 180"/>
              <a:gd name="T109" fmla="*/ 190625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0" h="127">
                <a:moveTo>
                  <a:pt x="159" y="67"/>
                </a:moveTo>
                <a:cubicBezTo>
                  <a:pt x="126" y="67"/>
                  <a:pt x="126" y="67"/>
                  <a:pt x="126" y="67"/>
                </a:cubicBezTo>
                <a:cubicBezTo>
                  <a:pt x="125" y="63"/>
                  <a:pt x="124" y="60"/>
                  <a:pt x="124" y="57"/>
                </a:cubicBezTo>
                <a:cubicBezTo>
                  <a:pt x="152" y="57"/>
                  <a:pt x="152" y="57"/>
                  <a:pt x="152" y="57"/>
                </a:cubicBezTo>
                <a:cubicBezTo>
                  <a:pt x="152" y="57"/>
                  <a:pt x="153" y="57"/>
                  <a:pt x="153" y="58"/>
                </a:cubicBezTo>
                <a:cubicBezTo>
                  <a:pt x="155" y="61"/>
                  <a:pt x="157" y="64"/>
                  <a:pt x="159" y="67"/>
                </a:cubicBezTo>
                <a:close/>
                <a:moveTo>
                  <a:pt x="160" y="69"/>
                </a:moveTo>
                <a:cubicBezTo>
                  <a:pt x="149" y="69"/>
                  <a:pt x="138" y="69"/>
                  <a:pt x="127" y="69"/>
                </a:cubicBezTo>
                <a:cubicBezTo>
                  <a:pt x="128" y="73"/>
                  <a:pt x="129" y="77"/>
                  <a:pt x="131" y="82"/>
                </a:cubicBezTo>
                <a:cubicBezTo>
                  <a:pt x="143" y="82"/>
                  <a:pt x="155" y="82"/>
                  <a:pt x="168" y="82"/>
                </a:cubicBezTo>
                <a:cubicBezTo>
                  <a:pt x="165" y="77"/>
                  <a:pt x="162" y="73"/>
                  <a:pt x="160" y="69"/>
                </a:cubicBezTo>
                <a:close/>
                <a:moveTo>
                  <a:pt x="178" y="99"/>
                </a:moveTo>
                <a:cubicBezTo>
                  <a:pt x="175" y="94"/>
                  <a:pt x="172" y="89"/>
                  <a:pt x="169" y="84"/>
                </a:cubicBezTo>
                <a:cubicBezTo>
                  <a:pt x="131" y="84"/>
                  <a:pt x="131" y="84"/>
                  <a:pt x="131" y="84"/>
                </a:cubicBezTo>
                <a:cubicBezTo>
                  <a:pt x="133" y="90"/>
                  <a:pt x="135" y="95"/>
                  <a:pt x="137" y="102"/>
                </a:cubicBezTo>
                <a:cubicBezTo>
                  <a:pt x="177" y="102"/>
                  <a:pt x="177" y="102"/>
                  <a:pt x="177" y="102"/>
                </a:cubicBezTo>
                <a:cubicBezTo>
                  <a:pt x="178" y="102"/>
                  <a:pt x="179" y="100"/>
                  <a:pt x="178" y="99"/>
                </a:cubicBezTo>
                <a:close/>
                <a:moveTo>
                  <a:pt x="180" y="109"/>
                </a:moveTo>
                <a:cubicBezTo>
                  <a:pt x="180" y="106"/>
                  <a:pt x="180" y="106"/>
                  <a:pt x="180" y="106"/>
                </a:cubicBezTo>
                <a:cubicBezTo>
                  <a:pt x="180" y="105"/>
                  <a:pt x="179" y="105"/>
                  <a:pt x="179" y="105"/>
                </a:cubicBezTo>
                <a:cubicBezTo>
                  <a:pt x="30" y="105"/>
                  <a:pt x="30" y="105"/>
                  <a:pt x="30" y="105"/>
                </a:cubicBezTo>
                <a:cubicBezTo>
                  <a:pt x="29" y="105"/>
                  <a:pt x="29" y="105"/>
                  <a:pt x="29" y="106"/>
                </a:cubicBezTo>
                <a:cubicBezTo>
                  <a:pt x="29" y="109"/>
                  <a:pt x="29" y="109"/>
                  <a:pt x="29" y="109"/>
                </a:cubicBezTo>
                <a:cubicBezTo>
                  <a:pt x="29" y="109"/>
                  <a:pt x="29" y="110"/>
                  <a:pt x="30" y="110"/>
                </a:cubicBezTo>
                <a:cubicBezTo>
                  <a:pt x="102" y="110"/>
                  <a:pt x="102" y="110"/>
                  <a:pt x="102" y="110"/>
                </a:cubicBezTo>
                <a:cubicBezTo>
                  <a:pt x="102" y="120"/>
                  <a:pt x="102" y="120"/>
                  <a:pt x="102" y="120"/>
                </a:cubicBezTo>
                <a:cubicBezTo>
                  <a:pt x="102" y="121"/>
                  <a:pt x="102" y="121"/>
                  <a:pt x="103" y="121"/>
                </a:cubicBezTo>
                <a:cubicBezTo>
                  <a:pt x="106" y="121"/>
                  <a:pt x="106" y="121"/>
                  <a:pt x="106" y="121"/>
                </a:cubicBezTo>
                <a:cubicBezTo>
                  <a:pt x="106" y="121"/>
                  <a:pt x="107" y="121"/>
                  <a:pt x="107" y="120"/>
                </a:cubicBezTo>
                <a:cubicBezTo>
                  <a:pt x="107" y="110"/>
                  <a:pt x="107" y="110"/>
                  <a:pt x="107" y="110"/>
                </a:cubicBezTo>
                <a:cubicBezTo>
                  <a:pt x="179" y="110"/>
                  <a:pt x="179" y="110"/>
                  <a:pt x="179" y="110"/>
                </a:cubicBezTo>
                <a:cubicBezTo>
                  <a:pt x="179" y="110"/>
                  <a:pt x="180" y="109"/>
                  <a:pt x="180" y="109"/>
                </a:cubicBezTo>
                <a:close/>
                <a:moveTo>
                  <a:pt x="121" y="115"/>
                </a:moveTo>
                <a:cubicBezTo>
                  <a:pt x="108" y="115"/>
                  <a:pt x="108" y="115"/>
                  <a:pt x="108" y="115"/>
                </a:cubicBezTo>
                <a:cubicBezTo>
                  <a:pt x="108" y="122"/>
                  <a:pt x="108" y="122"/>
                  <a:pt x="108" y="122"/>
                </a:cubicBezTo>
                <a:cubicBezTo>
                  <a:pt x="108" y="122"/>
                  <a:pt x="108" y="123"/>
                  <a:pt x="107" y="123"/>
                </a:cubicBezTo>
                <a:cubicBezTo>
                  <a:pt x="101" y="123"/>
                  <a:pt x="101" y="123"/>
                  <a:pt x="101" y="123"/>
                </a:cubicBezTo>
                <a:cubicBezTo>
                  <a:pt x="101" y="123"/>
                  <a:pt x="100" y="122"/>
                  <a:pt x="100" y="122"/>
                </a:cubicBezTo>
                <a:cubicBezTo>
                  <a:pt x="100" y="115"/>
                  <a:pt x="100" y="115"/>
                  <a:pt x="100" y="115"/>
                </a:cubicBezTo>
                <a:cubicBezTo>
                  <a:pt x="87" y="115"/>
                  <a:pt x="87" y="115"/>
                  <a:pt x="87" y="115"/>
                </a:cubicBezTo>
                <a:cubicBezTo>
                  <a:pt x="87" y="115"/>
                  <a:pt x="87" y="116"/>
                  <a:pt x="86" y="116"/>
                </a:cubicBezTo>
                <a:cubicBezTo>
                  <a:pt x="76" y="125"/>
                  <a:pt x="76" y="125"/>
                  <a:pt x="76" y="125"/>
                </a:cubicBezTo>
                <a:cubicBezTo>
                  <a:pt x="75" y="125"/>
                  <a:pt x="76" y="127"/>
                  <a:pt x="77" y="127"/>
                </a:cubicBezTo>
                <a:cubicBezTo>
                  <a:pt x="131" y="127"/>
                  <a:pt x="131" y="127"/>
                  <a:pt x="131" y="127"/>
                </a:cubicBezTo>
                <a:cubicBezTo>
                  <a:pt x="132" y="127"/>
                  <a:pt x="133" y="125"/>
                  <a:pt x="132" y="125"/>
                </a:cubicBezTo>
                <a:cubicBezTo>
                  <a:pt x="122" y="116"/>
                  <a:pt x="122" y="116"/>
                  <a:pt x="122" y="116"/>
                </a:cubicBezTo>
                <a:cubicBezTo>
                  <a:pt x="122" y="116"/>
                  <a:pt x="122" y="115"/>
                  <a:pt x="121" y="115"/>
                </a:cubicBezTo>
                <a:close/>
                <a:moveTo>
                  <a:pt x="50" y="67"/>
                </a:moveTo>
                <a:cubicBezTo>
                  <a:pt x="82" y="67"/>
                  <a:pt x="82" y="67"/>
                  <a:pt x="82" y="67"/>
                </a:cubicBezTo>
                <a:cubicBezTo>
                  <a:pt x="83" y="63"/>
                  <a:pt x="84" y="60"/>
                  <a:pt x="85" y="57"/>
                </a:cubicBezTo>
                <a:cubicBezTo>
                  <a:pt x="57" y="57"/>
                  <a:pt x="57" y="57"/>
                  <a:pt x="57" y="57"/>
                </a:cubicBezTo>
                <a:cubicBezTo>
                  <a:pt x="56" y="57"/>
                  <a:pt x="56" y="57"/>
                  <a:pt x="55" y="58"/>
                </a:cubicBezTo>
                <a:cubicBezTo>
                  <a:pt x="54" y="61"/>
                  <a:pt x="52" y="64"/>
                  <a:pt x="50" y="67"/>
                </a:cubicBezTo>
                <a:close/>
                <a:moveTo>
                  <a:pt x="41" y="82"/>
                </a:moveTo>
                <a:cubicBezTo>
                  <a:pt x="53" y="82"/>
                  <a:pt x="65" y="82"/>
                  <a:pt x="78" y="82"/>
                </a:cubicBezTo>
                <a:cubicBezTo>
                  <a:pt x="79" y="77"/>
                  <a:pt x="80" y="73"/>
                  <a:pt x="82" y="69"/>
                </a:cubicBezTo>
                <a:cubicBezTo>
                  <a:pt x="71" y="69"/>
                  <a:pt x="60" y="69"/>
                  <a:pt x="48" y="69"/>
                </a:cubicBezTo>
                <a:cubicBezTo>
                  <a:pt x="46" y="73"/>
                  <a:pt x="44" y="77"/>
                  <a:pt x="41" y="82"/>
                </a:cubicBezTo>
                <a:close/>
                <a:moveTo>
                  <a:pt x="32" y="102"/>
                </a:moveTo>
                <a:cubicBezTo>
                  <a:pt x="72" y="102"/>
                  <a:pt x="72" y="102"/>
                  <a:pt x="72" y="102"/>
                </a:cubicBezTo>
                <a:cubicBezTo>
                  <a:pt x="74" y="95"/>
                  <a:pt x="75" y="90"/>
                  <a:pt x="77" y="84"/>
                </a:cubicBezTo>
                <a:cubicBezTo>
                  <a:pt x="39" y="84"/>
                  <a:pt x="39" y="84"/>
                  <a:pt x="39" y="84"/>
                </a:cubicBezTo>
                <a:cubicBezTo>
                  <a:pt x="36" y="89"/>
                  <a:pt x="33" y="94"/>
                  <a:pt x="30" y="99"/>
                </a:cubicBezTo>
                <a:cubicBezTo>
                  <a:pt x="29" y="100"/>
                  <a:pt x="30" y="102"/>
                  <a:pt x="32" y="102"/>
                </a:cubicBezTo>
                <a:close/>
                <a:moveTo>
                  <a:pt x="116" y="57"/>
                </a:moveTo>
                <a:cubicBezTo>
                  <a:pt x="112" y="57"/>
                  <a:pt x="96" y="57"/>
                  <a:pt x="92" y="57"/>
                </a:cubicBezTo>
                <a:cubicBezTo>
                  <a:pt x="91" y="60"/>
                  <a:pt x="91" y="63"/>
                  <a:pt x="90" y="67"/>
                </a:cubicBezTo>
                <a:cubicBezTo>
                  <a:pt x="95" y="67"/>
                  <a:pt x="114" y="67"/>
                  <a:pt x="119" y="67"/>
                </a:cubicBezTo>
                <a:cubicBezTo>
                  <a:pt x="118" y="63"/>
                  <a:pt x="117" y="60"/>
                  <a:pt x="116" y="57"/>
                </a:cubicBezTo>
                <a:close/>
                <a:moveTo>
                  <a:pt x="119" y="69"/>
                </a:moveTo>
                <a:cubicBezTo>
                  <a:pt x="114" y="69"/>
                  <a:pt x="94" y="69"/>
                  <a:pt x="90" y="69"/>
                </a:cubicBezTo>
                <a:cubicBezTo>
                  <a:pt x="89" y="73"/>
                  <a:pt x="88" y="77"/>
                  <a:pt x="87" y="82"/>
                </a:cubicBezTo>
                <a:cubicBezTo>
                  <a:pt x="93" y="82"/>
                  <a:pt x="116" y="82"/>
                  <a:pt x="122" y="82"/>
                </a:cubicBezTo>
                <a:cubicBezTo>
                  <a:pt x="121" y="77"/>
                  <a:pt x="120" y="73"/>
                  <a:pt x="119" y="69"/>
                </a:cubicBezTo>
                <a:close/>
                <a:moveTo>
                  <a:pt x="122" y="84"/>
                </a:moveTo>
                <a:cubicBezTo>
                  <a:pt x="116" y="84"/>
                  <a:pt x="92" y="84"/>
                  <a:pt x="86" y="84"/>
                </a:cubicBezTo>
                <a:cubicBezTo>
                  <a:pt x="85" y="90"/>
                  <a:pt x="84" y="95"/>
                  <a:pt x="83" y="102"/>
                </a:cubicBezTo>
                <a:cubicBezTo>
                  <a:pt x="90" y="102"/>
                  <a:pt x="119" y="102"/>
                  <a:pt x="126" y="102"/>
                </a:cubicBezTo>
                <a:cubicBezTo>
                  <a:pt x="125" y="95"/>
                  <a:pt x="123" y="90"/>
                  <a:pt x="122" y="84"/>
                </a:cubicBezTo>
                <a:close/>
                <a:moveTo>
                  <a:pt x="37" y="69"/>
                </a:moveTo>
                <a:cubicBezTo>
                  <a:pt x="48" y="51"/>
                  <a:pt x="48" y="51"/>
                  <a:pt x="48" y="51"/>
                </a:cubicBezTo>
                <a:cubicBezTo>
                  <a:pt x="49" y="50"/>
                  <a:pt x="49" y="50"/>
                  <a:pt x="50" y="50"/>
                </a:cubicBezTo>
                <a:cubicBezTo>
                  <a:pt x="71" y="50"/>
                  <a:pt x="71" y="50"/>
                  <a:pt x="71" y="50"/>
                </a:cubicBezTo>
                <a:cubicBezTo>
                  <a:pt x="71" y="50"/>
                  <a:pt x="71" y="50"/>
                  <a:pt x="71" y="50"/>
                </a:cubicBezTo>
                <a:cubicBezTo>
                  <a:pt x="71" y="38"/>
                  <a:pt x="61" y="27"/>
                  <a:pt x="49" y="27"/>
                </a:cubicBezTo>
                <a:cubicBezTo>
                  <a:pt x="36" y="27"/>
                  <a:pt x="26" y="37"/>
                  <a:pt x="26" y="49"/>
                </a:cubicBezTo>
                <a:cubicBezTo>
                  <a:pt x="26" y="58"/>
                  <a:pt x="31" y="65"/>
                  <a:pt x="37" y="69"/>
                </a:cubicBezTo>
                <a:close/>
                <a:moveTo>
                  <a:pt x="97" y="48"/>
                </a:moveTo>
                <a:cubicBezTo>
                  <a:pt x="79" y="37"/>
                  <a:pt x="79" y="37"/>
                  <a:pt x="79" y="37"/>
                </a:cubicBezTo>
                <a:cubicBezTo>
                  <a:pt x="83" y="16"/>
                  <a:pt x="83" y="16"/>
                  <a:pt x="83" y="16"/>
                </a:cubicBezTo>
                <a:cubicBezTo>
                  <a:pt x="84" y="15"/>
                  <a:pt x="83" y="14"/>
                  <a:pt x="82" y="14"/>
                </a:cubicBezTo>
                <a:cubicBezTo>
                  <a:pt x="61" y="19"/>
                  <a:pt x="61" y="19"/>
                  <a:pt x="61" y="19"/>
                </a:cubicBezTo>
                <a:cubicBezTo>
                  <a:pt x="50" y="1"/>
                  <a:pt x="50" y="1"/>
                  <a:pt x="50" y="1"/>
                </a:cubicBezTo>
                <a:cubicBezTo>
                  <a:pt x="49" y="0"/>
                  <a:pt x="48" y="0"/>
                  <a:pt x="47" y="1"/>
                </a:cubicBezTo>
                <a:cubicBezTo>
                  <a:pt x="36" y="19"/>
                  <a:pt x="36" y="19"/>
                  <a:pt x="36" y="19"/>
                </a:cubicBezTo>
                <a:cubicBezTo>
                  <a:pt x="15" y="14"/>
                  <a:pt x="15" y="14"/>
                  <a:pt x="15" y="14"/>
                </a:cubicBezTo>
                <a:cubicBezTo>
                  <a:pt x="14" y="14"/>
                  <a:pt x="13" y="15"/>
                  <a:pt x="14" y="16"/>
                </a:cubicBezTo>
                <a:cubicBezTo>
                  <a:pt x="18" y="37"/>
                  <a:pt x="18" y="37"/>
                  <a:pt x="18" y="37"/>
                </a:cubicBezTo>
                <a:cubicBezTo>
                  <a:pt x="0" y="48"/>
                  <a:pt x="0" y="48"/>
                  <a:pt x="0" y="48"/>
                </a:cubicBezTo>
                <a:cubicBezTo>
                  <a:pt x="0" y="49"/>
                  <a:pt x="0" y="50"/>
                  <a:pt x="0" y="51"/>
                </a:cubicBezTo>
                <a:cubicBezTo>
                  <a:pt x="18" y="62"/>
                  <a:pt x="18" y="62"/>
                  <a:pt x="18" y="62"/>
                </a:cubicBezTo>
                <a:cubicBezTo>
                  <a:pt x="14" y="82"/>
                  <a:pt x="14" y="82"/>
                  <a:pt x="14" y="82"/>
                </a:cubicBezTo>
                <a:cubicBezTo>
                  <a:pt x="13" y="83"/>
                  <a:pt x="14" y="85"/>
                  <a:pt x="15" y="84"/>
                </a:cubicBezTo>
                <a:cubicBezTo>
                  <a:pt x="29" y="81"/>
                  <a:pt x="29" y="81"/>
                  <a:pt x="29" y="81"/>
                </a:cubicBezTo>
                <a:cubicBezTo>
                  <a:pt x="34" y="74"/>
                  <a:pt x="34" y="74"/>
                  <a:pt x="34" y="74"/>
                </a:cubicBezTo>
                <a:cubicBezTo>
                  <a:pt x="25" y="69"/>
                  <a:pt x="20" y="60"/>
                  <a:pt x="20" y="49"/>
                </a:cubicBezTo>
                <a:cubicBezTo>
                  <a:pt x="20" y="33"/>
                  <a:pt x="33" y="20"/>
                  <a:pt x="49" y="20"/>
                </a:cubicBezTo>
                <a:cubicBezTo>
                  <a:pt x="64" y="20"/>
                  <a:pt x="77" y="33"/>
                  <a:pt x="77" y="49"/>
                </a:cubicBezTo>
                <a:cubicBezTo>
                  <a:pt x="77" y="50"/>
                  <a:pt x="77" y="50"/>
                  <a:pt x="77" y="50"/>
                </a:cubicBezTo>
                <a:cubicBezTo>
                  <a:pt x="97" y="50"/>
                  <a:pt x="97" y="50"/>
                  <a:pt x="97" y="50"/>
                </a:cubicBezTo>
                <a:cubicBezTo>
                  <a:pt x="97" y="49"/>
                  <a:pt x="97" y="49"/>
                  <a:pt x="97" y="48"/>
                </a:cubicBezTo>
                <a:close/>
              </a:path>
            </a:pathLst>
          </a:custGeom>
          <a:solidFill>
            <a:srgbClr val="FF7C80"/>
          </a:solidFill>
          <a:ln>
            <a:noFill/>
          </a:ln>
        </p:spPr>
        <p:txBody>
          <a:bodyPr/>
          <a:lstStyle/>
          <a:p>
            <a:endParaRPr lang="ru-RU"/>
          </a:p>
        </p:txBody>
      </p:sp>
      <p:sp>
        <p:nvSpPr>
          <p:cNvPr id="3" name="Rectangle 93">
            <a:extLst>
              <a:ext uri="{FF2B5EF4-FFF2-40B4-BE49-F238E27FC236}">
                <a16:creationId xmlns:a16="http://schemas.microsoft.com/office/drawing/2014/main" id="{EF926099-A845-0677-C108-7B75406E1402}"/>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9" name="図 18">
            <a:extLst>
              <a:ext uri="{FF2B5EF4-FFF2-40B4-BE49-F238E27FC236}">
                <a16:creationId xmlns:a16="http://schemas.microsoft.com/office/drawing/2014/main" id="{3C10483C-8C9A-2C3D-676B-C971D6846A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5670" y="1273333"/>
            <a:ext cx="5309134" cy="3937430"/>
          </a:xfrm>
          <a:prstGeom prst="rect">
            <a:avLst/>
          </a:prstGeom>
        </p:spPr>
      </p:pic>
      <p:sp>
        <p:nvSpPr>
          <p:cNvPr id="20" name="正方形/長方形 19">
            <a:extLst>
              <a:ext uri="{FF2B5EF4-FFF2-40B4-BE49-F238E27FC236}">
                <a16:creationId xmlns:a16="http://schemas.microsoft.com/office/drawing/2014/main" id="{1528D758-6A1E-25D8-970C-0CBE050E81D8}"/>
              </a:ext>
            </a:extLst>
          </p:cNvPr>
          <p:cNvSpPr/>
          <p:nvPr/>
        </p:nvSpPr>
        <p:spPr>
          <a:xfrm>
            <a:off x="6500813" y="4105494"/>
            <a:ext cx="790575" cy="1105269"/>
          </a:xfrm>
          <a:prstGeom prst="rect">
            <a:avLst/>
          </a:prstGeom>
          <a:solidFill>
            <a:srgbClr val="FF7C80">
              <a:alpha val="4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9744B59C-4202-1BA9-8A38-B969C856173F}"/>
              </a:ext>
            </a:extLst>
          </p:cNvPr>
          <p:cNvSpPr txBox="1"/>
          <p:nvPr/>
        </p:nvSpPr>
        <p:spPr>
          <a:xfrm>
            <a:off x="6425670" y="5210763"/>
            <a:ext cx="4958095" cy="707886"/>
          </a:xfrm>
          <a:prstGeom prst="rect">
            <a:avLst/>
          </a:prstGeom>
          <a:noFill/>
        </p:spPr>
        <p:txBody>
          <a:bodyPr wrap="square" rtlCol="0">
            <a:spAutoFit/>
          </a:bodyPr>
          <a:lstStyle/>
          <a:p>
            <a:r>
              <a:rPr lang="ja-JP" altLang="en-US" sz="2000" b="1" dirty="0">
                <a:solidFill>
                  <a:srgbClr val="FF7C80"/>
                </a:solidFill>
                <a:latin typeface="03スマートフォントUI" panose="02000600000000000000" pitchFamily="50" charset="-128"/>
                <a:ea typeface="03スマートフォントUI" panose="02000600000000000000" pitchFamily="50" charset="-128"/>
              </a:rPr>
              <a:t>太陽光パネルで発電した電気を蓄えることができる設備</a:t>
            </a:r>
            <a:endParaRPr kumimoji="1" lang="ja-JP" altLang="en-US" sz="2000" b="1" dirty="0">
              <a:solidFill>
                <a:srgbClr val="FF7C80"/>
              </a:solidFill>
              <a:latin typeface="03スマートフォントUI" panose="02000600000000000000" pitchFamily="50" charset="-128"/>
              <a:ea typeface="03スマートフォントUI" panose="02000600000000000000" pitchFamily="50" charset="-128"/>
            </a:endParaRPr>
          </a:p>
        </p:txBody>
      </p:sp>
      <p:sp>
        <p:nvSpPr>
          <p:cNvPr id="24" name="テキスト ボックス 23">
            <a:extLst>
              <a:ext uri="{FF2B5EF4-FFF2-40B4-BE49-F238E27FC236}">
                <a16:creationId xmlns:a16="http://schemas.microsoft.com/office/drawing/2014/main" id="{A2193A77-878D-B507-F221-4AA00DD0F70F}"/>
              </a:ext>
            </a:extLst>
          </p:cNvPr>
          <p:cNvSpPr txBox="1"/>
          <p:nvPr/>
        </p:nvSpPr>
        <p:spPr>
          <a:xfrm>
            <a:off x="819150" y="1279413"/>
            <a:ext cx="2292615"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蓄電池容量</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25" name="TextBox 95">
            <a:extLst>
              <a:ext uri="{FF2B5EF4-FFF2-40B4-BE49-F238E27FC236}">
                <a16:creationId xmlns:a16="http://schemas.microsoft.com/office/drawing/2014/main" id="{D28DFD3F-9F1D-B819-5FD3-95C7BF3AB9F7}"/>
              </a:ext>
            </a:extLst>
          </p:cNvPr>
          <p:cNvSpPr txBox="1">
            <a:spLocks noChangeArrowheads="1"/>
          </p:cNvSpPr>
          <p:nvPr/>
        </p:nvSpPr>
        <p:spPr bwMode="auto">
          <a:xfrm>
            <a:off x="819149" y="1932448"/>
            <a:ext cx="4200525" cy="289310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r>
              <a:rPr lang="ja-JP" altLang="en-US" sz="1400" b="1" dirty="0">
                <a:solidFill>
                  <a:schemeClr val="accent1">
                    <a:lumMod val="50000"/>
                  </a:schemeClr>
                </a:solidFill>
                <a:latin typeface="Aptos" panose="020B0004020202020204" pitchFamily="34" charset="0"/>
              </a:rPr>
              <a:t>蓄電池は、太陽光パネルで発電した電気を蓄えることができる設備です。</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蓄電池容量は、太陽光パネル発電量と１か月あたりの使用電力量、昼間使用電力量から想定いたします。</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蓄電池容量を含む全ての項目に入力すると、以下の通り太陽光パネル発電量の内の蓄電池効果が出てきます。ほとんどの期間で昼間電気使用量＋夜間電気使用量＜</a:t>
            </a:r>
            <a:r>
              <a:rPr lang="en-US" altLang="ja-JP" sz="1400" b="1" dirty="0">
                <a:solidFill>
                  <a:schemeClr val="accent1">
                    <a:lumMod val="50000"/>
                  </a:schemeClr>
                </a:solidFill>
                <a:latin typeface="Aptos" panose="020B0004020202020204" pitchFamily="34" charset="0"/>
              </a:rPr>
              <a:t>1</a:t>
            </a:r>
            <a:r>
              <a:rPr lang="ja-JP" altLang="en-US" sz="1400" b="1" dirty="0">
                <a:solidFill>
                  <a:schemeClr val="accent1">
                    <a:lumMod val="50000"/>
                  </a:schemeClr>
                </a:solidFill>
                <a:latin typeface="Aptos" panose="020B0004020202020204" pitchFamily="34" charset="0"/>
              </a:rPr>
              <a:t>か月あたり発電容量であれば、バランスが取れていますので、蓄電池容量を選ぶ目安にご活用ください。</a:t>
            </a:r>
            <a:endParaRPr lang="en-US" altLang="ja-JP" sz="1400" b="1" dirty="0">
              <a:solidFill>
                <a:schemeClr val="accent1">
                  <a:lumMod val="50000"/>
                </a:schemeClr>
              </a:solidFill>
              <a:latin typeface="Aptos" panose="020B0004020202020204" pitchFamily="34" charset="0"/>
            </a:endParaRPr>
          </a:p>
        </p:txBody>
      </p:sp>
      <p:pic>
        <p:nvPicPr>
          <p:cNvPr id="27" name="図 26">
            <a:extLst>
              <a:ext uri="{FF2B5EF4-FFF2-40B4-BE49-F238E27FC236}">
                <a16:creationId xmlns:a16="http://schemas.microsoft.com/office/drawing/2014/main" id="{06E59410-0A30-D9B8-B088-B9F96E0E07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806" y="4827136"/>
            <a:ext cx="5910262" cy="1523301"/>
          </a:xfrm>
          <a:prstGeom prst="rect">
            <a:avLst/>
          </a:prstGeom>
        </p:spPr>
      </p:pic>
    </p:spTree>
    <p:extLst>
      <p:ext uri="{BB962C8B-B14F-4D97-AF65-F5344CB8AC3E}">
        <p14:creationId xmlns:p14="http://schemas.microsoft.com/office/powerpoint/2010/main" val="247364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ECBD1CA8-688C-E6AA-DC3D-682B79F35046}"/>
              </a:ext>
            </a:extLst>
          </p:cNvPr>
          <p:cNvPicPr>
            <a:picLocks noChangeAspect="1"/>
          </p:cNvPicPr>
          <p:nvPr/>
        </p:nvPicPr>
        <p:blipFill>
          <a:blip r:embed="rId3">
            <a:duotone>
              <a:prstClr val="black"/>
              <a:srgbClr val="FFE7E7">
                <a:tint val="45000"/>
                <a:satMod val="400000"/>
              </a:srgbClr>
            </a:duotone>
            <a:extLst>
              <a:ext uri="{28A0092B-C50C-407E-A947-70E740481C1C}">
                <a14:useLocalDpi xmlns:a14="http://schemas.microsoft.com/office/drawing/2010/main" val="0"/>
              </a:ext>
            </a:extLst>
          </a:blip>
          <a:stretch>
            <a:fillRect/>
          </a:stretch>
        </p:blipFill>
        <p:spPr>
          <a:xfrm>
            <a:off x="5398362" y="1974959"/>
            <a:ext cx="5771878" cy="3987843"/>
          </a:xfrm>
          <a:prstGeom prst="rect">
            <a:avLst/>
          </a:prstGeom>
        </p:spPr>
      </p:pic>
      <p:sp>
        <p:nvSpPr>
          <p:cNvPr id="5" name="Rectangle 79"/>
          <p:cNvSpPr>
            <a:spLocks noChangeArrowheads="1"/>
          </p:cNvSpPr>
          <p:nvPr/>
        </p:nvSpPr>
        <p:spPr bwMode="auto">
          <a:xfrm>
            <a:off x="0" y="6650405"/>
            <a:ext cx="12192000" cy="207595"/>
          </a:xfrm>
          <a:prstGeom prst="rect">
            <a:avLst/>
          </a:prstGeom>
          <a:solidFill>
            <a:srgbClr val="FF7C80"/>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rgbClr val="FF7C80"/>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solidFill>
                  <a:srgbClr val="FF7C80"/>
                </a:solidFill>
              </a:endParaRPr>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solidFill>
                  <a:srgbClr val="FF7C80"/>
                </a:solidFill>
              </a:endParaRPr>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solidFill>
                  <a:srgbClr val="FF7C80"/>
                </a:solidFill>
              </a:endParaRPr>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solidFill>
                    <a:srgbClr val="FF7C80"/>
                  </a:solidFill>
                </a:endParaRPr>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solidFill>
                  <a:srgbClr val="FF7C80"/>
                </a:solidFill>
              </a:endParaRPr>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solidFill>
                  <a:srgbClr val="FF7C80"/>
                </a:solidFill>
              </a:endParaRPr>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4822154" cy="584775"/>
          </a:xfrm>
          <a:prstGeom prst="rect">
            <a:avLst/>
          </a:prstGeom>
          <a:noFill/>
        </p:spPr>
        <p:txBody>
          <a:bodyPr wrap="none" rtlCol="0">
            <a:spAutoFit/>
          </a:bodyPr>
          <a:lstStyle/>
          <a:p>
            <a:r>
              <a:rPr kumimoji="1" lang="ja-JP" altLang="en-US" sz="3200" b="1" dirty="0">
                <a:solidFill>
                  <a:srgbClr val="FF7C80"/>
                </a:solidFill>
                <a:latin typeface="03スマートフォントUI" panose="02000600000000000000" pitchFamily="50" charset="-128"/>
                <a:ea typeface="03スマートフォントUI" panose="02000600000000000000" pitchFamily="50" charset="-128"/>
              </a:rPr>
              <a:t>設備費支払い料金・期間</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rgbClr val="FF7C80"/>
                </a:solidFill>
              </a:rPr>
              <a:pPr/>
              <a:t>33</a:t>
            </a:fld>
            <a:endParaRPr lang="ja-JP" altLang="en-US" dirty="0">
              <a:solidFill>
                <a:srgbClr val="FF7C80"/>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4881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rgbClr val="FF7C80"/>
                </a:solidFill>
                <a:latin typeface="Open Sans" panose="020B0606030504020204" pitchFamily="34" charset="0"/>
              </a:rPr>
              <a:t>太陽光発電量計算　入力項目の解説</a:t>
            </a:r>
            <a:endParaRPr lang="ru-RU" altLang="ru-RU" dirty="0">
              <a:solidFill>
                <a:srgbClr val="FF7C80"/>
              </a:solidFill>
              <a:latin typeface="Arial" panose="020B0604020202020204" pitchFamily="34" charset="0"/>
            </a:endParaRPr>
          </a:p>
        </p:txBody>
      </p:sp>
      <p:sp>
        <p:nvSpPr>
          <p:cNvPr id="16" name="Oval 52">
            <a:extLst>
              <a:ext uri="{FF2B5EF4-FFF2-40B4-BE49-F238E27FC236}">
                <a16:creationId xmlns:a16="http://schemas.microsoft.com/office/drawing/2014/main" id="{1C97AAA6-A4D4-D7EA-3C87-B049BF7BBD4A}"/>
              </a:ext>
            </a:extLst>
          </p:cNvPr>
          <p:cNvSpPr>
            <a:spLocks noChangeArrowheads="1"/>
          </p:cNvSpPr>
          <p:nvPr/>
        </p:nvSpPr>
        <p:spPr bwMode="auto">
          <a:xfrm>
            <a:off x="1543" y="-1588"/>
            <a:ext cx="1074738" cy="1074738"/>
          </a:xfrm>
          <a:prstGeom prst="ellipse">
            <a:avLst/>
          </a:prstGeom>
          <a:solidFill>
            <a:srgbClr val="FFFFFF"/>
          </a:solidFill>
          <a:ln w="25400">
            <a:solidFill>
              <a:srgbClr val="FF7C8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18" name="Freeform 58">
            <a:extLst>
              <a:ext uri="{FF2B5EF4-FFF2-40B4-BE49-F238E27FC236}">
                <a16:creationId xmlns:a16="http://schemas.microsoft.com/office/drawing/2014/main" id="{EDB84D06-80D4-39BD-D063-613430320F2F}"/>
              </a:ext>
            </a:extLst>
          </p:cNvPr>
          <p:cNvSpPr>
            <a:spLocks noEditPoints="1"/>
          </p:cNvSpPr>
          <p:nvPr/>
        </p:nvSpPr>
        <p:spPr bwMode="auto">
          <a:xfrm>
            <a:off x="196806" y="292100"/>
            <a:ext cx="684213" cy="484187"/>
          </a:xfrm>
          <a:custGeom>
            <a:avLst/>
            <a:gdLst>
              <a:gd name="T0" fmla="*/ 478949 w 180"/>
              <a:gd name="T1" fmla="*/ 255437 h 127"/>
              <a:gd name="T2" fmla="*/ 577780 w 180"/>
              <a:gd name="T3" fmla="*/ 217312 h 127"/>
              <a:gd name="T4" fmla="*/ 604388 w 180"/>
              <a:gd name="T5" fmla="*/ 255437 h 127"/>
              <a:gd name="T6" fmla="*/ 482750 w 180"/>
              <a:gd name="T7" fmla="*/ 263062 h 127"/>
              <a:gd name="T8" fmla="*/ 638599 w 180"/>
              <a:gd name="T9" fmla="*/ 312625 h 127"/>
              <a:gd name="T10" fmla="*/ 676611 w 180"/>
              <a:gd name="T11" fmla="*/ 377437 h 127"/>
              <a:gd name="T12" fmla="*/ 497955 w 180"/>
              <a:gd name="T13" fmla="*/ 320250 h 127"/>
              <a:gd name="T14" fmla="*/ 672809 w 180"/>
              <a:gd name="T15" fmla="*/ 388875 h 127"/>
              <a:gd name="T16" fmla="*/ 684213 w 180"/>
              <a:gd name="T17" fmla="*/ 415562 h 127"/>
              <a:gd name="T18" fmla="*/ 680412 w 180"/>
              <a:gd name="T19" fmla="*/ 400312 h 127"/>
              <a:gd name="T20" fmla="*/ 110234 w 180"/>
              <a:gd name="T21" fmla="*/ 404125 h 127"/>
              <a:gd name="T22" fmla="*/ 114036 w 180"/>
              <a:gd name="T23" fmla="*/ 419375 h 127"/>
              <a:gd name="T24" fmla="*/ 387721 w 180"/>
              <a:gd name="T25" fmla="*/ 457500 h 127"/>
              <a:gd name="T26" fmla="*/ 402925 w 180"/>
              <a:gd name="T27" fmla="*/ 461312 h 127"/>
              <a:gd name="T28" fmla="*/ 406727 w 180"/>
              <a:gd name="T29" fmla="*/ 419375 h 127"/>
              <a:gd name="T30" fmla="*/ 684213 w 180"/>
              <a:gd name="T31" fmla="*/ 415562 h 127"/>
              <a:gd name="T32" fmla="*/ 410528 w 180"/>
              <a:gd name="T33" fmla="*/ 438437 h 127"/>
              <a:gd name="T34" fmla="*/ 406727 w 180"/>
              <a:gd name="T35" fmla="*/ 468937 h 127"/>
              <a:gd name="T36" fmla="*/ 380118 w 180"/>
              <a:gd name="T37" fmla="*/ 465125 h 127"/>
              <a:gd name="T38" fmla="*/ 330703 w 180"/>
              <a:gd name="T39" fmla="*/ 438437 h 127"/>
              <a:gd name="T40" fmla="*/ 288890 w 180"/>
              <a:gd name="T41" fmla="*/ 476562 h 127"/>
              <a:gd name="T42" fmla="*/ 497955 w 180"/>
              <a:gd name="T43" fmla="*/ 484187 h 127"/>
              <a:gd name="T44" fmla="*/ 463744 w 180"/>
              <a:gd name="T45" fmla="*/ 442250 h 127"/>
              <a:gd name="T46" fmla="*/ 190059 w 180"/>
              <a:gd name="T47" fmla="*/ 255437 h 127"/>
              <a:gd name="T48" fmla="*/ 323101 w 180"/>
              <a:gd name="T49" fmla="*/ 217312 h 127"/>
              <a:gd name="T50" fmla="*/ 209065 w 180"/>
              <a:gd name="T51" fmla="*/ 221125 h 127"/>
              <a:gd name="T52" fmla="*/ 155849 w 180"/>
              <a:gd name="T53" fmla="*/ 312625 h 127"/>
              <a:gd name="T54" fmla="*/ 311697 w 180"/>
              <a:gd name="T55" fmla="*/ 263062 h 127"/>
              <a:gd name="T56" fmla="*/ 155849 w 180"/>
              <a:gd name="T57" fmla="*/ 312625 h 127"/>
              <a:gd name="T58" fmla="*/ 273685 w 180"/>
              <a:gd name="T59" fmla="*/ 388875 h 127"/>
              <a:gd name="T60" fmla="*/ 148246 w 180"/>
              <a:gd name="T61" fmla="*/ 320250 h 127"/>
              <a:gd name="T62" fmla="*/ 121638 w 180"/>
              <a:gd name="T63" fmla="*/ 388875 h 127"/>
              <a:gd name="T64" fmla="*/ 349709 w 180"/>
              <a:gd name="T65" fmla="*/ 217312 h 127"/>
              <a:gd name="T66" fmla="*/ 452341 w 180"/>
              <a:gd name="T67" fmla="*/ 255437 h 127"/>
              <a:gd name="T68" fmla="*/ 452341 w 180"/>
              <a:gd name="T69" fmla="*/ 263062 h 127"/>
              <a:gd name="T70" fmla="*/ 330703 w 180"/>
              <a:gd name="T71" fmla="*/ 312625 h 127"/>
              <a:gd name="T72" fmla="*/ 452341 w 180"/>
              <a:gd name="T73" fmla="*/ 263062 h 127"/>
              <a:gd name="T74" fmla="*/ 326902 w 180"/>
              <a:gd name="T75" fmla="*/ 320250 h 127"/>
              <a:gd name="T76" fmla="*/ 478949 w 180"/>
              <a:gd name="T77" fmla="*/ 388875 h 127"/>
              <a:gd name="T78" fmla="*/ 140644 w 180"/>
              <a:gd name="T79" fmla="*/ 263062 h 127"/>
              <a:gd name="T80" fmla="*/ 190059 w 180"/>
              <a:gd name="T81" fmla="*/ 190625 h 127"/>
              <a:gd name="T82" fmla="*/ 269884 w 180"/>
              <a:gd name="T83" fmla="*/ 190625 h 127"/>
              <a:gd name="T84" fmla="*/ 98831 w 180"/>
              <a:gd name="T85" fmla="*/ 186812 h 127"/>
              <a:gd name="T86" fmla="*/ 368715 w 180"/>
              <a:gd name="T87" fmla="*/ 183000 h 127"/>
              <a:gd name="T88" fmla="*/ 315498 w 180"/>
              <a:gd name="T89" fmla="*/ 61000 h 127"/>
              <a:gd name="T90" fmla="*/ 231872 w 180"/>
              <a:gd name="T91" fmla="*/ 72437 h 127"/>
              <a:gd name="T92" fmla="*/ 178656 w 180"/>
              <a:gd name="T93" fmla="*/ 3812 h 127"/>
              <a:gd name="T94" fmla="*/ 57018 w 180"/>
              <a:gd name="T95" fmla="*/ 53375 h 127"/>
              <a:gd name="T96" fmla="*/ 68421 w 180"/>
              <a:gd name="T97" fmla="*/ 141062 h 127"/>
              <a:gd name="T98" fmla="*/ 0 w 180"/>
              <a:gd name="T99" fmla="*/ 194437 h 127"/>
              <a:gd name="T100" fmla="*/ 53217 w 180"/>
              <a:gd name="T101" fmla="*/ 312625 h 127"/>
              <a:gd name="T102" fmla="*/ 110234 w 180"/>
              <a:gd name="T103" fmla="*/ 308812 h 127"/>
              <a:gd name="T104" fmla="*/ 76024 w 180"/>
              <a:gd name="T105" fmla="*/ 186812 h 127"/>
              <a:gd name="T106" fmla="*/ 292691 w 180"/>
              <a:gd name="T107" fmla="*/ 186812 h 127"/>
              <a:gd name="T108" fmla="*/ 368715 w 180"/>
              <a:gd name="T109" fmla="*/ 190625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0" h="127">
                <a:moveTo>
                  <a:pt x="159" y="67"/>
                </a:moveTo>
                <a:cubicBezTo>
                  <a:pt x="126" y="67"/>
                  <a:pt x="126" y="67"/>
                  <a:pt x="126" y="67"/>
                </a:cubicBezTo>
                <a:cubicBezTo>
                  <a:pt x="125" y="63"/>
                  <a:pt x="124" y="60"/>
                  <a:pt x="124" y="57"/>
                </a:cubicBezTo>
                <a:cubicBezTo>
                  <a:pt x="152" y="57"/>
                  <a:pt x="152" y="57"/>
                  <a:pt x="152" y="57"/>
                </a:cubicBezTo>
                <a:cubicBezTo>
                  <a:pt x="152" y="57"/>
                  <a:pt x="153" y="57"/>
                  <a:pt x="153" y="58"/>
                </a:cubicBezTo>
                <a:cubicBezTo>
                  <a:pt x="155" y="61"/>
                  <a:pt x="157" y="64"/>
                  <a:pt x="159" y="67"/>
                </a:cubicBezTo>
                <a:close/>
                <a:moveTo>
                  <a:pt x="160" y="69"/>
                </a:moveTo>
                <a:cubicBezTo>
                  <a:pt x="149" y="69"/>
                  <a:pt x="138" y="69"/>
                  <a:pt x="127" y="69"/>
                </a:cubicBezTo>
                <a:cubicBezTo>
                  <a:pt x="128" y="73"/>
                  <a:pt x="129" y="77"/>
                  <a:pt x="131" y="82"/>
                </a:cubicBezTo>
                <a:cubicBezTo>
                  <a:pt x="143" y="82"/>
                  <a:pt x="155" y="82"/>
                  <a:pt x="168" y="82"/>
                </a:cubicBezTo>
                <a:cubicBezTo>
                  <a:pt x="165" y="77"/>
                  <a:pt x="162" y="73"/>
                  <a:pt x="160" y="69"/>
                </a:cubicBezTo>
                <a:close/>
                <a:moveTo>
                  <a:pt x="178" y="99"/>
                </a:moveTo>
                <a:cubicBezTo>
                  <a:pt x="175" y="94"/>
                  <a:pt x="172" y="89"/>
                  <a:pt x="169" y="84"/>
                </a:cubicBezTo>
                <a:cubicBezTo>
                  <a:pt x="131" y="84"/>
                  <a:pt x="131" y="84"/>
                  <a:pt x="131" y="84"/>
                </a:cubicBezTo>
                <a:cubicBezTo>
                  <a:pt x="133" y="90"/>
                  <a:pt x="135" y="95"/>
                  <a:pt x="137" y="102"/>
                </a:cubicBezTo>
                <a:cubicBezTo>
                  <a:pt x="177" y="102"/>
                  <a:pt x="177" y="102"/>
                  <a:pt x="177" y="102"/>
                </a:cubicBezTo>
                <a:cubicBezTo>
                  <a:pt x="178" y="102"/>
                  <a:pt x="179" y="100"/>
                  <a:pt x="178" y="99"/>
                </a:cubicBezTo>
                <a:close/>
                <a:moveTo>
                  <a:pt x="180" y="109"/>
                </a:moveTo>
                <a:cubicBezTo>
                  <a:pt x="180" y="106"/>
                  <a:pt x="180" y="106"/>
                  <a:pt x="180" y="106"/>
                </a:cubicBezTo>
                <a:cubicBezTo>
                  <a:pt x="180" y="105"/>
                  <a:pt x="179" y="105"/>
                  <a:pt x="179" y="105"/>
                </a:cubicBezTo>
                <a:cubicBezTo>
                  <a:pt x="30" y="105"/>
                  <a:pt x="30" y="105"/>
                  <a:pt x="30" y="105"/>
                </a:cubicBezTo>
                <a:cubicBezTo>
                  <a:pt x="29" y="105"/>
                  <a:pt x="29" y="105"/>
                  <a:pt x="29" y="106"/>
                </a:cubicBezTo>
                <a:cubicBezTo>
                  <a:pt x="29" y="109"/>
                  <a:pt x="29" y="109"/>
                  <a:pt x="29" y="109"/>
                </a:cubicBezTo>
                <a:cubicBezTo>
                  <a:pt x="29" y="109"/>
                  <a:pt x="29" y="110"/>
                  <a:pt x="30" y="110"/>
                </a:cubicBezTo>
                <a:cubicBezTo>
                  <a:pt x="102" y="110"/>
                  <a:pt x="102" y="110"/>
                  <a:pt x="102" y="110"/>
                </a:cubicBezTo>
                <a:cubicBezTo>
                  <a:pt x="102" y="120"/>
                  <a:pt x="102" y="120"/>
                  <a:pt x="102" y="120"/>
                </a:cubicBezTo>
                <a:cubicBezTo>
                  <a:pt x="102" y="121"/>
                  <a:pt x="102" y="121"/>
                  <a:pt x="103" y="121"/>
                </a:cubicBezTo>
                <a:cubicBezTo>
                  <a:pt x="106" y="121"/>
                  <a:pt x="106" y="121"/>
                  <a:pt x="106" y="121"/>
                </a:cubicBezTo>
                <a:cubicBezTo>
                  <a:pt x="106" y="121"/>
                  <a:pt x="107" y="121"/>
                  <a:pt x="107" y="120"/>
                </a:cubicBezTo>
                <a:cubicBezTo>
                  <a:pt x="107" y="110"/>
                  <a:pt x="107" y="110"/>
                  <a:pt x="107" y="110"/>
                </a:cubicBezTo>
                <a:cubicBezTo>
                  <a:pt x="179" y="110"/>
                  <a:pt x="179" y="110"/>
                  <a:pt x="179" y="110"/>
                </a:cubicBezTo>
                <a:cubicBezTo>
                  <a:pt x="179" y="110"/>
                  <a:pt x="180" y="109"/>
                  <a:pt x="180" y="109"/>
                </a:cubicBezTo>
                <a:close/>
                <a:moveTo>
                  <a:pt x="121" y="115"/>
                </a:moveTo>
                <a:cubicBezTo>
                  <a:pt x="108" y="115"/>
                  <a:pt x="108" y="115"/>
                  <a:pt x="108" y="115"/>
                </a:cubicBezTo>
                <a:cubicBezTo>
                  <a:pt x="108" y="122"/>
                  <a:pt x="108" y="122"/>
                  <a:pt x="108" y="122"/>
                </a:cubicBezTo>
                <a:cubicBezTo>
                  <a:pt x="108" y="122"/>
                  <a:pt x="108" y="123"/>
                  <a:pt x="107" y="123"/>
                </a:cubicBezTo>
                <a:cubicBezTo>
                  <a:pt x="101" y="123"/>
                  <a:pt x="101" y="123"/>
                  <a:pt x="101" y="123"/>
                </a:cubicBezTo>
                <a:cubicBezTo>
                  <a:pt x="101" y="123"/>
                  <a:pt x="100" y="122"/>
                  <a:pt x="100" y="122"/>
                </a:cubicBezTo>
                <a:cubicBezTo>
                  <a:pt x="100" y="115"/>
                  <a:pt x="100" y="115"/>
                  <a:pt x="100" y="115"/>
                </a:cubicBezTo>
                <a:cubicBezTo>
                  <a:pt x="87" y="115"/>
                  <a:pt x="87" y="115"/>
                  <a:pt x="87" y="115"/>
                </a:cubicBezTo>
                <a:cubicBezTo>
                  <a:pt x="87" y="115"/>
                  <a:pt x="87" y="116"/>
                  <a:pt x="86" y="116"/>
                </a:cubicBezTo>
                <a:cubicBezTo>
                  <a:pt x="76" y="125"/>
                  <a:pt x="76" y="125"/>
                  <a:pt x="76" y="125"/>
                </a:cubicBezTo>
                <a:cubicBezTo>
                  <a:pt x="75" y="125"/>
                  <a:pt x="76" y="127"/>
                  <a:pt x="77" y="127"/>
                </a:cubicBezTo>
                <a:cubicBezTo>
                  <a:pt x="131" y="127"/>
                  <a:pt x="131" y="127"/>
                  <a:pt x="131" y="127"/>
                </a:cubicBezTo>
                <a:cubicBezTo>
                  <a:pt x="132" y="127"/>
                  <a:pt x="133" y="125"/>
                  <a:pt x="132" y="125"/>
                </a:cubicBezTo>
                <a:cubicBezTo>
                  <a:pt x="122" y="116"/>
                  <a:pt x="122" y="116"/>
                  <a:pt x="122" y="116"/>
                </a:cubicBezTo>
                <a:cubicBezTo>
                  <a:pt x="122" y="116"/>
                  <a:pt x="122" y="115"/>
                  <a:pt x="121" y="115"/>
                </a:cubicBezTo>
                <a:close/>
                <a:moveTo>
                  <a:pt x="50" y="67"/>
                </a:moveTo>
                <a:cubicBezTo>
                  <a:pt x="82" y="67"/>
                  <a:pt x="82" y="67"/>
                  <a:pt x="82" y="67"/>
                </a:cubicBezTo>
                <a:cubicBezTo>
                  <a:pt x="83" y="63"/>
                  <a:pt x="84" y="60"/>
                  <a:pt x="85" y="57"/>
                </a:cubicBezTo>
                <a:cubicBezTo>
                  <a:pt x="57" y="57"/>
                  <a:pt x="57" y="57"/>
                  <a:pt x="57" y="57"/>
                </a:cubicBezTo>
                <a:cubicBezTo>
                  <a:pt x="56" y="57"/>
                  <a:pt x="56" y="57"/>
                  <a:pt x="55" y="58"/>
                </a:cubicBezTo>
                <a:cubicBezTo>
                  <a:pt x="54" y="61"/>
                  <a:pt x="52" y="64"/>
                  <a:pt x="50" y="67"/>
                </a:cubicBezTo>
                <a:close/>
                <a:moveTo>
                  <a:pt x="41" y="82"/>
                </a:moveTo>
                <a:cubicBezTo>
                  <a:pt x="53" y="82"/>
                  <a:pt x="65" y="82"/>
                  <a:pt x="78" y="82"/>
                </a:cubicBezTo>
                <a:cubicBezTo>
                  <a:pt x="79" y="77"/>
                  <a:pt x="80" y="73"/>
                  <a:pt x="82" y="69"/>
                </a:cubicBezTo>
                <a:cubicBezTo>
                  <a:pt x="71" y="69"/>
                  <a:pt x="60" y="69"/>
                  <a:pt x="48" y="69"/>
                </a:cubicBezTo>
                <a:cubicBezTo>
                  <a:pt x="46" y="73"/>
                  <a:pt x="44" y="77"/>
                  <a:pt x="41" y="82"/>
                </a:cubicBezTo>
                <a:close/>
                <a:moveTo>
                  <a:pt x="32" y="102"/>
                </a:moveTo>
                <a:cubicBezTo>
                  <a:pt x="72" y="102"/>
                  <a:pt x="72" y="102"/>
                  <a:pt x="72" y="102"/>
                </a:cubicBezTo>
                <a:cubicBezTo>
                  <a:pt x="74" y="95"/>
                  <a:pt x="75" y="90"/>
                  <a:pt x="77" y="84"/>
                </a:cubicBezTo>
                <a:cubicBezTo>
                  <a:pt x="39" y="84"/>
                  <a:pt x="39" y="84"/>
                  <a:pt x="39" y="84"/>
                </a:cubicBezTo>
                <a:cubicBezTo>
                  <a:pt x="36" y="89"/>
                  <a:pt x="33" y="94"/>
                  <a:pt x="30" y="99"/>
                </a:cubicBezTo>
                <a:cubicBezTo>
                  <a:pt x="29" y="100"/>
                  <a:pt x="30" y="102"/>
                  <a:pt x="32" y="102"/>
                </a:cubicBezTo>
                <a:close/>
                <a:moveTo>
                  <a:pt x="116" y="57"/>
                </a:moveTo>
                <a:cubicBezTo>
                  <a:pt x="112" y="57"/>
                  <a:pt x="96" y="57"/>
                  <a:pt x="92" y="57"/>
                </a:cubicBezTo>
                <a:cubicBezTo>
                  <a:pt x="91" y="60"/>
                  <a:pt x="91" y="63"/>
                  <a:pt x="90" y="67"/>
                </a:cubicBezTo>
                <a:cubicBezTo>
                  <a:pt x="95" y="67"/>
                  <a:pt x="114" y="67"/>
                  <a:pt x="119" y="67"/>
                </a:cubicBezTo>
                <a:cubicBezTo>
                  <a:pt x="118" y="63"/>
                  <a:pt x="117" y="60"/>
                  <a:pt x="116" y="57"/>
                </a:cubicBezTo>
                <a:close/>
                <a:moveTo>
                  <a:pt x="119" y="69"/>
                </a:moveTo>
                <a:cubicBezTo>
                  <a:pt x="114" y="69"/>
                  <a:pt x="94" y="69"/>
                  <a:pt x="90" y="69"/>
                </a:cubicBezTo>
                <a:cubicBezTo>
                  <a:pt x="89" y="73"/>
                  <a:pt x="88" y="77"/>
                  <a:pt x="87" y="82"/>
                </a:cubicBezTo>
                <a:cubicBezTo>
                  <a:pt x="93" y="82"/>
                  <a:pt x="116" y="82"/>
                  <a:pt x="122" y="82"/>
                </a:cubicBezTo>
                <a:cubicBezTo>
                  <a:pt x="121" y="77"/>
                  <a:pt x="120" y="73"/>
                  <a:pt x="119" y="69"/>
                </a:cubicBezTo>
                <a:close/>
                <a:moveTo>
                  <a:pt x="122" y="84"/>
                </a:moveTo>
                <a:cubicBezTo>
                  <a:pt x="116" y="84"/>
                  <a:pt x="92" y="84"/>
                  <a:pt x="86" y="84"/>
                </a:cubicBezTo>
                <a:cubicBezTo>
                  <a:pt x="85" y="90"/>
                  <a:pt x="84" y="95"/>
                  <a:pt x="83" y="102"/>
                </a:cubicBezTo>
                <a:cubicBezTo>
                  <a:pt x="90" y="102"/>
                  <a:pt x="119" y="102"/>
                  <a:pt x="126" y="102"/>
                </a:cubicBezTo>
                <a:cubicBezTo>
                  <a:pt x="125" y="95"/>
                  <a:pt x="123" y="90"/>
                  <a:pt x="122" y="84"/>
                </a:cubicBezTo>
                <a:close/>
                <a:moveTo>
                  <a:pt x="37" y="69"/>
                </a:moveTo>
                <a:cubicBezTo>
                  <a:pt x="48" y="51"/>
                  <a:pt x="48" y="51"/>
                  <a:pt x="48" y="51"/>
                </a:cubicBezTo>
                <a:cubicBezTo>
                  <a:pt x="49" y="50"/>
                  <a:pt x="49" y="50"/>
                  <a:pt x="50" y="50"/>
                </a:cubicBezTo>
                <a:cubicBezTo>
                  <a:pt x="71" y="50"/>
                  <a:pt x="71" y="50"/>
                  <a:pt x="71" y="50"/>
                </a:cubicBezTo>
                <a:cubicBezTo>
                  <a:pt x="71" y="50"/>
                  <a:pt x="71" y="50"/>
                  <a:pt x="71" y="50"/>
                </a:cubicBezTo>
                <a:cubicBezTo>
                  <a:pt x="71" y="38"/>
                  <a:pt x="61" y="27"/>
                  <a:pt x="49" y="27"/>
                </a:cubicBezTo>
                <a:cubicBezTo>
                  <a:pt x="36" y="27"/>
                  <a:pt x="26" y="37"/>
                  <a:pt x="26" y="49"/>
                </a:cubicBezTo>
                <a:cubicBezTo>
                  <a:pt x="26" y="58"/>
                  <a:pt x="31" y="65"/>
                  <a:pt x="37" y="69"/>
                </a:cubicBezTo>
                <a:close/>
                <a:moveTo>
                  <a:pt x="97" y="48"/>
                </a:moveTo>
                <a:cubicBezTo>
                  <a:pt x="79" y="37"/>
                  <a:pt x="79" y="37"/>
                  <a:pt x="79" y="37"/>
                </a:cubicBezTo>
                <a:cubicBezTo>
                  <a:pt x="83" y="16"/>
                  <a:pt x="83" y="16"/>
                  <a:pt x="83" y="16"/>
                </a:cubicBezTo>
                <a:cubicBezTo>
                  <a:pt x="84" y="15"/>
                  <a:pt x="83" y="14"/>
                  <a:pt x="82" y="14"/>
                </a:cubicBezTo>
                <a:cubicBezTo>
                  <a:pt x="61" y="19"/>
                  <a:pt x="61" y="19"/>
                  <a:pt x="61" y="19"/>
                </a:cubicBezTo>
                <a:cubicBezTo>
                  <a:pt x="50" y="1"/>
                  <a:pt x="50" y="1"/>
                  <a:pt x="50" y="1"/>
                </a:cubicBezTo>
                <a:cubicBezTo>
                  <a:pt x="49" y="0"/>
                  <a:pt x="48" y="0"/>
                  <a:pt x="47" y="1"/>
                </a:cubicBezTo>
                <a:cubicBezTo>
                  <a:pt x="36" y="19"/>
                  <a:pt x="36" y="19"/>
                  <a:pt x="36" y="19"/>
                </a:cubicBezTo>
                <a:cubicBezTo>
                  <a:pt x="15" y="14"/>
                  <a:pt x="15" y="14"/>
                  <a:pt x="15" y="14"/>
                </a:cubicBezTo>
                <a:cubicBezTo>
                  <a:pt x="14" y="14"/>
                  <a:pt x="13" y="15"/>
                  <a:pt x="14" y="16"/>
                </a:cubicBezTo>
                <a:cubicBezTo>
                  <a:pt x="18" y="37"/>
                  <a:pt x="18" y="37"/>
                  <a:pt x="18" y="37"/>
                </a:cubicBezTo>
                <a:cubicBezTo>
                  <a:pt x="0" y="48"/>
                  <a:pt x="0" y="48"/>
                  <a:pt x="0" y="48"/>
                </a:cubicBezTo>
                <a:cubicBezTo>
                  <a:pt x="0" y="49"/>
                  <a:pt x="0" y="50"/>
                  <a:pt x="0" y="51"/>
                </a:cubicBezTo>
                <a:cubicBezTo>
                  <a:pt x="18" y="62"/>
                  <a:pt x="18" y="62"/>
                  <a:pt x="18" y="62"/>
                </a:cubicBezTo>
                <a:cubicBezTo>
                  <a:pt x="14" y="82"/>
                  <a:pt x="14" y="82"/>
                  <a:pt x="14" y="82"/>
                </a:cubicBezTo>
                <a:cubicBezTo>
                  <a:pt x="13" y="83"/>
                  <a:pt x="14" y="85"/>
                  <a:pt x="15" y="84"/>
                </a:cubicBezTo>
                <a:cubicBezTo>
                  <a:pt x="29" y="81"/>
                  <a:pt x="29" y="81"/>
                  <a:pt x="29" y="81"/>
                </a:cubicBezTo>
                <a:cubicBezTo>
                  <a:pt x="34" y="74"/>
                  <a:pt x="34" y="74"/>
                  <a:pt x="34" y="74"/>
                </a:cubicBezTo>
                <a:cubicBezTo>
                  <a:pt x="25" y="69"/>
                  <a:pt x="20" y="60"/>
                  <a:pt x="20" y="49"/>
                </a:cubicBezTo>
                <a:cubicBezTo>
                  <a:pt x="20" y="33"/>
                  <a:pt x="33" y="20"/>
                  <a:pt x="49" y="20"/>
                </a:cubicBezTo>
                <a:cubicBezTo>
                  <a:pt x="64" y="20"/>
                  <a:pt x="77" y="33"/>
                  <a:pt x="77" y="49"/>
                </a:cubicBezTo>
                <a:cubicBezTo>
                  <a:pt x="77" y="50"/>
                  <a:pt x="77" y="50"/>
                  <a:pt x="77" y="50"/>
                </a:cubicBezTo>
                <a:cubicBezTo>
                  <a:pt x="97" y="50"/>
                  <a:pt x="97" y="50"/>
                  <a:pt x="97" y="50"/>
                </a:cubicBezTo>
                <a:cubicBezTo>
                  <a:pt x="97" y="49"/>
                  <a:pt x="97" y="49"/>
                  <a:pt x="97" y="48"/>
                </a:cubicBezTo>
                <a:close/>
              </a:path>
            </a:pathLst>
          </a:custGeom>
          <a:solidFill>
            <a:srgbClr val="FF7C80"/>
          </a:solidFill>
          <a:ln>
            <a:noFill/>
          </a:ln>
        </p:spPr>
        <p:txBody>
          <a:bodyPr/>
          <a:lstStyle/>
          <a:p>
            <a:endParaRPr lang="ru-RU"/>
          </a:p>
        </p:txBody>
      </p:sp>
      <p:sp>
        <p:nvSpPr>
          <p:cNvPr id="3" name="Rectangle 93">
            <a:extLst>
              <a:ext uri="{FF2B5EF4-FFF2-40B4-BE49-F238E27FC236}">
                <a16:creationId xmlns:a16="http://schemas.microsoft.com/office/drawing/2014/main" id="{9890273C-ECAF-F9BD-A81F-B3D80B9A8B6C}"/>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 name="正方形/長方形 19">
            <a:extLst>
              <a:ext uri="{FF2B5EF4-FFF2-40B4-BE49-F238E27FC236}">
                <a16:creationId xmlns:a16="http://schemas.microsoft.com/office/drawing/2014/main" id="{BDC7AE7D-1A30-1536-46C1-F4CEC09D949F}"/>
              </a:ext>
            </a:extLst>
          </p:cNvPr>
          <p:cNvSpPr/>
          <p:nvPr/>
        </p:nvSpPr>
        <p:spPr>
          <a:xfrm>
            <a:off x="7018574" y="4080895"/>
            <a:ext cx="2068561" cy="341166"/>
          </a:xfrm>
          <a:prstGeom prst="rect">
            <a:avLst/>
          </a:prstGeom>
          <a:noFill/>
          <a:ln w="31750">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3C62B103-8401-5720-4425-90E98127632E}"/>
              </a:ext>
            </a:extLst>
          </p:cNvPr>
          <p:cNvSpPr txBox="1"/>
          <p:nvPr/>
        </p:nvSpPr>
        <p:spPr>
          <a:xfrm>
            <a:off x="819150" y="1279413"/>
            <a:ext cx="5665333"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導入費用と支払い期間を入力</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24" name="TextBox 95">
            <a:extLst>
              <a:ext uri="{FF2B5EF4-FFF2-40B4-BE49-F238E27FC236}">
                <a16:creationId xmlns:a16="http://schemas.microsoft.com/office/drawing/2014/main" id="{73C6E5F0-A3A5-4FC7-4153-FAA28D6FFE9E}"/>
              </a:ext>
            </a:extLst>
          </p:cNvPr>
          <p:cNvSpPr txBox="1">
            <a:spLocks noChangeArrowheads="1"/>
          </p:cNvSpPr>
          <p:nvPr/>
        </p:nvSpPr>
        <p:spPr bwMode="auto">
          <a:xfrm>
            <a:off x="819149" y="1932448"/>
            <a:ext cx="4200525" cy="3108543"/>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r>
              <a:rPr lang="ja-JP" altLang="en-US" sz="1400" b="1" dirty="0">
                <a:solidFill>
                  <a:schemeClr val="accent1">
                    <a:lumMod val="50000"/>
                  </a:schemeClr>
                </a:solidFill>
                <a:latin typeface="Aptos" panose="020B0004020202020204" pitchFamily="34" charset="0"/>
              </a:rPr>
              <a:t>太陽光発電設備の導入金額と支払い期間を入力してください。</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なお、基本的なケースでは、太陽光発電パネルだけの導入の場合は</a:t>
            </a:r>
            <a:r>
              <a:rPr lang="en-US" altLang="ja-JP" sz="1400" b="1" dirty="0">
                <a:solidFill>
                  <a:schemeClr val="accent1">
                    <a:lumMod val="50000"/>
                  </a:schemeClr>
                </a:solidFill>
                <a:latin typeface="Aptos" panose="020B0004020202020204" pitchFamily="34" charset="0"/>
              </a:rPr>
              <a:t>10</a:t>
            </a:r>
            <a:r>
              <a:rPr lang="ja-JP" altLang="en-US" sz="1400" b="1" dirty="0">
                <a:solidFill>
                  <a:schemeClr val="accent1">
                    <a:lumMod val="50000"/>
                  </a:schemeClr>
                </a:solidFill>
                <a:latin typeface="Aptos" panose="020B0004020202020204" pitchFamily="34" charset="0"/>
              </a:rPr>
              <a:t>～</a:t>
            </a:r>
            <a:r>
              <a:rPr lang="en-US" altLang="ja-JP" sz="1400" b="1" dirty="0">
                <a:solidFill>
                  <a:schemeClr val="accent1">
                    <a:lumMod val="50000"/>
                  </a:schemeClr>
                </a:solidFill>
                <a:latin typeface="Aptos" panose="020B0004020202020204" pitchFamily="34" charset="0"/>
              </a:rPr>
              <a:t>15</a:t>
            </a:r>
            <a:r>
              <a:rPr lang="ja-JP" altLang="en-US" sz="1400" b="1" dirty="0">
                <a:solidFill>
                  <a:schemeClr val="accent1">
                    <a:lumMod val="50000"/>
                  </a:schemeClr>
                </a:solidFill>
                <a:latin typeface="Aptos" panose="020B0004020202020204" pitchFamily="34" charset="0"/>
              </a:rPr>
              <a:t>年で元が取れるケースが多いです。</a:t>
            </a:r>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他方、電気代単価が上がらない前提で考えると、蓄電池導入費用を回収するには、</a:t>
            </a:r>
            <a:r>
              <a:rPr lang="en-US" altLang="ja-JP" sz="1400" b="1" dirty="0">
                <a:solidFill>
                  <a:schemeClr val="accent1">
                    <a:lumMod val="50000"/>
                  </a:schemeClr>
                </a:solidFill>
                <a:latin typeface="Aptos" panose="020B0004020202020204" pitchFamily="34" charset="0"/>
              </a:rPr>
              <a:t>20</a:t>
            </a:r>
            <a:r>
              <a:rPr lang="ja-JP" altLang="en-US" sz="1400" b="1" dirty="0">
                <a:solidFill>
                  <a:schemeClr val="accent1">
                    <a:lumMod val="50000"/>
                  </a:schemeClr>
                </a:solidFill>
                <a:latin typeface="Aptos" panose="020B0004020202020204" pitchFamily="34" charset="0"/>
              </a:rPr>
              <a:t>年以上の年月を有することが多いです。</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蓄電池は、将来的な電気代高騰への備えと、災害時の予備電力としての効果をメリットとして考えて、導入費用と天秤にかけて選択する形がよろしいかと思います。</a:t>
            </a:r>
            <a:endParaRPr lang="en-US" altLang="ja-JP" sz="1400" b="1" dirty="0">
              <a:solidFill>
                <a:schemeClr val="accent1">
                  <a:lumMod val="50000"/>
                </a:schemeClr>
              </a:solidFill>
              <a:latin typeface="Aptos" panose="020B0004020202020204" pitchFamily="34" charset="0"/>
            </a:endParaRPr>
          </a:p>
        </p:txBody>
      </p:sp>
    </p:spTree>
    <p:extLst>
      <p:ext uri="{BB962C8B-B14F-4D97-AF65-F5344CB8AC3E}">
        <p14:creationId xmlns:p14="http://schemas.microsoft.com/office/powerpoint/2010/main" val="291748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rgbClr val="FF7C80"/>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rgbClr val="FF7C80"/>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solidFill>
                  <a:srgbClr val="FF7C80"/>
                </a:solidFill>
              </a:endParaRPr>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solidFill>
                  <a:srgbClr val="FF7C80"/>
                </a:solidFill>
              </a:endParaRPr>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solidFill>
                  <a:srgbClr val="FF7C80"/>
                </a:solidFill>
              </a:endParaRPr>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solidFill>
                    <a:srgbClr val="FF7C80"/>
                  </a:solidFill>
                </a:endParaRPr>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solidFill>
                  <a:srgbClr val="FF7C80"/>
                </a:solidFill>
              </a:endParaRPr>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solidFill>
                  <a:srgbClr val="FF7C80"/>
                </a:solidFill>
              </a:endParaRPr>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3557384" cy="584775"/>
          </a:xfrm>
          <a:prstGeom prst="rect">
            <a:avLst/>
          </a:prstGeom>
          <a:noFill/>
        </p:spPr>
        <p:txBody>
          <a:bodyPr wrap="none" rtlCol="0">
            <a:spAutoFit/>
          </a:bodyPr>
          <a:lstStyle/>
          <a:p>
            <a:r>
              <a:rPr kumimoji="1" lang="ja-JP" altLang="en-US" sz="3200" b="1" dirty="0">
                <a:solidFill>
                  <a:srgbClr val="FF7C80"/>
                </a:solidFill>
                <a:latin typeface="03スマートフォントUI" panose="02000600000000000000" pitchFamily="50" charset="-128"/>
                <a:ea typeface="03スマートフォントUI" panose="02000600000000000000" pitchFamily="50" charset="-128"/>
              </a:rPr>
              <a:t>太陽光パネル容量</a:t>
            </a: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rgbClr val="FF7C80"/>
                </a:solidFill>
              </a:rPr>
              <a:pPr/>
              <a:t>34</a:t>
            </a:fld>
            <a:endParaRPr lang="ja-JP" altLang="en-US" dirty="0">
              <a:solidFill>
                <a:srgbClr val="FF7C80"/>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34881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solidFill>
                  <a:srgbClr val="FF7C80"/>
                </a:solidFill>
                <a:latin typeface="Open Sans" panose="020B0606030504020204" pitchFamily="34" charset="0"/>
              </a:rPr>
              <a:t>太陽光発電量計算　入力項目の解説</a:t>
            </a:r>
            <a:endParaRPr lang="ru-RU" altLang="ru-RU" dirty="0">
              <a:solidFill>
                <a:srgbClr val="FF7C80"/>
              </a:solidFill>
              <a:latin typeface="Arial" panose="020B0604020202020204" pitchFamily="34" charset="0"/>
            </a:endParaRPr>
          </a:p>
        </p:txBody>
      </p:sp>
      <p:sp>
        <p:nvSpPr>
          <p:cNvPr id="16" name="Oval 52">
            <a:extLst>
              <a:ext uri="{FF2B5EF4-FFF2-40B4-BE49-F238E27FC236}">
                <a16:creationId xmlns:a16="http://schemas.microsoft.com/office/drawing/2014/main" id="{1C97AAA6-A4D4-D7EA-3C87-B049BF7BBD4A}"/>
              </a:ext>
            </a:extLst>
          </p:cNvPr>
          <p:cNvSpPr>
            <a:spLocks noChangeArrowheads="1"/>
          </p:cNvSpPr>
          <p:nvPr/>
        </p:nvSpPr>
        <p:spPr bwMode="auto">
          <a:xfrm>
            <a:off x="1543" y="-1588"/>
            <a:ext cx="1074738" cy="1074738"/>
          </a:xfrm>
          <a:prstGeom prst="ellipse">
            <a:avLst/>
          </a:prstGeom>
          <a:solidFill>
            <a:srgbClr val="FFFFFF"/>
          </a:solidFill>
          <a:ln w="25400">
            <a:solidFill>
              <a:srgbClr val="FF7C8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18" name="Freeform 58">
            <a:extLst>
              <a:ext uri="{FF2B5EF4-FFF2-40B4-BE49-F238E27FC236}">
                <a16:creationId xmlns:a16="http://schemas.microsoft.com/office/drawing/2014/main" id="{EDB84D06-80D4-39BD-D063-613430320F2F}"/>
              </a:ext>
            </a:extLst>
          </p:cNvPr>
          <p:cNvSpPr>
            <a:spLocks noEditPoints="1"/>
          </p:cNvSpPr>
          <p:nvPr/>
        </p:nvSpPr>
        <p:spPr bwMode="auto">
          <a:xfrm>
            <a:off x="196806" y="292100"/>
            <a:ext cx="684213" cy="484187"/>
          </a:xfrm>
          <a:custGeom>
            <a:avLst/>
            <a:gdLst>
              <a:gd name="T0" fmla="*/ 478949 w 180"/>
              <a:gd name="T1" fmla="*/ 255437 h 127"/>
              <a:gd name="T2" fmla="*/ 577780 w 180"/>
              <a:gd name="T3" fmla="*/ 217312 h 127"/>
              <a:gd name="T4" fmla="*/ 604388 w 180"/>
              <a:gd name="T5" fmla="*/ 255437 h 127"/>
              <a:gd name="T6" fmla="*/ 482750 w 180"/>
              <a:gd name="T7" fmla="*/ 263062 h 127"/>
              <a:gd name="T8" fmla="*/ 638599 w 180"/>
              <a:gd name="T9" fmla="*/ 312625 h 127"/>
              <a:gd name="T10" fmla="*/ 676611 w 180"/>
              <a:gd name="T11" fmla="*/ 377437 h 127"/>
              <a:gd name="T12" fmla="*/ 497955 w 180"/>
              <a:gd name="T13" fmla="*/ 320250 h 127"/>
              <a:gd name="T14" fmla="*/ 672809 w 180"/>
              <a:gd name="T15" fmla="*/ 388875 h 127"/>
              <a:gd name="T16" fmla="*/ 684213 w 180"/>
              <a:gd name="T17" fmla="*/ 415562 h 127"/>
              <a:gd name="T18" fmla="*/ 680412 w 180"/>
              <a:gd name="T19" fmla="*/ 400312 h 127"/>
              <a:gd name="T20" fmla="*/ 110234 w 180"/>
              <a:gd name="T21" fmla="*/ 404125 h 127"/>
              <a:gd name="T22" fmla="*/ 114036 w 180"/>
              <a:gd name="T23" fmla="*/ 419375 h 127"/>
              <a:gd name="T24" fmla="*/ 387721 w 180"/>
              <a:gd name="T25" fmla="*/ 457500 h 127"/>
              <a:gd name="T26" fmla="*/ 402925 w 180"/>
              <a:gd name="T27" fmla="*/ 461312 h 127"/>
              <a:gd name="T28" fmla="*/ 406727 w 180"/>
              <a:gd name="T29" fmla="*/ 419375 h 127"/>
              <a:gd name="T30" fmla="*/ 684213 w 180"/>
              <a:gd name="T31" fmla="*/ 415562 h 127"/>
              <a:gd name="T32" fmla="*/ 410528 w 180"/>
              <a:gd name="T33" fmla="*/ 438437 h 127"/>
              <a:gd name="T34" fmla="*/ 406727 w 180"/>
              <a:gd name="T35" fmla="*/ 468937 h 127"/>
              <a:gd name="T36" fmla="*/ 380118 w 180"/>
              <a:gd name="T37" fmla="*/ 465125 h 127"/>
              <a:gd name="T38" fmla="*/ 330703 w 180"/>
              <a:gd name="T39" fmla="*/ 438437 h 127"/>
              <a:gd name="T40" fmla="*/ 288890 w 180"/>
              <a:gd name="T41" fmla="*/ 476562 h 127"/>
              <a:gd name="T42" fmla="*/ 497955 w 180"/>
              <a:gd name="T43" fmla="*/ 484187 h 127"/>
              <a:gd name="T44" fmla="*/ 463744 w 180"/>
              <a:gd name="T45" fmla="*/ 442250 h 127"/>
              <a:gd name="T46" fmla="*/ 190059 w 180"/>
              <a:gd name="T47" fmla="*/ 255437 h 127"/>
              <a:gd name="T48" fmla="*/ 323101 w 180"/>
              <a:gd name="T49" fmla="*/ 217312 h 127"/>
              <a:gd name="T50" fmla="*/ 209065 w 180"/>
              <a:gd name="T51" fmla="*/ 221125 h 127"/>
              <a:gd name="T52" fmla="*/ 155849 w 180"/>
              <a:gd name="T53" fmla="*/ 312625 h 127"/>
              <a:gd name="T54" fmla="*/ 311697 w 180"/>
              <a:gd name="T55" fmla="*/ 263062 h 127"/>
              <a:gd name="T56" fmla="*/ 155849 w 180"/>
              <a:gd name="T57" fmla="*/ 312625 h 127"/>
              <a:gd name="T58" fmla="*/ 273685 w 180"/>
              <a:gd name="T59" fmla="*/ 388875 h 127"/>
              <a:gd name="T60" fmla="*/ 148246 w 180"/>
              <a:gd name="T61" fmla="*/ 320250 h 127"/>
              <a:gd name="T62" fmla="*/ 121638 w 180"/>
              <a:gd name="T63" fmla="*/ 388875 h 127"/>
              <a:gd name="T64" fmla="*/ 349709 w 180"/>
              <a:gd name="T65" fmla="*/ 217312 h 127"/>
              <a:gd name="T66" fmla="*/ 452341 w 180"/>
              <a:gd name="T67" fmla="*/ 255437 h 127"/>
              <a:gd name="T68" fmla="*/ 452341 w 180"/>
              <a:gd name="T69" fmla="*/ 263062 h 127"/>
              <a:gd name="T70" fmla="*/ 330703 w 180"/>
              <a:gd name="T71" fmla="*/ 312625 h 127"/>
              <a:gd name="T72" fmla="*/ 452341 w 180"/>
              <a:gd name="T73" fmla="*/ 263062 h 127"/>
              <a:gd name="T74" fmla="*/ 326902 w 180"/>
              <a:gd name="T75" fmla="*/ 320250 h 127"/>
              <a:gd name="T76" fmla="*/ 478949 w 180"/>
              <a:gd name="T77" fmla="*/ 388875 h 127"/>
              <a:gd name="T78" fmla="*/ 140644 w 180"/>
              <a:gd name="T79" fmla="*/ 263062 h 127"/>
              <a:gd name="T80" fmla="*/ 190059 w 180"/>
              <a:gd name="T81" fmla="*/ 190625 h 127"/>
              <a:gd name="T82" fmla="*/ 269884 w 180"/>
              <a:gd name="T83" fmla="*/ 190625 h 127"/>
              <a:gd name="T84" fmla="*/ 98831 w 180"/>
              <a:gd name="T85" fmla="*/ 186812 h 127"/>
              <a:gd name="T86" fmla="*/ 368715 w 180"/>
              <a:gd name="T87" fmla="*/ 183000 h 127"/>
              <a:gd name="T88" fmla="*/ 315498 w 180"/>
              <a:gd name="T89" fmla="*/ 61000 h 127"/>
              <a:gd name="T90" fmla="*/ 231872 w 180"/>
              <a:gd name="T91" fmla="*/ 72437 h 127"/>
              <a:gd name="T92" fmla="*/ 178656 w 180"/>
              <a:gd name="T93" fmla="*/ 3812 h 127"/>
              <a:gd name="T94" fmla="*/ 57018 w 180"/>
              <a:gd name="T95" fmla="*/ 53375 h 127"/>
              <a:gd name="T96" fmla="*/ 68421 w 180"/>
              <a:gd name="T97" fmla="*/ 141062 h 127"/>
              <a:gd name="T98" fmla="*/ 0 w 180"/>
              <a:gd name="T99" fmla="*/ 194437 h 127"/>
              <a:gd name="T100" fmla="*/ 53217 w 180"/>
              <a:gd name="T101" fmla="*/ 312625 h 127"/>
              <a:gd name="T102" fmla="*/ 110234 w 180"/>
              <a:gd name="T103" fmla="*/ 308812 h 127"/>
              <a:gd name="T104" fmla="*/ 76024 w 180"/>
              <a:gd name="T105" fmla="*/ 186812 h 127"/>
              <a:gd name="T106" fmla="*/ 292691 w 180"/>
              <a:gd name="T107" fmla="*/ 186812 h 127"/>
              <a:gd name="T108" fmla="*/ 368715 w 180"/>
              <a:gd name="T109" fmla="*/ 190625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0" h="127">
                <a:moveTo>
                  <a:pt x="159" y="67"/>
                </a:moveTo>
                <a:cubicBezTo>
                  <a:pt x="126" y="67"/>
                  <a:pt x="126" y="67"/>
                  <a:pt x="126" y="67"/>
                </a:cubicBezTo>
                <a:cubicBezTo>
                  <a:pt x="125" y="63"/>
                  <a:pt x="124" y="60"/>
                  <a:pt x="124" y="57"/>
                </a:cubicBezTo>
                <a:cubicBezTo>
                  <a:pt x="152" y="57"/>
                  <a:pt x="152" y="57"/>
                  <a:pt x="152" y="57"/>
                </a:cubicBezTo>
                <a:cubicBezTo>
                  <a:pt x="152" y="57"/>
                  <a:pt x="153" y="57"/>
                  <a:pt x="153" y="58"/>
                </a:cubicBezTo>
                <a:cubicBezTo>
                  <a:pt x="155" y="61"/>
                  <a:pt x="157" y="64"/>
                  <a:pt x="159" y="67"/>
                </a:cubicBezTo>
                <a:close/>
                <a:moveTo>
                  <a:pt x="160" y="69"/>
                </a:moveTo>
                <a:cubicBezTo>
                  <a:pt x="149" y="69"/>
                  <a:pt x="138" y="69"/>
                  <a:pt x="127" y="69"/>
                </a:cubicBezTo>
                <a:cubicBezTo>
                  <a:pt x="128" y="73"/>
                  <a:pt x="129" y="77"/>
                  <a:pt x="131" y="82"/>
                </a:cubicBezTo>
                <a:cubicBezTo>
                  <a:pt x="143" y="82"/>
                  <a:pt x="155" y="82"/>
                  <a:pt x="168" y="82"/>
                </a:cubicBezTo>
                <a:cubicBezTo>
                  <a:pt x="165" y="77"/>
                  <a:pt x="162" y="73"/>
                  <a:pt x="160" y="69"/>
                </a:cubicBezTo>
                <a:close/>
                <a:moveTo>
                  <a:pt x="178" y="99"/>
                </a:moveTo>
                <a:cubicBezTo>
                  <a:pt x="175" y="94"/>
                  <a:pt x="172" y="89"/>
                  <a:pt x="169" y="84"/>
                </a:cubicBezTo>
                <a:cubicBezTo>
                  <a:pt x="131" y="84"/>
                  <a:pt x="131" y="84"/>
                  <a:pt x="131" y="84"/>
                </a:cubicBezTo>
                <a:cubicBezTo>
                  <a:pt x="133" y="90"/>
                  <a:pt x="135" y="95"/>
                  <a:pt x="137" y="102"/>
                </a:cubicBezTo>
                <a:cubicBezTo>
                  <a:pt x="177" y="102"/>
                  <a:pt x="177" y="102"/>
                  <a:pt x="177" y="102"/>
                </a:cubicBezTo>
                <a:cubicBezTo>
                  <a:pt x="178" y="102"/>
                  <a:pt x="179" y="100"/>
                  <a:pt x="178" y="99"/>
                </a:cubicBezTo>
                <a:close/>
                <a:moveTo>
                  <a:pt x="180" y="109"/>
                </a:moveTo>
                <a:cubicBezTo>
                  <a:pt x="180" y="106"/>
                  <a:pt x="180" y="106"/>
                  <a:pt x="180" y="106"/>
                </a:cubicBezTo>
                <a:cubicBezTo>
                  <a:pt x="180" y="105"/>
                  <a:pt x="179" y="105"/>
                  <a:pt x="179" y="105"/>
                </a:cubicBezTo>
                <a:cubicBezTo>
                  <a:pt x="30" y="105"/>
                  <a:pt x="30" y="105"/>
                  <a:pt x="30" y="105"/>
                </a:cubicBezTo>
                <a:cubicBezTo>
                  <a:pt x="29" y="105"/>
                  <a:pt x="29" y="105"/>
                  <a:pt x="29" y="106"/>
                </a:cubicBezTo>
                <a:cubicBezTo>
                  <a:pt x="29" y="109"/>
                  <a:pt x="29" y="109"/>
                  <a:pt x="29" y="109"/>
                </a:cubicBezTo>
                <a:cubicBezTo>
                  <a:pt x="29" y="109"/>
                  <a:pt x="29" y="110"/>
                  <a:pt x="30" y="110"/>
                </a:cubicBezTo>
                <a:cubicBezTo>
                  <a:pt x="102" y="110"/>
                  <a:pt x="102" y="110"/>
                  <a:pt x="102" y="110"/>
                </a:cubicBezTo>
                <a:cubicBezTo>
                  <a:pt x="102" y="120"/>
                  <a:pt x="102" y="120"/>
                  <a:pt x="102" y="120"/>
                </a:cubicBezTo>
                <a:cubicBezTo>
                  <a:pt x="102" y="121"/>
                  <a:pt x="102" y="121"/>
                  <a:pt x="103" y="121"/>
                </a:cubicBezTo>
                <a:cubicBezTo>
                  <a:pt x="106" y="121"/>
                  <a:pt x="106" y="121"/>
                  <a:pt x="106" y="121"/>
                </a:cubicBezTo>
                <a:cubicBezTo>
                  <a:pt x="106" y="121"/>
                  <a:pt x="107" y="121"/>
                  <a:pt x="107" y="120"/>
                </a:cubicBezTo>
                <a:cubicBezTo>
                  <a:pt x="107" y="110"/>
                  <a:pt x="107" y="110"/>
                  <a:pt x="107" y="110"/>
                </a:cubicBezTo>
                <a:cubicBezTo>
                  <a:pt x="179" y="110"/>
                  <a:pt x="179" y="110"/>
                  <a:pt x="179" y="110"/>
                </a:cubicBezTo>
                <a:cubicBezTo>
                  <a:pt x="179" y="110"/>
                  <a:pt x="180" y="109"/>
                  <a:pt x="180" y="109"/>
                </a:cubicBezTo>
                <a:close/>
                <a:moveTo>
                  <a:pt x="121" y="115"/>
                </a:moveTo>
                <a:cubicBezTo>
                  <a:pt x="108" y="115"/>
                  <a:pt x="108" y="115"/>
                  <a:pt x="108" y="115"/>
                </a:cubicBezTo>
                <a:cubicBezTo>
                  <a:pt x="108" y="122"/>
                  <a:pt x="108" y="122"/>
                  <a:pt x="108" y="122"/>
                </a:cubicBezTo>
                <a:cubicBezTo>
                  <a:pt x="108" y="122"/>
                  <a:pt x="108" y="123"/>
                  <a:pt x="107" y="123"/>
                </a:cubicBezTo>
                <a:cubicBezTo>
                  <a:pt x="101" y="123"/>
                  <a:pt x="101" y="123"/>
                  <a:pt x="101" y="123"/>
                </a:cubicBezTo>
                <a:cubicBezTo>
                  <a:pt x="101" y="123"/>
                  <a:pt x="100" y="122"/>
                  <a:pt x="100" y="122"/>
                </a:cubicBezTo>
                <a:cubicBezTo>
                  <a:pt x="100" y="115"/>
                  <a:pt x="100" y="115"/>
                  <a:pt x="100" y="115"/>
                </a:cubicBezTo>
                <a:cubicBezTo>
                  <a:pt x="87" y="115"/>
                  <a:pt x="87" y="115"/>
                  <a:pt x="87" y="115"/>
                </a:cubicBezTo>
                <a:cubicBezTo>
                  <a:pt x="87" y="115"/>
                  <a:pt x="87" y="116"/>
                  <a:pt x="86" y="116"/>
                </a:cubicBezTo>
                <a:cubicBezTo>
                  <a:pt x="76" y="125"/>
                  <a:pt x="76" y="125"/>
                  <a:pt x="76" y="125"/>
                </a:cubicBezTo>
                <a:cubicBezTo>
                  <a:pt x="75" y="125"/>
                  <a:pt x="76" y="127"/>
                  <a:pt x="77" y="127"/>
                </a:cubicBezTo>
                <a:cubicBezTo>
                  <a:pt x="131" y="127"/>
                  <a:pt x="131" y="127"/>
                  <a:pt x="131" y="127"/>
                </a:cubicBezTo>
                <a:cubicBezTo>
                  <a:pt x="132" y="127"/>
                  <a:pt x="133" y="125"/>
                  <a:pt x="132" y="125"/>
                </a:cubicBezTo>
                <a:cubicBezTo>
                  <a:pt x="122" y="116"/>
                  <a:pt x="122" y="116"/>
                  <a:pt x="122" y="116"/>
                </a:cubicBezTo>
                <a:cubicBezTo>
                  <a:pt x="122" y="116"/>
                  <a:pt x="122" y="115"/>
                  <a:pt x="121" y="115"/>
                </a:cubicBezTo>
                <a:close/>
                <a:moveTo>
                  <a:pt x="50" y="67"/>
                </a:moveTo>
                <a:cubicBezTo>
                  <a:pt x="82" y="67"/>
                  <a:pt x="82" y="67"/>
                  <a:pt x="82" y="67"/>
                </a:cubicBezTo>
                <a:cubicBezTo>
                  <a:pt x="83" y="63"/>
                  <a:pt x="84" y="60"/>
                  <a:pt x="85" y="57"/>
                </a:cubicBezTo>
                <a:cubicBezTo>
                  <a:pt x="57" y="57"/>
                  <a:pt x="57" y="57"/>
                  <a:pt x="57" y="57"/>
                </a:cubicBezTo>
                <a:cubicBezTo>
                  <a:pt x="56" y="57"/>
                  <a:pt x="56" y="57"/>
                  <a:pt x="55" y="58"/>
                </a:cubicBezTo>
                <a:cubicBezTo>
                  <a:pt x="54" y="61"/>
                  <a:pt x="52" y="64"/>
                  <a:pt x="50" y="67"/>
                </a:cubicBezTo>
                <a:close/>
                <a:moveTo>
                  <a:pt x="41" y="82"/>
                </a:moveTo>
                <a:cubicBezTo>
                  <a:pt x="53" y="82"/>
                  <a:pt x="65" y="82"/>
                  <a:pt x="78" y="82"/>
                </a:cubicBezTo>
                <a:cubicBezTo>
                  <a:pt x="79" y="77"/>
                  <a:pt x="80" y="73"/>
                  <a:pt x="82" y="69"/>
                </a:cubicBezTo>
                <a:cubicBezTo>
                  <a:pt x="71" y="69"/>
                  <a:pt x="60" y="69"/>
                  <a:pt x="48" y="69"/>
                </a:cubicBezTo>
                <a:cubicBezTo>
                  <a:pt x="46" y="73"/>
                  <a:pt x="44" y="77"/>
                  <a:pt x="41" y="82"/>
                </a:cubicBezTo>
                <a:close/>
                <a:moveTo>
                  <a:pt x="32" y="102"/>
                </a:moveTo>
                <a:cubicBezTo>
                  <a:pt x="72" y="102"/>
                  <a:pt x="72" y="102"/>
                  <a:pt x="72" y="102"/>
                </a:cubicBezTo>
                <a:cubicBezTo>
                  <a:pt x="74" y="95"/>
                  <a:pt x="75" y="90"/>
                  <a:pt x="77" y="84"/>
                </a:cubicBezTo>
                <a:cubicBezTo>
                  <a:pt x="39" y="84"/>
                  <a:pt x="39" y="84"/>
                  <a:pt x="39" y="84"/>
                </a:cubicBezTo>
                <a:cubicBezTo>
                  <a:pt x="36" y="89"/>
                  <a:pt x="33" y="94"/>
                  <a:pt x="30" y="99"/>
                </a:cubicBezTo>
                <a:cubicBezTo>
                  <a:pt x="29" y="100"/>
                  <a:pt x="30" y="102"/>
                  <a:pt x="32" y="102"/>
                </a:cubicBezTo>
                <a:close/>
                <a:moveTo>
                  <a:pt x="116" y="57"/>
                </a:moveTo>
                <a:cubicBezTo>
                  <a:pt x="112" y="57"/>
                  <a:pt x="96" y="57"/>
                  <a:pt x="92" y="57"/>
                </a:cubicBezTo>
                <a:cubicBezTo>
                  <a:pt x="91" y="60"/>
                  <a:pt x="91" y="63"/>
                  <a:pt x="90" y="67"/>
                </a:cubicBezTo>
                <a:cubicBezTo>
                  <a:pt x="95" y="67"/>
                  <a:pt x="114" y="67"/>
                  <a:pt x="119" y="67"/>
                </a:cubicBezTo>
                <a:cubicBezTo>
                  <a:pt x="118" y="63"/>
                  <a:pt x="117" y="60"/>
                  <a:pt x="116" y="57"/>
                </a:cubicBezTo>
                <a:close/>
                <a:moveTo>
                  <a:pt x="119" y="69"/>
                </a:moveTo>
                <a:cubicBezTo>
                  <a:pt x="114" y="69"/>
                  <a:pt x="94" y="69"/>
                  <a:pt x="90" y="69"/>
                </a:cubicBezTo>
                <a:cubicBezTo>
                  <a:pt x="89" y="73"/>
                  <a:pt x="88" y="77"/>
                  <a:pt x="87" y="82"/>
                </a:cubicBezTo>
                <a:cubicBezTo>
                  <a:pt x="93" y="82"/>
                  <a:pt x="116" y="82"/>
                  <a:pt x="122" y="82"/>
                </a:cubicBezTo>
                <a:cubicBezTo>
                  <a:pt x="121" y="77"/>
                  <a:pt x="120" y="73"/>
                  <a:pt x="119" y="69"/>
                </a:cubicBezTo>
                <a:close/>
                <a:moveTo>
                  <a:pt x="122" y="84"/>
                </a:moveTo>
                <a:cubicBezTo>
                  <a:pt x="116" y="84"/>
                  <a:pt x="92" y="84"/>
                  <a:pt x="86" y="84"/>
                </a:cubicBezTo>
                <a:cubicBezTo>
                  <a:pt x="85" y="90"/>
                  <a:pt x="84" y="95"/>
                  <a:pt x="83" y="102"/>
                </a:cubicBezTo>
                <a:cubicBezTo>
                  <a:pt x="90" y="102"/>
                  <a:pt x="119" y="102"/>
                  <a:pt x="126" y="102"/>
                </a:cubicBezTo>
                <a:cubicBezTo>
                  <a:pt x="125" y="95"/>
                  <a:pt x="123" y="90"/>
                  <a:pt x="122" y="84"/>
                </a:cubicBezTo>
                <a:close/>
                <a:moveTo>
                  <a:pt x="37" y="69"/>
                </a:moveTo>
                <a:cubicBezTo>
                  <a:pt x="48" y="51"/>
                  <a:pt x="48" y="51"/>
                  <a:pt x="48" y="51"/>
                </a:cubicBezTo>
                <a:cubicBezTo>
                  <a:pt x="49" y="50"/>
                  <a:pt x="49" y="50"/>
                  <a:pt x="50" y="50"/>
                </a:cubicBezTo>
                <a:cubicBezTo>
                  <a:pt x="71" y="50"/>
                  <a:pt x="71" y="50"/>
                  <a:pt x="71" y="50"/>
                </a:cubicBezTo>
                <a:cubicBezTo>
                  <a:pt x="71" y="50"/>
                  <a:pt x="71" y="50"/>
                  <a:pt x="71" y="50"/>
                </a:cubicBezTo>
                <a:cubicBezTo>
                  <a:pt x="71" y="38"/>
                  <a:pt x="61" y="27"/>
                  <a:pt x="49" y="27"/>
                </a:cubicBezTo>
                <a:cubicBezTo>
                  <a:pt x="36" y="27"/>
                  <a:pt x="26" y="37"/>
                  <a:pt x="26" y="49"/>
                </a:cubicBezTo>
                <a:cubicBezTo>
                  <a:pt x="26" y="58"/>
                  <a:pt x="31" y="65"/>
                  <a:pt x="37" y="69"/>
                </a:cubicBezTo>
                <a:close/>
                <a:moveTo>
                  <a:pt x="97" y="48"/>
                </a:moveTo>
                <a:cubicBezTo>
                  <a:pt x="79" y="37"/>
                  <a:pt x="79" y="37"/>
                  <a:pt x="79" y="37"/>
                </a:cubicBezTo>
                <a:cubicBezTo>
                  <a:pt x="83" y="16"/>
                  <a:pt x="83" y="16"/>
                  <a:pt x="83" y="16"/>
                </a:cubicBezTo>
                <a:cubicBezTo>
                  <a:pt x="84" y="15"/>
                  <a:pt x="83" y="14"/>
                  <a:pt x="82" y="14"/>
                </a:cubicBezTo>
                <a:cubicBezTo>
                  <a:pt x="61" y="19"/>
                  <a:pt x="61" y="19"/>
                  <a:pt x="61" y="19"/>
                </a:cubicBezTo>
                <a:cubicBezTo>
                  <a:pt x="50" y="1"/>
                  <a:pt x="50" y="1"/>
                  <a:pt x="50" y="1"/>
                </a:cubicBezTo>
                <a:cubicBezTo>
                  <a:pt x="49" y="0"/>
                  <a:pt x="48" y="0"/>
                  <a:pt x="47" y="1"/>
                </a:cubicBezTo>
                <a:cubicBezTo>
                  <a:pt x="36" y="19"/>
                  <a:pt x="36" y="19"/>
                  <a:pt x="36" y="19"/>
                </a:cubicBezTo>
                <a:cubicBezTo>
                  <a:pt x="15" y="14"/>
                  <a:pt x="15" y="14"/>
                  <a:pt x="15" y="14"/>
                </a:cubicBezTo>
                <a:cubicBezTo>
                  <a:pt x="14" y="14"/>
                  <a:pt x="13" y="15"/>
                  <a:pt x="14" y="16"/>
                </a:cubicBezTo>
                <a:cubicBezTo>
                  <a:pt x="18" y="37"/>
                  <a:pt x="18" y="37"/>
                  <a:pt x="18" y="37"/>
                </a:cubicBezTo>
                <a:cubicBezTo>
                  <a:pt x="0" y="48"/>
                  <a:pt x="0" y="48"/>
                  <a:pt x="0" y="48"/>
                </a:cubicBezTo>
                <a:cubicBezTo>
                  <a:pt x="0" y="49"/>
                  <a:pt x="0" y="50"/>
                  <a:pt x="0" y="51"/>
                </a:cubicBezTo>
                <a:cubicBezTo>
                  <a:pt x="18" y="62"/>
                  <a:pt x="18" y="62"/>
                  <a:pt x="18" y="62"/>
                </a:cubicBezTo>
                <a:cubicBezTo>
                  <a:pt x="14" y="82"/>
                  <a:pt x="14" y="82"/>
                  <a:pt x="14" y="82"/>
                </a:cubicBezTo>
                <a:cubicBezTo>
                  <a:pt x="13" y="83"/>
                  <a:pt x="14" y="85"/>
                  <a:pt x="15" y="84"/>
                </a:cubicBezTo>
                <a:cubicBezTo>
                  <a:pt x="29" y="81"/>
                  <a:pt x="29" y="81"/>
                  <a:pt x="29" y="81"/>
                </a:cubicBezTo>
                <a:cubicBezTo>
                  <a:pt x="34" y="74"/>
                  <a:pt x="34" y="74"/>
                  <a:pt x="34" y="74"/>
                </a:cubicBezTo>
                <a:cubicBezTo>
                  <a:pt x="25" y="69"/>
                  <a:pt x="20" y="60"/>
                  <a:pt x="20" y="49"/>
                </a:cubicBezTo>
                <a:cubicBezTo>
                  <a:pt x="20" y="33"/>
                  <a:pt x="33" y="20"/>
                  <a:pt x="49" y="20"/>
                </a:cubicBezTo>
                <a:cubicBezTo>
                  <a:pt x="64" y="20"/>
                  <a:pt x="77" y="33"/>
                  <a:pt x="77" y="49"/>
                </a:cubicBezTo>
                <a:cubicBezTo>
                  <a:pt x="77" y="50"/>
                  <a:pt x="77" y="50"/>
                  <a:pt x="77" y="50"/>
                </a:cubicBezTo>
                <a:cubicBezTo>
                  <a:pt x="97" y="50"/>
                  <a:pt x="97" y="50"/>
                  <a:pt x="97" y="50"/>
                </a:cubicBezTo>
                <a:cubicBezTo>
                  <a:pt x="97" y="49"/>
                  <a:pt x="97" y="49"/>
                  <a:pt x="97" y="48"/>
                </a:cubicBezTo>
                <a:close/>
              </a:path>
            </a:pathLst>
          </a:custGeom>
          <a:solidFill>
            <a:srgbClr val="FF7C80"/>
          </a:solidFill>
          <a:ln>
            <a:noFill/>
          </a:ln>
        </p:spPr>
        <p:txBody>
          <a:bodyPr/>
          <a:lstStyle/>
          <a:p>
            <a:endParaRPr lang="ru-RU"/>
          </a:p>
        </p:txBody>
      </p:sp>
      <p:sp>
        <p:nvSpPr>
          <p:cNvPr id="3" name="Rectangle 93">
            <a:extLst>
              <a:ext uri="{FF2B5EF4-FFF2-40B4-BE49-F238E27FC236}">
                <a16:creationId xmlns:a16="http://schemas.microsoft.com/office/drawing/2014/main" id="{B4BDD3C0-A9CE-45DA-ECBD-23AD03EBA51C}"/>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solidFill>
                <a:srgbClr val="FF7C8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9" name="図 18">
            <a:extLst>
              <a:ext uri="{FF2B5EF4-FFF2-40B4-BE49-F238E27FC236}">
                <a16:creationId xmlns:a16="http://schemas.microsoft.com/office/drawing/2014/main" id="{6DD866EF-15EC-A108-BE5C-50A4D63E8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5670" y="1273333"/>
            <a:ext cx="5309134" cy="3937430"/>
          </a:xfrm>
          <a:prstGeom prst="rect">
            <a:avLst/>
          </a:prstGeom>
        </p:spPr>
      </p:pic>
      <p:sp>
        <p:nvSpPr>
          <p:cNvPr id="20" name="テキスト ボックス 19">
            <a:extLst>
              <a:ext uri="{FF2B5EF4-FFF2-40B4-BE49-F238E27FC236}">
                <a16:creationId xmlns:a16="http://schemas.microsoft.com/office/drawing/2014/main" id="{06BE4A04-91D7-DEA5-328D-15DD52A55745}"/>
              </a:ext>
            </a:extLst>
          </p:cNvPr>
          <p:cNvSpPr txBox="1"/>
          <p:nvPr/>
        </p:nvSpPr>
        <p:spPr>
          <a:xfrm>
            <a:off x="819150" y="1279413"/>
            <a:ext cx="5243743" cy="584775"/>
          </a:xfrm>
          <a:prstGeom prst="rect">
            <a:avLst/>
          </a:prstGeom>
          <a:noFill/>
        </p:spPr>
        <p:txBody>
          <a:bodyPr wrap="none" rtlCol="0">
            <a:spAutoFit/>
          </a:bodyPr>
          <a:lstStyle/>
          <a:p>
            <a:r>
              <a:rPr lang="ja-JP" altLang="en-US" sz="3200" b="1" dirty="0">
                <a:solidFill>
                  <a:schemeClr val="accent2"/>
                </a:solidFill>
                <a:latin typeface="03スマートフォントUI" panose="02000600000000000000" pitchFamily="50" charset="-128"/>
                <a:ea typeface="03スマートフォントUI" panose="02000600000000000000" pitchFamily="50" charset="-128"/>
              </a:rPr>
              <a:t>太陽光パネル発電量を入力</a:t>
            </a:r>
            <a:endParaRPr kumimoji="1" lang="ja-JP" altLang="en-US" sz="3200" b="1" dirty="0">
              <a:solidFill>
                <a:schemeClr val="accent2"/>
              </a:solidFill>
              <a:latin typeface="03スマートフォントUI" panose="02000600000000000000" pitchFamily="50" charset="-128"/>
              <a:ea typeface="03スマートフォントUI" panose="02000600000000000000" pitchFamily="50" charset="-128"/>
            </a:endParaRPr>
          </a:p>
        </p:txBody>
      </p:sp>
      <p:sp>
        <p:nvSpPr>
          <p:cNvPr id="22" name="TextBox 95">
            <a:extLst>
              <a:ext uri="{FF2B5EF4-FFF2-40B4-BE49-F238E27FC236}">
                <a16:creationId xmlns:a16="http://schemas.microsoft.com/office/drawing/2014/main" id="{684706C9-9BF9-2D65-ED63-94CC551D13CD}"/>
              </a:ext>
            </a:extLst>
          </p:cNvPr>
          <p:cNvSpPr txBox="1">
            <a:spLocks noChangeArrowheads="1"/>
          </p:cNvSpPr>
          <p:nvPr/>
        </p:nvSpPr>
        <p:spPr bwMode="auto">
          <a:xfrm>
            <a:off x="819149" y="2388408"/>
            <a:ext cx="4200525" cy="116955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r>
              <a:rPr lang="ja-JP" altLang="en-US" sz="1400" b="1" dirty="0">
                <a:solidFill>
                  <a:schemeClr val="accent1">
                    <a:lumMod val="50000"/>
                  </a:schemeClr>
                </a:solidFill>
                <a:latin typeface="Aptos" panose="020B0004020202020204" pitchFamily="34" charset="0"/>
              </a:rPr>
              <a:t>太陽光パネルの発電量を入力してください。</a:t>
            </a:r>
            <a:endParaRPr lang="en-US" altLang="ja-JP" sz="1400" b="1" dirty="0">
              <a:solidFill>
                <a:schemeClr val="accent1">
                  <a:lumMod val="50000"/>
                </a:schemeClr>
              </a:solidFill>
              <a:latin typeface="Aptos" panose="020B0004020202020204" pitchFamily="34" charset="0"/>
            </a:endParaRPr>
          </a:p>
          <a:p>
            <a:pPr fontAlgn="base"/>
            <a:endParaRPr lang="en-US" altLang="ja-JP" sz="1400" b="1" dirty="0">
              <a:solidFill>
                <a:schemeClr val="accent1">
                  <a:lumMod val="50000"/>
                </a:schemeClr>
              </a:solidFill>
              <a:latin typeface="Aptos" panose="020B0004020202020204" pitchFamily="34" charset="0"/>
            </a:endParaRPr>
          </a:p>
          <a:p>
            <a:pPr fontAlgn="base"/>
            <a:r>
              <a:rPr lang="ja-JP" altLang="en-US" sz="1400" b="1" dirty="0">
                <a:solidFill>
                  <a:schemeClr val="accent1">
                    <a:lumMod val="50000"/>
                  </a:schemeClr>
                </a:solidFill>
                <a:latin typeface="Aptos" panose="020B0004020202020204" pitchFamily="34" charset="0"/>
              </a:rPr>
              <a:t>なお、参考までに、</a:t>
            </a:r>
            <a:r>
              <a:rPr lang="en-US" altLang="ja-JP" sz="1400" b="1" dirty="0">
                <a:solidFill>
                  <a:schemeClr val="accent1">
                    <a:lumMod val="50000"/>
                  </a:schemeClr>
                </a:solidFill>
                <a:latin typeface="Aptos" panose="020B0004020202020204" pitchFamily="34" charset="0"/>
              </a:rPr>
              <a:t>100</a:t>
            </a:r>
            <a:r>
              <a:rPr lang="ja-JP" altLang="en-US" sz="1400" b="1" dirty="0">
                <a:solidFill>
                  <a:schemeClr val="accent1">
                    <a:lumMod val="50000"/>
                  </a:schemeClr>
                </a:solidFill>
                <a:latin typeface="Aptos" panose="020B0004020202020204" pitchFamily="34" charset="0"/>
              </a:rPr>
              <a:t>㎡ほどの</a:t>
            </a:r>
            <a:r>
              <a:rPr lang="en-US" altLang="ja-JP" sz="1400" b="1" dirty="0">
                <a:solidFill>
                  <a:schemeClr val="accent1">
                    <a:lumMod val="50000"/>
                  </a:schemeClr>
                </a:solidFill>
                <a:latin typeface="Aptos" panose="020B0004020202020204" pitchFamily="34" charset="0"/>
              </a:rPr>
              <a:t>2</a:t>
            </a:r>
            <a:r>
              <a:rPr lang="ja-JP" altLang="en-US" sz="1400" b="1" dirty="0">
                <a:solidFill>
                  <a:schemeClr val="accent1">
                    <a:lumMod val="50000"/>
                  </a:schemeClr>
                </a:solidFill>
                <a:latin typeface="Aptos" panose="020B0004020202020204" pitchFamily="34" charset="0"/>
              </a:rPr>
              <a:t>階建ての場合は</a:t>
            </a:r>
            <a:r>
              <a:rPr lang="en-US" altLang="ja-JP" sz="1400" b="1" dirty="0">
                <a:solidFill>
                  <a:schemeClr val="accent1">
                    <a:lumMod val="50000"/>
                  </a:schemeClr>
                </a:solidFill>
                <a:latin typeface="Aptos" panose="020B0004020202020204" pitchFamily="34" charset="0"/>
              </a:rPr>
              <a:t>4</a:t>
            </a:r>
            <a:r>
              <a:rPr lang="ja-JP" altLang="en-US" sz="1400" b="1" dirty="0">
                <a:solidFill>
                  <a:schemeClr val="accent1">
                    <a:lumMod val="50000"/>
                  </a:schemeClr>
                </a:solidFill>
                <a:latin typeface="Aptos" panose="020B0004020202020204" pitchFamily="34" charset="0"/>
              </a:rPr>
              <a:t>～</a:t>
            </a:r>
            <a:r>
              <a:rPr lang="en-US" altLang="ja-JP" sz="1400" b="1" dirty="0">
                <a:solidFill>
                  <a:schemeClr val="accent1">
                    <a:lumMod val="50000"/>
                  </a:schemeClr>
                </a:solidFill>
                <a:latin typeface="Aptos" panose="020B0004020202020204" pitchFamily="34" charset="0"/>
              </a:rPr>
              <a:t>5kW</a:t>
            </a:r>
            <a:r>
              <a:rPr lang="ja-JP" altLang="en-US" sz="1400" b="1" dirty="0">
                <a:solidFill>
                  <a:schemeClr val="accent1">
                    <a:lumMod val="50000"/>
                  </a:schemeClr>
                </a:solidFill>
                <a:latin typeface="Aptos" panose="020B0004020202020204" pitchFamily="34" charset="0"/>
              </a:rPr>
              <a:t>、</a:t>
            </a:r>
            <a:r>
              <a:rPr lang="en-US" altLang="ja-JP" sz="1400" b="1" dirty="0">
                <a:solidFill>
                  <a:schemeClr val="accent1">
                    <a:lumMod val="50000"/>
                  </a:schemeClr>
                </a:solidFill>
                <a:latin typeface="Aptos" panose="020B0004020202020204" pitchFamily="34" charset="0"/>
              </a:rPr>
              <a:t>100</a:t>
            </a:r>
            <a:r>
              <a:rPr lang="ja-JP" altLang="en-US" sz="1400" b="1" dirty="0">
                <a:solidFill>
                  <a:schemeClr val="accent1">
                    <a:lumMod val="50000"/>
                  </a:schemeClr>
                </a:solidFill>
                <a:latin typeface="Aptos" panose="020B0004020202020204" pitchFamily="34" charset="0"/>
              </a:rPr>
              <a:t>㎡ほどの平屋建ての場合は</a:t>
            </a:r>
            <a:r>
              <a:rPr lang="en-US" altLang="ja-JP" sz="1400" b="1" dirty="0">
                <a:solidFill>
                  <a:schemeClr val="accent1">
                    <a:lumMod val="50000"/>
                  </a:schemeClr>
                </a:solidFill>
                <a:latin typeface="Aptos" panose="020B0004020202020204" pitchFamily="34" charset="0"/>
              </a:rPr>
              <a:t>8kW</a:t>
            </a:r>
            <a:r>
              <a:rPr lang="ja-JP" altLang="en-US" sz="1400" b="1" dirty="0">
                <a:solidFill>
                  <a:schemeClr val="accent1">
                    <a:lumMod val="50000"/>
                  </a:schemeClr>
                </a:solidFill>
                <a:latin typeface="Aptos" panose="020B0004020202020204" pitchFamily="34" charset="0"/>
              </a:rPr>
              <a:t>ほどの太陽光パネルが搭載できるケースが多いです。</a:t>
            </a:r>
            <a:endParaRPr lang="en-US" altLang="ja-JP" sz="1400" b="1" dirty="0">
              <a:solidFill>
                <a:schemeClr val="accent1">
                  <a:lumMod val="50000"/>
                </a:schemeClr>
              </a:solidFill>
              <a:latin typeface="Aptos" panose="020B0004020202020204" pitchFamily="34" charset="0"/>
            </a:endParaRPr>
          </a:p>
        </p:txBody>
      </p:sp>
    </p:spTree>
    <p:extLst>
      <p:ext uri="{BB962C8B-B14F-4D97-AF65-F5344CB8AC3E}">
        <p14:creationId xmlns:p14="http://schemas.microsoft.com/office/powerpoint/2010/main" val="11348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9"/>
          <p:cNvSpPr>
            <a:spLocks noChangeArrowheads="1"/>
          </p:cNvSpPr>
          <p:nvPr/>
        </p:nvSpPr>
        <p:spPr bwMode="auto">
          <a:xfrm>
            <a:off x="0" y="6650405"/>
            <a:ext cx="12192000" cy="207595"/>
          </a:xfrm>
          <a:prstGeom prst="rect">
            <a:avLst/>
          </a:prstGeom>
          <a:solidFill>
            <a:schemeClr val="tx1"/>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8" name="グループ化 7">
            <a:extLst>
              <a:ext uri="{FF2B5EF4-FFF2-40B4-BE49-F238E27FC236}">
                <a16:creationId xmlns:a16="http://schemas.microsoft.com/office/drawing/2014/main" id="{8EC239D0-A774-5348-2CC3-8BA592E0EFA1}"/>
              </a:ext>
            </a:extLst>
          </p:cNvPr>
          <p:cNvGrpSpPr/>
          <p:nvPr/>
        </p:nvGrpSpPr>
        <p:grpSpPr>
          <a:xfrm>
            <a:off x="10508897" y="5909481"/>
            <a:ext cx="1439031" cy="779024"/>
            <a:chOff x="6880225" y="4059605"/>
            <a:chExt cx="4856163" cy="2628900"/>
          </a:xfrm>
          <a:solidFill>
            <a:schemeClr val="tx1"/>
          </a:solidFill>
        </p:grpSpPr>
        <p:sp>
          <p:nvSpPr>
            <p:cNvPr id="4" name="Freeform 78"/>
            <p:cNvSpPr>
              <a:spLocks noEditPoints="1"/>
            </p:cNvSpPr>
            <p:nvPr/>
          </p:nvSpPr>
          <p:spPr bwMode="auto">
            <a:xfrm>
              <a:off x="10333038" y="5169267"/>
              <a:ext cx="1403350" cy="1514475"/>
            </a:xfrm>
            <a:custGeom>
              <a:avLst/>
              <a:gdLst>
                <a:gd name="T0" fmla="*/ 1403350 w 369"/>
                <a:gd name="T1" fmla="*/ 646886 h 398"/>
                <a:gd name="T2" fmla="*/ 1296863 w 369"/>
                <a:gd name="T3" fmla="*/ 433794 h 398"/>
                <a:gd name="T4" fmla="*/ 920354 w 369"/>
                <a:gd name="T5" fmla="*/ 129377 h 398"/>
                <a:gd name="T6" fmla="*/ 490602 w 369"/>
                <a:gd name="T7" fmla="*/ 144598 h 398"/>
                <a:gd name="T8" fmla="*/ 136912 w 369"/>
                <a:gd name="T9" fmla="*/ 536535 h 398"/>
                <a:gd name="T10" fmla="*/ 460177 w 369"/>
                <a:gd name="T11" fmla="*/ 932277 h 398"/>
                <a:gd name="T12" fmla="*/ 646530 w 369"/>
                <a:gd name="T13" fmla="*/ 1187227 h 398"/>
                <a:gd name="T14" fmla="*/ 627514 w 369"/>
                <a:gd name="T15" fmla="*/ 1514475 h 398"/>
                <a:gd name="T16" fmla="*/ 753017 w 369"/>
                <a:gd name="T17" fmla="*/ 1514475 h 398"/>
                <a:gd name="T18" fmla="*/ 768230 w 369"/>
                <a:gd name="T19" fmla="*/ 1217668 h 398"/>
                <a:gd name="T20" fmla="*/ 889929 w 369"/>
                <a:gd name="T21" fmla="*/ 1061655 h 398"/>
                <a:gd name="T22" fmla="*/ 969795 w 369"/>
                <a:gd name="T23" fmla="*/ 1019797 h 398"/>
                <a:gd name="T24" fmla="*/ 1258832 w 369"/>
                <a:gd name="T25" fmla="*/ 890420 h 398"/>
                <a:gd name="T26" fmla="*/ 1403350 w 369"/>
                <a:gd name="T27" fmla="*/ 646886 h 398"/>
                <a:gd name="T28" fmla="*/ 597089 w 369"/>
                <a:gd name="T29" fmla="*/ 1092096 h 398"/>
                <a:gd name="T30" fmla="*/ 471586 w 369"/>
                <a:gd name="T31" fmla="*/ 928472 h 398"/>
                <a:gd name="T32" fmla="*/ 494405 w 369"/>
                <a:gd name="T33" fmla="*/ 920862 h 398"/>
                <a:gd name="T34" fmla="*/ 627514 w 369"/>
                <a:gd name="T35" fmla="*/ 993161 h 398"/>
                <a:gd name="T36" fmla="*/ 646530 w 369"/>
                <a:gd name="T37" fmla="*/ 1126343 h 398"/>
                <a:gd name="T38" fmla="*/ 597089 w 369"/>
                <a:gd name="T39" fmla="*/ 1092096 h 398"/>
                <a:gd name="T40" fmla="*/ 764426 w 369"/>
                <a:gd name="T41" fmla="*/ 1080681 h 398"/>
                <a:gd name="T42" fmla="*/ 753017 w 369"/>
                <a:gd name="T43" fmla="*/ 974135 h 398"/>
                <a:gd name="T44" fmla="*/ 787245 w 369"/>
                <a:gd name="T45" fmla="*/ 951303 h 398"/>
                <a:gd name="T46" fmla="*/ 893732 w 369"/>
                <a:gd name="T47" fmla="*/ 1004576 h 398"/>
                <a:gd name="T48" fmla="*/ 764426 w 369"/>
                <a:gd name="T49" fmla="*/ 1080681 h 39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9" h="398">
                  <a:moveTo>
                    <a:pt x="369" y="170"/>
                  </a:moveTo>
                  <a:cubicBezTo>
                    <a:pt x="368" y="147"/>
                    <a:pt x="358" y="127"/>
                    <a:pt x="341" y="114"/>
                  </a:cubicBezTo>
                  <a:cubicBezTo>
                    <a:pt x="351" y="59"/>
                    <a:pt x="294" y="12"/>
                    <a:pt x="242" y="34"/>
                  </a:cubicBezTo>
                  <a:cubicBezTo>
                    <a:pt x="212" y="0"/>
                    <a:pt x="157" y="2"/>
                    <a:pt x="129" y="38"/>
                  </a:cubicBezTo>
                  <a:cubicBezTo>
                    <a:pt x="66" y="8"/>
                    <a:pt x="0" y="80"/>
                    <a:pt x="36" y="141"/>
                  </a:cubicBezTo>
                  <a:cubicBezTo>
                    <a:pt x="5" y="197"/>
                    <a:pt x="60" y="264"/>
                    <a:pt x="121" y="245"/>
                  </a:cubicBezTo>
                  <a:cubicBezTo>
                    <a:pt x="135" y="271"/>
                    <a:pt x="147" y="294"/>
                    <a:pt x="170" y="312"/>
                  </a:cubicBezTo>
                  <a:cubicBezTo>
                    <a:pt x="170" y="341"/>
                    <a:pt x="164" y="370"/>
                    <a:pt x="165" y="398"/>
                  </a:cubicBezTo>
                  <a:cubicBezTo>
                    <a:pt x="198" y="398"/>
                    <a:pt x="198" y="398"/>
                    <a:pt x="198" y="398"/>
                  </a:cubicBezTo>
                  <a:cubicBezTo>
                    <a:pt x="193" y="373"/>
                    <a:pt x="202" y="346"/>
                    <a:pt x="202" y="320"/>
                  </a:cubicBezTo>
                  <a:cubicBezTo>
                    <a:pt x="206" y="309"/>
                    <a:pt x="207" y="297"/>
                    <a:pt x="234" y="279"/>
                  </a:cubicBezTo>
                  <a:cubicBezTo>
                    <a:pt x="241" y="275"/>
                    <a:pt x="248" y="272"/>
                    <a:pt x="255" y="268"/>
                  </a:cubicBezTo>
                  <a:cubicBezTo>
                    <a:pt x="283" y="269"/>
                    <a:pt x="316" y="259"/>
                    <a:pt x="331" y="234"/>
                  </a:cubicBezTo>
                  <a:cubicBezTo>
                    <a:pt x="354" y="222"/>
                    <a:pt x="369" y="198"/>
                    <a:pt x="369" y="170"/>
                  </a:cubicBezTo>
                  <a:close/>
                  <a:moveTo>
                    <a:pt x="157" y="287"/>
                  </a:moveTo>
                  <a:cubicBezTo>
                    <a:pt x="144" y="276"/>
                    <a:pt x="134" y="258"/>
                    <a:pt x="124" y="244"/>
                  </a:cubicBezTo>
                  <a:cubicBezTo>
                    <a:pt x="126" y="244"/>
                    <a:pt x="128" y="243"/>
                    <a:pt x="130" y="242"/>
                  </a:cubicBezTo>
                  <a:cubicBezTo>
                    <a:pt x="139" y="252"/>
                    <a:pt x="151" y="259"/>
                    <a:pt x="165" y="261"/>
                  </a:cubicBezTo>
                  <a:cubicBezTo>
                    <a:pt x="169" y="272"/>
                    <a:pt x="170" y="284"/>
                    <a:pt x="170" y="296"/>
                  </a:cubicBezTo>
                  <a:cubicBezTo>
                    <a:pt x="166" y="293"/>
                    <a:pt x="161" y="290"/>
                    <a:pt x="157" y="287"/>
                  </a:cubicBezTo>
                  <a:close/>
                  <a:moveTo>
                    <a:pt x="201" y="284"/>
                  </a:moveTo>
                  <a:cubicBezTo>
                    <a:pt x="200" y="274"/>
                    <a:pt x="199" y="265"/>
                    <a:pt x="198" y="256"/>
                  </a:cubicBezTo>
                  <a:cubicBezTo>
                    <a:pt x="201" y="254"/>
                    <a:pt x="204" y="252"/>
                    <a:pt x="207" y="250"/>
                  </a:cubicBezTo>
                  <a:cubicBezTo>
                    <a:pt x="214" y="256"/>
                    <a:pt x="224" y="261"/>
                    <a:pt x="235" y="264"/>
                  </a:cubicBezTo>
                  <a:cubicBezTo>
                    <a:pt x="222" y="269"/>
                    <a:pt x="211" y="274"/>
                    <a:pt x="201" y="284"/>
                  </a:cubicBezTo>
                  <a:close/>
                </a:path>
              </a:pathLst>
            </a:custGeom>
            <a:grpFill/>
            <a:ln>
              <a:noFill/>
            </a:ln>
          </p:spPr>
          <p:txBody>
            <a:bodyPr/>
            <a:lstStyle/>
            <a:p>
              <a:endParaRPr lang="ru-RU">
                <a:solidFill>
                  <a:srgbClr val="FF7C80"/>
                </a:solidFill>
              </a:endParaRPr>
            </a:p>
          </p:txBody>
        </p:sp>
        <p:sp>
          <p:nvSpPr>
            <p:cNvPr id="6" name="Freeform 80"/>
            <p:cNvSpPr>
              <a:spLocks/>
            </p:cNvSpPr>
            <p:nvPr/>
          </p:nvSpPr>
          <p:spPr bwMode="auto">
            <a:xfrm>
              <a:off x="9696450" y="5774105"/>
              <a:ext cx="792163" cy="879475"/>
            </a:xfrm>
            <a:custGeom>
              <a:avLst/>
              <a:gdLst>
                <a:gd name="T0" fmla="*/ 784545 w 208"/>
                <a:gd name="T1" fmla="*/ 776679 h 231"/>
                <a:gd name="T2" fmla="*/ 601738 w 208"/>
                <a:gd name="T3" fmla="*/ 639618 h 231"/>
                <a:gd name="T4" fmla="*/ 605547 w 208"/>
                <a:gd name="T5" fmla="*/ 628196 h 231"/>
                <a:gd name="T6" fmla="*/ 689333 w 208"/>
                <a:gd name="T7" fmla="*/ 612967 h 231"/>
                <a:gd name="T8" fmla="*/ 693142 w 208"/>
                <a:gd name="T9" fmla="*/ 601546 h 231"/>
                <a:gd name="T10" fmla="*/ 567462 w 208"/>
                <a:gd name="T11" fmla="*/ 510172 h 231"/>
                <a:gd name="T12" fmla="*/ 571271 w 208"/>
                <a:gd name="T13" fmla="*/ 498750 h 231"/>
                <a:gd name="T14" fmla="*/ 639823 w 208"/>
                <a:gd name="T15" fmla="*/ 487328 h 231"/>
                <a:gd name="T16" fmla="*/ 643632 w 208"/>
                <a:gd name="T17" fmla="*/ 472099 h 231"/>
                <a:gd name="T18" fmla="*/ 517952 w 208"/>
                <a:gd name="T19" fmla="*/ 354074 h 231"/>
                <a:gd name="T20" fmla="*/ 521761 w 208"/>
                <a:gd name="T21" fmla="*/ 342653 h 231"/>
                <a:gd name="T22" fmla="*/ 586505 w 208"/>
                <a:gd name="T23" fmla="*/ 331231 h 231"/>
                <a:gd name="T24" fmla="*/ 586505 w 208"/>
                <a:gd name="T25" fmla="*/ 316002 h 231"/>
                <a:gd name="T26" fmla="*/ 403698 w 208"/>
                <a:gd name="T27" fmla="*/ 3807 h 231"/>
                <a:gd name="T28" fmla="*/ 392273 w 208"/>
                <a:gd name="T29" fmla="*/ 3807 h 231"/>
                <a:gd name="T30" fmla="*/ 205657 w 208"/>
                <a:gd name="T31" fmla="*/ 316002 h 231"/>
                <a:gd name="T32" fmla="*/ 209466 w 208"/>
                <a:gd name="T33" fmla="*/ 331231 h 231"/>
                <a:gd name="T34" fmla="*/ 270401 w 208"/>
                <a:gd name="T35" fmla="*/ 342653 h 231"/>
                <a:gd name="T36" fmla="*/ 274210 w 208"/>
                <a:gd name="T37" fmla="*/ 354074 h 231"/>
                <a:gd name="T38" fmla="*/ 152339 w 208"/>
                <a:gd name="T39" fmla="*/ 472099 h 231"/>
                <a:gd name="T40" fmla="*/ 152339 w 208"/>
                <a:gd name="T41" fmla="*/ 487328 h 231"/>
                <a:gd name="T42" fmla="*/ 220891 w 208"/>
                <a:gd name="T43" fmla="*/ 498750 h 231"/>
                <a:gd name="T44" fmla="*/ 224700 w 208"/>
                <a:gd name="T45" fmla="*/ 510172 h 231"/>
                <a:gd name="T46" fmla="*/ 102829 w 208"/>
                <a:gd name="T47" fmla="*/ 601546 h 231"/>
                <a:gd name="T48" fmla="*/ 102829 w 208"/>
                <a:gd name="T49" fmla="*/ 612967 h 231"/>
                <a:gd name="T50" fmla="*/ 186615 w 208"/>
                <a:gd name="T51" fmla="*/ 628196 h 231"/>
                <a:gd name="T52" fmla="*/ 194232 w 208"/>
                <a:gd name="T53" fmla="*/ 639618 h 231"/>
                <a:gd name="T54" fmla="*/ 7617 w 208"/>
                <a:gd name="T55" fmla="*/ 776679 h 231"/>
                <a:gd name="T56" fmla="*/ 7617 w 208"/>
                <a:gd name="T57" fmla="*/ 788101 h 231"/>
                <a:gd name="T58" fmla="*/ 350379 w 208"/>
                <a:gd name="T59" fmla="*/ 822366 h 231"/>
                <a:gd name="T60" fmla="*/ 346571 w 208"/>
                <a:gd name="T61" fmla="*/ 822366 h 231"/>
                <a:gd name="T62" fmla="*/ 346571 w 208"/>
                <a:gd name="T63" fmla="*/ 879475 h 231"/>
                <a:gd name="T64" fmla="*/ 445591 w 208"/>
                <a:gd name="T65" fmla="*/ 879475 h 231"/>
                <a:gd name="T66" fmla="*/ 445591 w 208"/>
                <a:gd name="T67" fmla="*/ 822366 h 231"/>
                <a:gd name="T68" fmla="*/ 445591 w 208"/>
                <a:gd name="T69" fmla="*/ 822366 h 231"/>
                <a:gd name="T70" fmla="*/ 784545 w 208"/>
                <a:gd name="T71" fmla="*/ 788101 h 231"/>
                <a:gd name="T72" fmla="*/ 784545 w 208"/>
                <a:gd name="T73" fmla="*/ 776679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8" h="231">
                  <a:moveTo>
                    <a:pt x="206" y="204"/>
                  </a:moveTo>
                  <a:cubicBezTo>
                    <a:pt x="189" y="197"/>
                    <a:pt x="172" y="183"/>
                    <a:pt x="158" y="168"/>
                  </a:cubicBezTo>
                  <a:cubicBezTo>
                    <a:pt x="157" y="167"/>
                    <a:pt x="158" y="165"/>
                    <a:pt x="159" y="165"/>
                  </a:cubicBezTo>
                  <a:cubicBezTo>
                    <a:pt x="168" y="163"/>
                    <a:pt x="176" y="162"/>
                    <a:pt x="181" y="161"/>
                  </a:cubicBezTo>
                  <a:cubicBezTo>
                    <a:pt x="183" y="161"/>
                    <a:pt x="183" y="158"/>
                    <a:pt x="182" y="158"/>
                  </a:cubicBezTo>
                  <a:cubicBezTo>
                    <a:pt x="170" y="153"/>
                    <a:pt x="159" y="144"/>
                    <a:pt x="149" y="134"/>
                  </a:cubicBezTo>
                  <a:cubicBezTo>
                    <a:pt x="148" y="133"/>
                    <a:pt x="149" y="131"/>
                    <a:pt x="150" y="131"/>
                  </a:cubicBezTo>
                  <a:cubicBezTo>
                    <a:pt x="158" y="130"/>
                    <a:pt x="164" y="129"/>
                    <a:pt x="168" y="128"/>
                  </a:cubicBezTo>
                  <a:cubicBezTo>
                    <a:pt x="170" y="127"/>
                    <a:pt x="170" y="125"/>
                    <a:pt x="169" y="124"/>
                  </a:cubicBezTo>
                  <a:cubicBezTo>
                    <a:pt x="157" y="118"/>
                    <a:pt x="146" y="106"/>
                    <a:pt x="136" y="93"/>
                  </a:cubicBezTo>
                  <a:cubicBezTo>
                    <a:pt x="135" y="92"/>
                    <a:pt x="136" y="91"/>
                    <a:pt x="137" y="90"/>
                  </a:cubicBezTo>
                  <a:cubicBezTo>
                    <a:pt x="144" y="89"/>
                    <a:pt x="150" y="88"/>
                    <a:pt x="154" y="87"/>
                  </a:cubicBezTo>
                  <a:cubicBezTo>
                    <a:pt x="155" y="86"/>
                    <a:pt x="155" y="84"/>
                    <a:pt x="154" y="83"/>
                  </a:cubicBezTo>
                  <a:cubicBezTo>
                    <a:pt x="131" y="68"/>
                    <a:pt x="112" y="17"/>
                    <a:pt x="106" y="1"/>
                  </a:cubicBezTo>
                  <a:cubicBezTo>
                    <a:pt x="105" y="0"/>
                    <a:pt x="103" y="0"/>
                    <a:pt x="103" y="1"/>
                  </a:cubicBezTo>
                  <a:cubicBezTo>
                    <a:pt x="97" y="17"/>
                    <a:pt x="78" y="68"/>
                    <a:pt x="54" y="83"/>
                  </a:cubicBezTo>
                  <a:cubicBezTo>
                    <a:pt x="53" y="84"/>
                    <a:pt x="53" y="86"/>
                    <a:pt x="55" y="87"/>
                  </a:cubicBezTo>
                  <a:cubicBezTo>
                    <a:pt x="59" y="88"/>
                    <a:pt x="64" y="89"/>
                    <a:pt x="71" y="90"/>
                  </a:cubicBezTo>
                  <a:cubicBezTo>
                    <a:pt x="73" y="91"/>
                    <a:pt x="73" y="92"/>
                    <a:pt x="72" y="93"/>
                  </a:cubicBezTo>
                  <a:cubicBezTo>
                    <a:pt x="63" y="106"/>
                    <a:pt x="52" y="118"/>
                    <a:pt x="40" y="124"/>
                  </a:cubicBezTo>
                  <a:cubicBezTo>
                    <a:pt x="38" y="125"/>
                    <a:pt x="38" y="127"/>
                    <a:pt x="40" y="128"/>
                  </a:cubicBezTo>
                  <a:cubicBezTo>
                    <a:pt x="44" y="129"/>
                    <a:pt x="51" y="130"/>
                    <a:pt x="58" y="131"/>
                  </a:cubicBezTo>
                  <a:cubicBezTo>
                    <a:pt x="60" y="131"/>
                    <a:pt x="60" y="133"/>
                    <a:pt x="59" y="134"/>
                  </a:cubicBezTo>
                  <a:cubicBezTo>
                    <a:pt x="49" y="144"/>
                    <a:pt x="38" y="153"/>
                    <a:pt x="27" y="158"/>
                  </a:cubicBezTo>
                  <a:cubicBezTo>
                    <a:pt x="25" y="158"/>
                    <a:pt x="25" y="161"/>
                    <a:pt x="27" y="161"/>
                  </a:cubicBezTo>
                  <a:cubicBezTo>
                    <a:pt x="32" y="162"/>
                    <a:pt x="40" y="163"/>
                    <a:pt x="49" y="165"/>
                  </a:cubicBezTo>
                  <a:cubicBezTo>
                    <a:pt x="51" y="165"/>
                    <a:pt x="52" y="167"/>
                    <a:pt x="51" y="168"/>
                  </a:cubicBezTo>
                  <a:cubicBezTo>
                    <a:pt x="36" y="183"/>
                    <a:pt x="20" y="197"/>
                    <a:pt x="2" y="204"/>
                  </a:cubicBezTo>
                  <a:cubicBezTo>
                    <a:pt x="0" y="205"/>
                    <a:pt x="1" y="207"/>
                    <a:pt x="2" y="207"/>
                  </a:cubicBezTo>
                  <a:cubicBezTo>
                    <a:pt x="18" y="211"/>
                    <a:pt x="60" y="216"/>
                    <a:pt x="92" y="216"/>
                  </a:cubicBezTo>
                  <a:cubicBezTo>
                    <a:pt x="92" y="216"/>
                    <a:pt x="92" y="216"/>
                    <a:pt x="91" y="216"/>
                  </a:cubicBezTo>
                  <a:cubicBezTo>
                    <a:pt x="91" y="231"/>
                    <a:pt x="91" y="231"/>
                    <a:pt x="91" y="231"/>
                  </a:cubicBezTo>
                  <a:cubicBezTo>
                    <a:pt x="117" y="231"/>
                    <a:pt x="117" y="231"/>
                    <a:pt x="117" y="231"/>
                  </a:cubicBezTo>
                  <a:cubicBezTo>
                    <a:pt x="117" y="216"/>
                    <a:pt x="117" y="216"/>
                    <a:pt x="117" y="216"/>
                  </a:cubicBezTo>
                  <a:cubicBezTo>
                    <a:pt x="117" y="216"/>
                    <a:pt x="117" y="216"/>
                    <a:pt x="117" y="216"/>
                  </a:cubicBezTo>
                  <a:cubicBezTo>
                    <a:pt x="149" y="216"/>
                    <a:pt x="190" y="211"/>
                    <a:pt x="206" y="207"/>
                  </a:cubicBezTo>
                  <a:cubicBezTo>
                    <a:pt x="208" y="207"/>
                    <a:pt x="208" y="205"/>
                    <a:pt x="206" y="204"/>
                  </a:cubicBezTo>
                  <a:close/>
                </a:path>
              </a:pathLst>
            </a:custGeom>
            <a:grpFill/>
            <a:ln>
              <a:noFill/>
            </a:ln>
          </p:spPr>
          <p:txBody>
            <a:bodyPr/>
            <a:lstStyle/>
            <a:p>
              <a:endParaRPr lang="ru-RU">
                <a:solidFill>
                  <a:srgbClr val="FF7C80"/>
                </a:solidFill>
              </a:endParaRPr>
            </a:p>
          </p:txBody>
        </p:sp>
        <p:sp>
          <p:nvSpPr>
            <p:cNvPr id="9" name="Freeform 87"/>
            <p:cNvSpPr>
              <a:spLocks noEditPoints="1"/>
            </p:cNvSpPr>
            <p:nvPr/>
          </p:nvSpPr>
          <p:spPr bwMode="auto">
            <a:xfrm>
              <a:off x="8323263" y="4059605"/>
              <a:ext cx="1906587" cy="2628900"/>
            </a:xfrm>
            <a:custGeom>
              <a:avLst/>
              <a:gdLst>
                <a:gd name="T0" fmla="*/ 1286280 w 501"/>
                <a:gd name="T1" fmla="*/ 1135380 h 690"/>
                <a:gd name="T2" fmla="*/ 1545059 w 501"/>
                <a:gd name="T3" fmla="*/ 1009650 h 690"/>
                <a:gd name="T4" fmla="*/ 1644003 w 501"/>
                <a:gd name="T5" fmla="*/ 1009650 h 690"/>
                <a:gd name="T6" fmla="*/ 1644003 w 501"/>
                <a:gd name="T7" fmla="*/ 487680 h 690"/>
                <a:gd name="T8" fmla="*/ 1465142 w 501"/>
                <a:gd name="T9" fmla="*/ 365760 h 690"/>
                <a:gd name="T10" fmla="*/ 1107419 w 501"/>
                <a:gd name="T11" fmla="*/ 0 h 690"/>
                <a:gd name="T12" fmla="*/ 692612 w 501"/>
                <a:gd name="T13" fmla="*/ 262890 h 690"/>
                <a:gd name="T14" fmla="*/ 315862 w 501"/>
                <a:gd name="T15" fmla="*/ 415290 h 690"/>
                <a:gd name="T16" fmla="*/ 0 w 501"/>
                <a:gd name="T17" fmla="*/ 720090 h 690"/>
                <a:gd name="T18" fmla="*/ 414806 w 501"/>
                <a:gd name="T19" fmla="*/ 1002030 h 690"/>
                <a:gd name="T20" fmla="*/ 822002 w 501"/>
                <a:gd name="T21" fmla="*/ 1108710 h 690"/>
                <a:gd name="T22" fmla="*/ 989446 w 501"/>
                <a:gd name="T23" fmla="*/ 1691640 h 690"/>
                <a:gd name="T24" fmla="*/ 905724 w 501"/>
                <a:gd name="T25" fmla="*/ 2034540 h 690"/>
                <a:gd name="T26" fmla="*/ 791557 w 501"/>
                <a:gd name="T27" fmla="*/ 1775460 h 690"/>
                <a:gd name="T28" fmla="*/ 966613 w 501"/>
                <a:gd name="T29" fmla="*/ 1672590 h 690"/>
                <a:gd name="T30" fmla="*/ 848641 w 501"/>
                <a:gd name="T31" fmla="*/ 1543050 h 690"/>
                <a:gd name="T32" fmla="*/ 700224 w 501"/>
                <a:gd name="T33" fmla="*/ 1470660 h 690"/>
                <a:gd name="T34" fmla="*/ 544195 w 501"/>
                <a:gd name="T35" fmla="*/ 1356360 h 690"/>
                <a:gd name="T36" fmla="*/ 388167 w 501"/>
                <a:gd name="T37" fmla="*/ 1493520 h 690"/>
                <a:gd name="T38" fmla="*/ 315862 w 501"/>
                <a:gd name="T39" fmla="*/ 1535430 h 690"/>
                <a:gd name="T40" fmla="*/ 300639 w 501"/>
                <a:gd name="T41" fmla="*/ 1744980 h 690"/>
                <a:gd name="T42" fmla="*/ 342501 w 501"/>
                <a:gd name="T43" fmla="*/ 1744980 h 690"/>
                <a:gd name="T44" fmla="*/ 441445 w 501"/>
                <a:gd name="T45" fmla="*/ 1802130 h 690"/>
                <a:gd name="T46" fmla="*/ 605084 w 501"/>
                <a:gd name="T47" fmla="*/ 1790700 h 690"/>
                <a:gd name="T48" fmla="*/ 696418 w 501"/>
                <a:gd name="T49" fmla="*/ 1821180 h 690"/>
                <a:gd name="T50" fmla="*/ 890502 w 501"/>
                <a:gd name="T51" fmla="*/ 2095500 h 690"/>
                <a:gd name="T52" fmla="*/ 894307 w 501"/>
                <a:gd name="T53" fmla="*/ 2628900 h 690"/>
                <a:gd name="T54" fmla="*/ 1069363 w 501"/>
                <a:gd name="T55" fmla="*/ 2038350 h 690"/>
                <a:gd name="T56" fmla="*/ 1537447 w 501"/>
                <a:gd name="T57" fmla="*/ 1657350 h 690"/>
                <a:gd name="T58" fmla="*/ 1640198 w 501"/>
                <a:gd name="T59" fmla="*/ 1619250 h 690"/>
                <a:gd name="T60" fmla="*/ 1761976 w 501"/>
                <a:gd name="T61" fmla="*/ 1535430 h 690"/>
                <a:gd name="T62" fmla="*/ 1670642 w 501"/>
                <a:gd name="T63" fmla="*/ 1443990 h 690"/>
                <a:gd name="T64" fmla="*/ 1556475 w 501"/>
                <a:gd name="T65" fmla="*/ 1398270 h 690"/>
                <a:gd name="T66" fmla="*/ 1430892 w 501"/>
                <a:gd name="T67" fmla="*/ 1322070 h 690"/>
                <a:gd name="T68" fmla="*/ 1324336 w 501"/>
                <a:gd name="T69" fmla="*/ 1432560 h 690"/>
                <a:gd name="T70" fmla="*/ 1271058 w 501"/>
                <a:gd name="T71" fmla="*/ 1466850 h 690"/>
                <a:gd name="T72" fmla="*/ 1271058 w 501"/>
                <a:gd name="T73" fmla="*/ 1623060 h 690"/>
                <a:gd name="T74" fmla="*/ 1301503 w 501"/>
                <a:gd name="T75" fmla="*/ 1623060 h 690"/>
                <a:gd name="T76" fmla="*/ 1377614 w 501"/>
                <a:gd name="T77" fmla="*/ 1661160 h 690"/>
                <a:gd name="T78" fmla="*/ 1354780 w 501"/>
                <a:gd name="T79" fmla="*/ 1794510 h 690"/>
                <a:gd name="T80" fmla="*/ 1076974 w 501"/>
                <a:gd name="T81" fmla="*/ 1943100 h 690"/>
                <a:gd name="T82" fmla="*/ 1092197 w 501"/>
                <a:gd name="T83" fmla="*/ 1299210 h 690"/>
                <a:gd name="T84" fmla="*/ 1427086 w 501"/>
                <a:gd name="T85" fmla="*/ 1672590 h 690"/>
                <a:gd name="T86" fmla="*/ 1526031 w 501"/>
                <a:gd name="T87" fmla="*/ 1657350 h 690"/>
                <a:gd name="T88" fmla="*/ 1396642 w 501"/>
                <a:gd name="T89" fmla="*/ 1668780 h 690"/>
                <a:gd name="T90" fmla="*/ 841029 w 501"/>
                <a:gd name="T91" fmla="*/ 1097280 h 690"/>
                <a:gd name="T92" fmla="*/ 1016085 w 501"/>
                <a:gd name="T93" fmla="*/ 1154430 h 690"/>
                <a:gd name="T94" fmla="*/ 841029 w 501"/>
                <a:gd name="T95" fmla="*/ 1097280 h 690"/>
                <a:gd name="T96" fmla="*/ 1080780 w 501"/>
                <a:gd name="T97" fmla="*/ 1234440 h 690"/>
                <a:gd name="T98" fmla="*/ 1126447 w 501"/>
                <a:gd name="T99" fmla="*/ 1173480 h 690"/>
                <a:gd name="T100" fmla="*/ 1088391 w 501"/>
                <a:gd name="T101" fmla="*/ 1238250 h 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1" h="690">
                  <a:moveTo>
                    <a:pt x="315" y="306"/>
                  </a:moveTo>
                  <a:cubicBezTo>
                    <a:pt x="323" y="304"/>
                    <a:pt x="331" y="301"/>
                    <a:pt x="338" y="298"/>
                  </a:cubicBezTo>
                  <a:cubicBezTo>
                    <a:pt x="341" y="298"/>
                    <a:pt x="344" y="298"/>
                    <a:pt x="347" y="298"/>
                  </a:cubicBezTo>
                  <a:cubicBezTo>
                    <a:pt x="372" y="298"/>
                    <a:pt x="394" y="285"/>
                    <a:pt x="406" y="265"/>
                  </a:cubicBezTo>
                  <a:cubicBezTo>
                    <a:pt x="410" y="265"/>
                    <a:pt x="414" y="264"/>
                    <a:pt x="418" y="263"/>
                  </a:cubicBezTo>
                  <a:cubicBezTo>
                    <a:pt x="423" y="264"/>
                    <a:pt x="428" y="265"/>
                    <a:pt x="432" y="265"/>
                  </a:cubicBezTo>
                  <a:cubicBezTo>
                    <a:pt x="470" y="265"/>
                    <a:pt x="501" y="234"/>
                    <a:pt x="501" y="196"/>
                  </a:cubicBezTo>
                  <a:cubicBezTo>
                    <a:pt x="501" y="159"/>
                    <a:pt x="470" y="128"/>
                    <a:pt x="432" y="128"/>
                  </a:cubicBezTo>
                  <a:cubicBezTo>
                    <a:pt x="430" y="128"/>
                    <a:pt x="427" y="128"/>
                    <a:pt x="424" y="129"/>
                  </a:cubicBezTo>
                  <a:cubicBezTo>
                    <a:pt x="416" y="113"/>
                    <a:pt x="402" y="102"/>
                    <a:pt x="385" y="96"/>
                  </a:cubicBezTo>
                  <a:cubicBezTo>
                    <a:pt x="382" y="79"/>
                    <a:pt x="372" y="64"/>
                    <a:pt x="358" y="54"/>
                  </a:cubicBezTo>
                  <a:cubicBezTo>
                    <a:pt x="351" y="23"/>
                    <a:pt x="324" y="0"/>
                    <a:pt x="291" y="0"/>
                  </a:cubicBezTo>
                  <a:cubicBezTo>
                    <a:pt x="259" y="0"/>
                    <a:pt x="232" y="22"/>
                    <a:pt x="225" y="52"/>
                  </a:cubicBezTo>
                  <a:cubicBezTo>
                    <a:pt x="209" y="52"/>
                    <a:pt x="194" y="59"/>
                    <a:pt x="182" y="69"/>
                  </a:cubicBezTo>
                  <a:cubicBezTo>
                    <a:pt x="172" y="63"/>
                    <a:pt x="161" y="60"/>
                    <a:pt x="148" y="60"/>
                  </a:cubicBezTo>
                  <a:cubicBezTo>
                    <a:pt x="117" y="60"/>
                    <a:pt x="91" y="80"/>
                    <a:pt x="83" y="109"/>
                  </a:cubicBezTo>
                  <a:cubicBezTo>
                    <a:pt x="82" y="109"/>
                    <a:pt x="81" y="109"/>
                    <a:pt x="80" y="109"/>
                  </a:cubicBezTo>
                  <a:cubicBezTo>
                    <a:pt x="36" y="109"/>
                    <a:pt x="0" y="144"/>
                    <a:pt x="0" y="189"/>
                  </a:cubicBezTo>
                  <a:cubicBezTo>
                    <a:pt x="0" y="233"/>
                    <a:pt x="36" y="269"/>
                    <a:pt x="80" y="269"/>
                  </a:cubicBezTo>
                  <a:cubicBezTo>
                    <a:pt x="90" y="269"/>
                    <a:pt x="100" y="267"/>
                    <a:pt x="109" y="263"/>
                  </a:cubicBezTo>
                  <a:cubicBezTo>
                    <a:pt x="125" y="285"/>
                    <a:pt x="151" y="298"/>
                    <a:pt x="180" y="298"/>
                  </a:cubicBezTo>
                  <a:cubicBezTo>
                    <a:pt x="193" y="298"/>
                    <a:pt x="205" y="295"/>
                    <a:pt x="216" y="291"/>
                  </a:cubicBezTo>
                  <a:cubicBezTo>
                    <a:pt x="235" y="334"/>
                    <a:pt x="250" y="380"/>
                    <a:pt x="260" y="427"/>
                  </a:cubicBezTo>
                  <a:cubicBezTo>
                    <a:pt x="261" y="433"/>
                    <a:pt x="261" y="438"/>
                    <a:pt x="260" y="444"/>
                  </a:cubicBezTo>
                  <a:cubicBezTo>
                    <a:pt x="257" y="463"/>
                    <a:pt x="248" y="508"/>
                    <a:pt x="243" y="533"/>
                  </a:cubicBezTo>
                  <a:cubicBezTo>
                    <a:pt x="243" y="535"/>
                    <a:pt x="240" y="536"/>
                    <a:pt x="238" y="534"/>
                  </a:cubicBezTo>
                  <a:cubicBezTo>
                    <a:pt x="224" y="516"/>
                    <a:pt x="209" y="495"/>
                    <a:pt x="192" y="476"/>
                  </a:cubicBezTo>
                  <a:cubicBezTo>
                    <a:pt x="198" y="474"/>
                    <a:pt x="204" y="471"/>
                    <a:pt x="208" y="466"/>
                  </a:cubicBezTo>
                  <a:cubicBezTo>
                    <a:pt x="212" y="467"/>
                    <a:pt x="216" y="468"/>
                    <a:pt x="220" y="469"/>
                  </a:cubicBezTo>
                  <a:cubicBezTo>
                    <a:pt x="237" y="470"/>
                    <a:pt x="253" y="456"/>
                    <a:pt x="254" y="439"/>
                  </a:cubicBezTo>
                  <a:cubicBezTo>
                    <a:pt x="255" y="421"/>
                    <a:pt x="242" y="406"/>
                    <a:pt x="224" y="405"/>
                  </a:cubicBezTo>
                  <a:cubicBezTo>
                    <a:pt x="224" y="405"/>
                    <a:pt x="223" y="405"/>
                    <a:pt x="223" y="405"/>
                  </a:cubicBezTo>
                  <a:cubicBezTo>
                    <a:pt x="220" y="393"/>
                    <a:pt x="210" y="384"/>
                    <a:pt x="198" y="383"/>
                  </a:cubicBezTo>
                  <a:cubicBezTo>
                    <a:pt x="193" y="383"/>
                    <a:pt x="188" y="384"/>
                    <a:pt x="184" y="386"/>
                  </a:cubicBezTo>
                  <a:cubicBezTo>
                    <a:pt x="180" y="382"/>
                    <a:pt x="174" y="379"/>
                    <a:pt x="168" y="378"/>
                  </a:cubicBezTo>
                  <a:cubicBezTo>
                    <a:pt x="165" y="366"/>
                    <a:pt x="155" y="357"/>
                    <a:pt x="143" y="356"/>
                  </a:cubicBezTo>
                  <a:cubicBezTo>
                    <a:pt x="129" y="355"/>
                    <a:pt x="118" y="363"/>
                    <a:pt x="114" y="375"/>
                  </a:cubicBezTo>
                  <a:cubicBezTo>
                    <a:pt x="109" y="379"/>
                    <a:pt x="104" y="385"/>
                    <a:pt x="102" y="392"/>
                  </a:cubicBezTo>
                  <a:cubicBezTo>
                    <a:pt x="96" y="393"/>
                    <a:pt x="90" y="398"/>
                    <a:pt x="86" y="403"/>
                  </a:cubicBezTo>
                  <a:cubicBezTo>
                    <a:pt x="85" y="403"/>
                    <a:pt x="84" y="403"/>
                    <a:pt x="83" y="403"/>
                  </a:cubicBezTo>
                  <a:cubicBezTo>
                    <a:pt x="68" y="402"/>
                    <a:pt x="55" y="413"/>
                    <a:pt x="54" y="429"/>
                  </a:cubicBezTo>
                  <a:cubicBezTo>
                    <a:pt x="53" y="444"/>
                    <a:pt x="64" y="457"/>
                    <a:pt x="79" y="458"/>
                  </a:cubicBezTo>
                  <a:cubicBezTo>
                    <a:pt x="81" y="458"/>
                    <a:pt x="83" y="458"/>
                    <a:pt x="85" y="457"/>
                  </a:cubicBezTo>
                  <a:cubicBezTo>
                    <a:pt x="86" y="458"/>
                    <a:pt x="88" y="458"/>
                    <a:pt x="90" y="458"/>
                  </a:cubicBezTo>
                  <a:cubicBezTo>
                    <a:pt x="94" y="467"/>
                    <a:pt x="102" y="473"/>
                    <a:pt x="112" y="473"/>
                  </a:cubicBezTo>
                  <a:cubicBezTo>
                    <a:pt x="113" y="473"/>
                    <a:pt x="115" y="473"/>
                    <a:pt x="116" y="473"/>
                  </a:cubicBezTo>
                  <a:cubicBezTo>
                    <a:pt x="121" y="476"/>
                    <a:pt x="126" y="478"/>
                    <a:pt x="132" y="479"/>
                  </a:cubicBezTo>
                  <a:cubicBezTo>
                    <a:pt x="142" y="479"/>
                    <a:pt x="152" y="476"/>
                    <a:pt x="159" y="470"/>
                  </a:cubicBezTo>
                  <a:cubicBezTo>
                    <a:pt x="164" y="474"/>
                    <a:pt x="171" y="477"/>
                    <a:pt x="179" y="478"/>
                  </a:cubicBezTo>
                  <a:cubicBezTo>
                    <a:pt x="180" y="478"/>
                    <a:pt x="181" y="478"/>
                    <a:pt x="183" y="478"/>
                  </a:cubicBezTo>
                  <a:cubicBezTo>
                    <a:pt x="183" y="478"/>
                    <a:pt x="183" y="478"/>
                    <a:pt x="183" y="478"/>
                  </a:cubicBezTo>
                  <a:cubicBezTo>
                    <a:pt x="200" y="502"/>
                    <a:pt x="217" y="526"/>
                    <a:pt x="234" y="550"/>
                  </a:cubicBezTo>
                  <a:cubicBezTo>
                    <a:pt x="237" y="554"/>
                    <a:pt x="238" y="560"/>
                    <a:pt x="237" y="565"/>
                  </a:cubicBezTo>
                  <a:cubicBezTo>
                    <a:pt x="230" y="607"/>
                    <a:pt x="228" y="648"/>
                    <a:pt x="235" y="690"/>
                  </a:cubicBezTo>
                  <a:cubicBezTo>
                    <a:pt x="288" y="690"/>
                    <a:pt x="288" y="690"/>
                    <a:pt x="288" y="690"/>
                  </a:cubicBezTo>
                  <a:cubicBezTo>
                    <a:pt x="272" y="639"/>
                    <a:pt x="275" y="588"/>
                    <a:pt x="281" y="535"/>
                  </a:cubicBezTo>
                  <a:cubicBezTo>
                    <a:pt x="281" y="533"/>
                    <a:pt x="282" y="531"/>
                    <a:pt x="284" y="529"/>
                  </a:cubicBezTo>
                  <a:cubicBezTo>
                    <a:pt x="323" y="498"/>
                    <a:pt x="369" y="473"/>
                    <a:pt x="404" y="435"/>
                  </a:cubicBezTo>
                  <a:cubicBezTo>
                    <a:pt x="405" y="436"/>
                    <a:pt x="408" y="436"/>
                    <a:pt x="410" y="436"/>
                  </a:cubicBezTo>
                  <a:cubicBezTo>
                    <a:pt x="418" y="436"/>
                    <a:pt x="426" y="432"/>
                    <a:pt x="431" y="425"/>
                  </a:cubicBezTo>
                  <a:cubicBezTo>
                    <a:pt x="434" y="427"/>
                    <a:pt x="436" y="427"/>
                    <a:pt x="440" y="427"/>
                  </a:cubicBezTo>
                  <a:cubicBezTo>
                    <a:pt x="453" y="427"/>
                    <a:pt x="463" y="416"/>
                    <a:pt x="463" y="403"/>
                  </a:cubicBezTo>
                  <a:cubicBezTo>
                    <a:pt x="463" y="390"/>
                    <a:pt x="453" y="379"/>
                    <a:pt x="440" y="379"/>
                  </a:cubicBezTo>
                  <a:cubicBezTo>
                    <a:pt x="439" y="379"/>
                    <a:pt x="439" y="379"/>
                    <a:pt x="439" y="379"/>
                  </a:cubicBezTo>
                  <a:cubicBezTo>
                    <a:pt x="436" y="371"/>
                    <a:pt x="428" y="365"/>
                    <a:pt x="419" y="365"/>
                  </a:cubicBezTo>
                  <a:cubicBezTo>
                    <a:pt x="415" y="365"/>
                    <a:pt x="412" y="366"/>
                    <a:pt x="409" y="367"/>
                  </a:cubicBezTo>
                  <a:cubicBezTo>
                    <a:pt x="405" y="364"/>
                    <a:pt x="401" y="362"/>
                    <a:pt x="396" y="362"/>
                  </a:cubicBezTo>
                  <a:cubicBezTo>
                    <a:pt x="394" y="353"/>
                    <a:pt x="386" y="347"/>
                    <a:pt x="376" y="347"/>
                  </a:cubicBezTo>
                  <a:cubicBezTo>
                    <a:pt x="367" y="347"/>
                    <a:pt x="358" y="354"/>
                    <a:pt x="356" y="363"/>
                  </a:cubicBezTo>
                  <a:cubicBezTo>
                    <a:pt x="352" y="366"/>
                    <a:pt x="349" y="370"/>
                    <a:pt x="348" y="376"/>
                  </a:cubicBezTo>
                  <a:cubicBezTo>
                    <a:pt x="343" y="377"/>
                    <a:pt x="339" y="381"/>
                    <a:pt x="337" y="385"/>
                  </a:cubicBezTo>
                  <a:cubicBezTo>
                    <a:pt x="336" y="385"/>
                    <a:pt x="335" y="385"/>
                    <a:pt x="334" y="385"/>
                  </a:cubicBezTo>
                  <a:cubicBezTo>
                    <a:pt x="323" y="385"/>
                    <a:pt x="314" y="394"/>
                    <a:pt x="314" y="405"/>
                  </a:cubicBezTo>
                  <a:cubicBezTo>
                    <a:pt x="314" y="417"/>
                    <a:pt x="323" y="426"/>
                    <a:pt x="334" y="426"/>
                  </a:cubicBezTo>
                  <a:cubicBezTo>
                    <a:pt x="336" y="426"/>
                    <a:pt x="337" y="426"/>
                    <a:pt x="338" y="425"/>
                  </a:cubicBezTo>
                  <a:cubicBezTo>
                    <a:pt x="339" y="426"/>
                    <a:pt x="341" y="426"/>
                    <a:pt x="342" y="426"/>
                  </a:cubicBezTo>
                  <a:cubicBezTo>
                    <a:pt x="346" y="432"/>
                    <a:pt x="352" y="436"/>
                    <a:pt x="360" y="436"/>
                  </a:cubicBezTo>
                  <a:cubicBezTo>
                    <a:pt x="361" y="436"/>
                    <a:pt x="361" y="436"/>
                    <a:pt x="362" y="436"/>
                  </a:cubicBezTo>
                  <a:cubicBezTo>
                    <a:pt x="363" y="436"/>
                    <a:pt x="363" y="436"/>
                    <a:pt x="364" y="436"/>
                  </a:cubicBezTo>
                  <a:cubicBezTo>
                    <a:pt x="363" y="449"/>
                    <a:pt x="361" y="461"/>
                    <a:pt x="356" y="471"/>
                  </a:cubicBezTo>
                  <a:cubicBezTo>
                    <a:pt x="334" y="487"/>
                    <a:pt x="311" y="500"/>
                    <a:pt x="288" y="513"/>
                  </a:cubicBezTo>
                  <a:cubicBezTo>
                    <a:pt x="286" y="514"/>
                    <a:pt x="283" y="512"/>
                    <a:pt x="283" y="510"/>
                  </a:cubicBezTo>
                  <a:cubicBezTo>
                    <a:pt x="289" y="460"/>
                    <a:pt x="287" y="367"/>
                    <a:pt x="286" y="348"/>
                  </a:cubicBezTo>
                  <a:cubicBezTo>
                    <a:pt x="286" y="346"/>
                    <a:pt x="286" y="344"/>
                    <a:pt x="287" y="341"/>
                  </a:cubicBezTo>
                  <a:cubicBezTo>
                    <a:pt x="294" y="326"/>
                    <a:pt x="303" y="315"/>
                    <a:pt x="315" y="306"/>
                  </a:cubicBezTo>
                  <a:close/>
                  <a:moveTo>
                    <a:pt x="375" y="439"/>
                  </a:moveTo>
                  <a:cubicBezTo>
                    <a:pt x="382" y="439"/>
                    <a:pt x="389" y="436"/>
                    <a:pt x="394" y="431"/>
                  </a:cubicBezTo>
                  <a:cubicBezTo>
                    <a:pt x="396" y="432"/>
                    <a:pt x="399" y="434"/>
                    <a:pt x="401" y="435"/>
                  </a:cubicBezTo>
                  <a:cubicBezTo>
                    <a:pt x="390" y="446"/>
                    <a:pt x="376" y="456"/>
                    <a:pt x="364" y="465"/>
                  </a:cubicBezTo>
                  <a:cubicBezTo>
                    <a:pt x="366" y="456"/>
                    <a:pt x="367" y="447"/>
                    <a:pt x="367" y="438"/>
                  </a:cubicBezTo>
                  <a:cubicBezTo>
                    <a:pt x="369" y="438"/>
                    <a:pt x="372" y="439"/>
                    <a:pt x="375" y="439"/>
                  </a:cubicBezTo>
                  <a:close/>
                  <a:moveTo>
                    <a:pt x="221" y="288"/>
                  </a:moveTo>
                  <a:cubicBezTo>
                    <a:pt x="225" y="286"/>
                    <a:pt x="228" y="284"/>
                    <a:pt x="232" y="281"/>
                  </a:cubicBezTo>
                  <a:cubicBezTo>
                    <a:pt x="242" y="291"/>
                    <a:pt x="254" y="299"/>
                    <a:pt x="267" y="303"/>
                  </a:cubicBezTo>
                  <a:cubicBezTo>
                    <a:pt x="267" y="330"/>
                    <a:pt x="267" y="357"/>
                    <a:pt x="266" y="385"/>
                  </a:cubicBezTo>
                  <a:cubicBezTo>
                    <a:pt x="253" y="351"/>
                    <a:pt x="238" y="319"/>
                    <a:pt x="221" y="288"/>
                  </a:cubicBezTo>
                  <a:close/>
                  <a:moveTo>
                    <a:pt x="286" y="325"/>
                  </a:moveTo>
                  <a:cubicBezTo>
                    <a:pt x="285" y="325"/>
                    <a:pt x="284" y="325"/>
                    <a:pt x="284" y="324"/>
                  </a:cubicBezTo>
                  <a:cubicBezTo>
                    <a:pt x="284" y="318"/>
                    <a:pt x="283" y="313"/>
                    <a:pt x="283" y="307"/>
                  </a:cubicBezTo>
                  <a:cubicBezTo>
                    <a:pt x="287" y="307"/>
                    <a:pt x="292" y="308"/>
                    <a:pt x="296" y="308"/>
                  </a:cubicBezTo>
                  <a:cubicBezTo>
                    <a:pt x="298" y="308"/>
                    <a:pt x="299" y="308"/>
                    <a:pt x="300" y="308"/>
                  </a:cubicBezTo>
                  <a:cubicBezTo>
                    <a:pt x="295" y="312"/>
                    <a:pt x="290" y="318"/>
                    <a:pt x="286" y="325"/>
                  </a:cubicBezTo>
                  <a:close/>
                </a:path>
              </a:pathLst>
            </a:custGeom>
            <a:grpFill/>
            <a:ln>
              <a:noFill/>
            </a:ln>
          </p:spPr>
          <p:txBody>
            <a:bodyPr/>
            <a:lstStyle/>
            <a:p>
              <a:endParaRPr lang="ru-RU">
                <a:solidFill>
                  <a:srgbClr val="FF7C80"/>
                </a:solidFill>
              </a:endParaRPr>
            </a:p>
          </p:txBody>
        </p:sp>
        <p:grpSp>
          <p:nvGrpSpPr>
            <p:cNvPr id="2" name="Group 1"/>
            <p:cNvGrpSpPr/>
            <p:nvPr/>
          </p:nvGrpSpPr>
          <p:grpSpPr>
            <a:xfrm>
              <a:off x="10377488" y="4807317"/>
              <a:ext cx="636587" cy="209550"/>
              <a:chOff x="10377488" y="2711450"/>
              <a:chExt cx="636587" cy="209550"/>
            </a:xfrm>
            <a:grpFill/>
          </p:grpSpPr>
          <p:sp>
            <p:nvSpPr>
              <p:cNvPr id="10" name="Freeform 88"/>
              <p:cNvSpPr>
                <a:spLocks/>
              </p:cNvSpPr>
              <p:nvPr/>
            </p:nvSpPr>
            <p:spPr bwMode="auto">
              <a:xfrm>
                <a:off x="10602913" y="2836863"/>
                <a:ext cx="261937" cy="84137"/>
              </a:xfrm>
              <a:custGeom>
                <a:avLst/>
                <a:gdLst>
                  <a:gd name="T0" fmla="*/ 129070 w 69"/>
                  <a:gd name="T1" fmla="*/ 84138 h 22"/>
                  <a:gd name="T2" fmla="*/ 117682 w 69"/>
                  <a:gd name="T3" fmla="*/ 76489 h 22"/>
                  <a:gd name="T4" fmla="*/ 75924 w 69"/>
                  <a:gd name="T5" fmla="*/ 34420 h 22"/>
                  <a:gd name="T6" fmla="*/ 15185 w 69"/>
                  <a:gd name="T7" fmla="*/ 30596 h 22"/>
                  <a:gd name="T8" fmla="*/ 0 w 69"/>
                  <a:gd name="T9" fmla="*/ 22947 h 22"/>
                  <a:gd name="T10" fmla="*/ 11389 w 69"/>
                  <a:gd name="T11" fmla="*/ 7649 h 22"/>
                  <a:gd name="T12" fmla="*/ 87312 w 69"/>
                  <a:gd name="T13" fmla="*/ 11473 h 22"/>
                  <a:gd name="T14" fmla="*/ 129070 w 69"/>
                  <a:gd name="T15" fmla="*/ 49718 h 22"/>
                  <a:gd name="T16" fmla="*/ 174625 w 69"/>
                  <a:gd name="T17" fmla="*/ 15298 h 22"/>
                  <a:gd name="T18" fmla="*/ 250548 w 69"/>
                  <a:gd name="T19" fmla="*/ 11473 h 22"/>
                  <a:gd name="T20" fmla="*/ 258141 w 69"/>
                  <a:gd name="T21" fmla="*/ 26771 h 22"/>
                  <a:gd name="T22" fmla="*/ 242956 w 69"/>
                  <a:gd name="T23" fmla="*/ 34420 h 22"/>
                  <a:gd name="T24" fmla="*/ 186013 w 69"/>
                  <a:gd name="T25" fmla="*/ 38245 h 22"/>
                  <a:gd name="T26" fmla="*/ 140459 w 69"/>
                  <a:gd name="T27" fmla="*/ 76489 h 22"/>
                  <a:gd name="T28" fmla="*/ 129070 w 69"/>
                  <a:gd name="T29" fmla="*/ 8413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6"/>
                      <a:pt x="4" y="8"/>
                    </a:cubicBezTo>
                    <a:cubicBezTo>
                      <a:pt x="3" y="8"/>
                      <a:pt x="1" y="7"/>
                      <a:pt x="0" y="6"/>
                    </a:cubicBezTo>
                    <a:cubicBezTo>
                      <a:pt x="0" y="4"/>
                      <a:pt x="1" y="2"/>
                      <a:pt x="3" y="2"/>
                    </a:cubicBezTo>
                    <a:cubicBezTo>
                      <a:pt x="9" y="0"/>
                      <a:pt x="17" y="0"/>
                      <a:pt x="23" y="3"/>
                    </a:cubicBezTo>
                    <a:cubicBezTo>
                      <a:pt x="27" y="5"/>
                      <a:pt x="31" y="9"/>
                      <a:pt x="34" y="13"/>
                    </a:cubicBezTo>
                    <a:cubicBezTo>
                      <a:pt x="37" y="9"/>
                      <a:pt x="42" y="6"/>
                      <a:pt x="46" y="4"/>
                    </a:cubicBezTo>
                    <a:cubicBezTo>
                      <a:pt x="52" y="1"/>
                      <a:pt x="60" y="1"/>
                      <a:pt x="66" y="3"/>
                    </a:cubicBezTo>
                    <a:cubicBezTo>
                      <a:pt x="68" y="4"/>
                      <a:pt x="69" y="6"/>
                      <a:pt x="68" y="7"/>
                    </a:cubicBezTo>
                    <a:cubicBezTo>
                      <a:pt x="68" y="9"/>
                      <a:pt x="66" y="10"/>
                      <a:pt x="64" y="9"/>
                    </a:cubicBezTo>
                    <a:cubicBezTo>
                      <a:pt x="59" y="8"/>
                      <a:pt x="54" y="8"/>
                      <a:pt x="49" y="10"/>
                    </a:cubicBezTo>
                    <a:cubicBezTo>
                      <a:pt x="44" y="12"/>
                      <a:pt x="39" y="16"/>
                      <a:pt x="37" y="20"/>
                    </a:cubicBezTo>
                    <a:cubicBezTo>
                      <a:pt x="36" y="21"/>
                      <a:pt x="35" y="22"/>
                      <a:pt x="34" y="22"/>
                    </a:cubicBezTo>
                    <a:close/>
                  </a:path>
                </a:pathLst>
              </a:custGeom>
              <a:grpFill/>
              <a:ln>
                <a:noFill/>
              </a:ln>
            </p:spPr>
            <p:txBody>
              <a:bodyPr/>
              <a:lstStyle/>
              <a:p>
                <a:endParaRPr lang="ru-RU">
                  <a:solidFill>
                    <a:srgbClr val="FF7C80"/>
                  </a:solidFill>
                </a:endParaRPr>
              </a:p>
            </p:txBody>
          </p:sp>
          <p:sp>
            <p:nvSpPr>
              <p:cNvPr id="11" name="Freeform 89"/>
              <p:cNvSpPr>
                <a:spLocks/>
              </p:cNvSpPr>
              <p:nvPr/>
            </p:nvSpPr>
            <p:spPr bwMode="auto">
              <a:xfrm>
                <a:off x="10750550" y="2717800"/>
                <a:ext cx="263525" cy="88900"/>
              </a:xfrm>
              <a:custGeom>
                <a:avLst/>
                <a:gdLst>
                  <a:gd name="T0" fmla="*/ 133672 w 69"/>
                  <a:gd name="T1" fmla="*/ 88900 h 23"/>
                  <a:gd name="T2" fmla="*/ 122214 w 69"/>
                  <a:gd name="T3" fmla="*/ 81170 h 23"/>
                  <a:gd name="T4" fmla="*/ 80203 w 69"/>
                  <a:gd name="T5" fmla="*/ 38652 h 23"/>
                  <a:gd name="T6" fmla="*/ 19096 w 69"/>
                  <a:gd name="T7" fmla="*/ 30922 h 23"/>
                  <a:gd name="T8" fmla="*/ 3819 w 69"/>
                  <a:gd name="T9" fmla="*/ 23191 h 23"/>
                  <a:gd name="T10" fmla="*/ 11458 w 69"/>
                  <a:gd name="T11" fmla="*/ 7730 h 23"/>
                  <a:gd name="T12" fmla="*/ 87842 w 69"/>
                  <a:gd name="T13" fmla="*/ 15461 h 23"/>
                  <a:gd name="T14" fmla="*/ 133672 w 69"/>
                  <a:gd name="T15" fmla="*/ 50248 h 23"/>
                  <a:gd name="T16" fmla="*/ 179503 w 69"/>
                  <a:gd name="T17" fmla="*/ 15461 h 23"/>
                  <a:gd name="T18" fmla="*/ 255887 w 69"/>
                  <a:gd name="T19" fmla="*/ 15461 h 23"/>
                  <a:gd name="T20" fmla="*/ 263525 w 69"/>
                  <a:gd name="T21" fmla="*/ 30922 h 23"/>
                  <a:gd name="T22" fmla="*/ 248248 w 69"/>
                  <a:gd name="T23" fmla="*/ 38652 h 23"/>
                  <a:gd name="T24" fmla="*/ 187141 w 69"/>
                  <a:gd name="T25" fmla="*/ 38652 h 23"/>
                  <a:gd name="T26" fmla="*/ 141311 w 69"/>
                  <a:gd name="T27" fmla="*/ 81170 h 23"/>
                  <a:gd name="T28" fmla="*/ 133672 w 69"/>
                  <a:gd name="T29" fmla="*/ 88900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3">
                    <a:moveTo>
                      <a:pt x="35" y="23"/>
                    </a:moveTo>
                    <a:cubicBezTo>
                      <a:pt x="33" y="23"/>
                      <a:pt x="32" y="22"/>
                      <a:pt x="32" y="21"/>
                    </a:cubicBezTo>
                    <a:cubicBezTo>
                      <a:pt x="29" y="16"/>
                      <a:pt x="25" y="12"/>
                      <a:pt x="21" y="10"/>
                    </a:cubicBezTo>
                    <a:cubicBezTo>
                      <a:pt x="16" y="7"/>
                      <a:pt x="10" y="7"/>
                      <a:pt x="5" y="8"/>
                    </a:cubicBezTo>
                    <a:cubicBezTo>
                      <a:pt x="3" y="9"/>
                      <a:pt x="1" y="8"/>
                      <a:pt x="1" y="6"/>
                    </a:cubicBezTo>
                    <a:cubicBezTo>
                      <a:pt x="0" y="4"/>
                      <a:pt x="1" y="2"/>
                      <a:pt x="3" y="2"/>
                    </a:cubicBezTo>
                    <a:cubicBezTo>
                      <a:pt x="10" y="0"/>
                      <a:pt x="17" y="1"/>
                      <a:pt x="23" y="4"/>
                    </a:cubicBezTo>
                    <a:cubicBezTo>
                      <a:pt x="28" y="6"/>
                      <a:pt x="32" y="9"/>
                      <a:pt x="35" y="13"/>
                    </a:cubicBezTo>
                    <a:cubicBezTo>
                      <a:pt x="38" y="9"/>
                      <a:pt x="42" y="6"/>
                      <a:pt x="47" y="4"/>
                    </a:cubicBezTo>
                    <a:cubicBezTo>
                      <a:pt x="53" y="2"/>
                      <a:pt x="60" y="1"/>
                      <a:pt x="67" y="4"/>
                    </a:cubicBezTo>
                    <a:cubicBezTo>
                      <a:pt x="69" y="4"/>
                      <a:pt x="69" y="6"/>
                      <a:pt x="69" y="8"/>
                    </a:cubicBezTo>
                    <a:cubicBezTo>
                      <a:pt x="68" y="9"/>
                      <a:pt x="67" y="10"/>
                      <a:pt x="65" y="10"/>
                    </a:cubicBezTo>
                    <a:cubicBezTo>
                      <a:pt x="60" y="8"/>
                      <a:pt x="54" y="8"/>
                      <a:pt x="49" y="10"/>
                    </a:cubicBezTo>
                    <a:cubicBezTo>
                      <a:pt x="44" y="12"/>
                      <a:pt x="40" y="16"/>
                      <a:pt x="37" y="21"/>
                    </a:cubicBezTo>
                    <a:cubicBezTo>
                      <a:pt x="37" y="22"/>
                      <a:pt x="36" y="23"/>
                      <a:pt x="3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sp>
            <p:nvSpPr>
              <p:cNvPr id="12" name="Freeform 90"/>
              <p:cNvSpPr>
                <a:spLocks/>
              </p:cNvSpPr>
              <p:nvPr/>
            </p:nvSpPr>
            <p:spPr bwMode="auto">
              <a:xfrm>
                <a:off x="10377488" y="2711450"/>
                <a:ext cx="263525" cy="82550"/>
              </a:xfrm>
              <a:custGeom>
                <a:avLst/>
                <a:gdLst>
                  <a:gd name="T0" fmla="*/ 129853 w 69"/>
                  <a:gd name="T1" fmla="*/ 82550 h 22"/>
                  <a:gd name="T2" fmla="*/ 118395 w 69"/>
                  <a:gd name="T3" fmla="*/ 75045 h 22"/>
                  <a:gd name="T4" fmla="*/ 76384 w 69"/>
                  <a:gd name="T5" fmla="*/ 33770 h 22"/>
                  <a:gd name="T6" fmla="*/ 15277 w 69"/>
                  <a:gd name="T7" fmla="*/ 30018 h 22"/>
                  <a:gd name="T8" fmla="*/ 0 w 69"/>
                  <a:gd name="T9" fmla="*/ 22514 h 22"/>
                  <a:gd name="T10" fmla="*/ 11458 w 69"/>
                  <a:gd name="T11" fmla="*/ 7505 h 22"/>
                  <a:gd name="T12" fmla="*/ 87842 w 69"/>
                  <a:gd name="T13" fmla="*/ 11257 h 22"/>
                  <a:gd name="T14" fmla="*/ 129853 w 69"/>
                  <a:gd name="T15" fmla="*/ 48780 h 22"/>
                  <a:gd name="T16" fmla="*/ 175683 w 69"/>
                  <a:gd name="T17" fmla="*/ 15009 h 22"/>
                  <a:gd name="T18" fmla="*/ 252067 w 69"/>
                  <a:gd name="T19" fmla="*/ 11257 h 22"/>
                  <a:gd name="T20" fmla="*/ 259706 w 69"/>
                  <a:gd name="T21" fmla="*/ 26266 h 22"/>
                  <a:gd name="T22" fmla="*/ 244429 w 69"/>
                  <a:gd name="T23" fmla="*/ 33770 h 22"/>
                  <a:gd name="T24" fmla="*/ 187141 w 69"/>
                  <a:gd name="T25" fmla="*/ 37523 h 22"/>
                  <a:gd name="T26" fmla="*/ 141311 w 69"/>
                  <a:gd name="T27" fmla="*/ 75045 h 22"/>
                  <a:gd name="T28" fmla="*/ 129853 w 69"/>
                  <a:gd name="T29" fmla="*/ 8255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9" h="22">
                    <a:moveTo>
                      <a:pt x="34" y="22"/>
                    </a:moveTo>
                    <a:cubicBezTo>
                      <a:pt x="33" y="22"/>
                      <a:pt x="32" y="21"/>
                      <a:pt x="31" y="20"/>
                    </a:cubicBezTo>
                    <a:cubicBezTo>
                      <a:pt x="29" y="15"/>
                      <a:pt x="25" y="11"/>
                      <a:pt x="20" y="9"/>
                    </a:cubicBezTo>
                    <a:cubicBezTo>
                      <a:pt x="15" y="7"/>
                      <a:pt x="9" y="7"/>
                      <a:pt x="4" y="8"/>
                    </a:cubicBezTo>
                    <a:cubicBezTo>
                      <a:pt x="3" y="8"/>
                      <a:pt x="1" y="7"/>
                      <a:pt x="0" y="6"/>
                    </a:cubicBezTo>
                    <a:cubicBezTo>
                      <a:pt x="0" y="4"/>
                      <a:pt x="1" y="2"/>
                      <a:pt x="3" y="2"/>
                    </a:cubicBezTo>
                    <a:cubicBezTo>
                      <a:pt x="9" y="0"/>
                      <a:pt x="16" y="0"/>
                      <a:pt x="23" y="3"/>
                    </a:cubicBezTo>
                    <a:cubicBezTo>
                      <a:pt x="27" y="5"/>
                      <a:pt x="31" y="9"/>
                      <a:pt x="34" y="13"/>
                    </a:cubicBezTo>
                    <a:cubicBezTo>
                      <a:pt x="37" y="9"/>
                      <a:pt x="41" y="6"/>
                      <a:pt x="46" y="4"/>
                    </a:cubicBezTo>
                    <a:cubicBezTo>
                      <a:pt x="52" y="1"/>
                      <a:pt x="60" y="1"/>
                      <a:pt x="66" y="3"/>
                    </a:cubicBezTo>
                    <a:cubicBezTo>
                      <a:pt x="68" y="4"/>
                      <a:pt x="69" y="6"/>
                      <a:pt x="68" y="7"/>
                    </a:cubicBezTo>
                    <a:cubicBezTo>
                      <a:pt x="68" y="9"/>
                      <a:pt x="66" y="10"/>
                      <a:pt x="64" y="9"/>
                    </a:cubicBezTo>
                    <a:cubicBezTo>
                      <a:pt x="59" y="8"/>
                      <a:pt x="53" y="8"/>
                      <a:pt x="49" y="10"/>
                    </a:cubicBezTo>
                    <a:cubicBezTo>
                      <a:pt x="44" y="12"/>
                      <a:pt x="39" y="16"/>
                      <a:pt x="37" y="20"/>
                    </a:cubicBezTo>
                    <a:cubicBezTo>
                      <a:pt x="36" y="22"/>
                      <a:pt x="35" y="22"/>
                      <a:pt x="3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srgbClr val="FF7C80"/>
                  </a:solidFill>
                </a:endParaRPr>
              </a:p>
            </p:txBody>
          </p:sp>
        </p:grpSp>
        <p:sp>
          <p:nvSpPr>
            <p:cNvPr id="13" name="Freeform 91"/>
            <p:cNvSpPr>
              <a:spLocks noEditPoints="1"/>
            </p:cNvSpPr>
            <p:nvPr/>
          </p:nvSpPr>
          <p:spPr bwMode="auto">
            <a:xfrm>
              <a:off x="6880225" y="4791442"/>
              <a:ext cx="1666875" cy="1862138"/>
            </a:xfrm>
            <a:custGeom>
              <a:avLst/>
              <a:gdLst>
                <a:gd name="T0" fmla="*/ 749713 w 438"/>
                <a:gd name="T1" fmla="*/ 677833 h 489"/>
                <a:gd name="T2" fmla="*/ 920967 w 438"/>
                <a:gd name="T3" fmla="*/ 677833 h 489"/>
                <a:gd name="T4" fmla="*/ 833438 w 438"/>
                <a:gd name="T5" fmla="*/ 704490 h 489"/>
                <a:gd name="T6" fmla="*/ 833438 w 438"/>
                <a:gd name="T7" fmla="*/ 651177 h 489"/>
                <a:gd name="T8" fmla="*/ 833438 w 438"/>
                <a:gd name="T9" fmla="*/ 704490 h 489"/>
                <a:gd name="T10" fmla="*/ 776353 w 438"/>
                <a:gd name="T11" fmla="*/ 323685 h 489"/>
                <a:gd name="T12" fmla="*/ 848660 w 438"/>
                <a:gd name="T13" fmla="*/ 15232 h 489"/>
                <a:gd name="T14" fmla="*/ 867688 w 438"/>
                <a:gd name="T15" fmla="*/ 555976 h 489"/>
                <a:gd name="T16" fmla="*/ 802992 w 438"/>
                <a:gd name="T17" fmla="*/ 555976 h 489"/>
                <a:gd name="T18" fmla="*/ 555625 w 438"/>
                <a:gd name="T19" fmla="*/ 906317 h 489"/>
                <a:gd name="T20" fmla="*/ 254979 w 438"/>
                <a:gd name="T21" fmla="*/ 993902 h 489"/>
                <a:gd name="T22" fmla="*/ 715462 w 438"/>
                <a:gd name="T23" fmla="*/ 708298 h 489"/>
                <a:gd name="T24" fmla="*/ 1396674 w 438"/>
                <a:gd name="T25" fmla="*/ 1020558 h 489"/>
                <a:gd name="T26" fmla="*/ 920967 w 438"/>
                <a:gd name="T27" fmla="*/ 765419 h 489"/>
                <a:gd name="T28" fmla="*/ 1172140 w 438"/>
                <a:gd name="T29" fmla="*/ 803499 h 489"/>
                <a:gd name="T30" fmla="*/ 1396674 w 438"/>
                <a:gd name="T31" fmla="*/ 1020558 h 489"/>
                <a:gd name="T32" fmla="*/ 905745 w 438"/>
                <a:gd name="T33" fmla="*/ 1862138 h 489"/>
                <a:gd name="T34" fmla="*/ 810604 w 438"/>
                <a:gd name="T35" fmla="*/ 799691 h 489"/>
                <a:gd name="T36" fmla="*/ 856271 w 438"/>
                <a:gd name="T37" fmla="*/ 799691 h 489"/>
                <a:gd name="T38" fmla="*/ 1248253 w 438"/>
                <a:gd name="T39" fmla="*/ 1123376 h 489"/>
                <a:gd name="T40" fmla="*/ 1354812 w 438"/>
                <a:gd name="T41" fmla="*/ 1123376 h 489"/>
                <a:gd name="T42" fmla="*/ 1301533 w 438"/>
                <a:gd name="T43" fmla="*/ 1138608 h 489"/>
                <a:gd name="T44" fmla="*/ 1301533 w 438"/>
                <a:gd name="T45" fmla="*/ 1108143 h 489"/>
                <a:gd name="T46" fmla="*/ 1301533 w 438"/>
                <a:gd name="T47" fmla="*/ 1138608 h 489"/>
                <a:gd name="T48" fmla="*/ 1290116 w 438"/>
                <a:gd name="T49" fmla="*/ 712106 h 489"/>
                <a:gd name="T50" fmla="*/ 1335783 w 438"/>
                <a:gd name="T51" fmla="*/ 883468 h 489"/>
                <a:gd name="T52" fmla="*/ 1324366 w 438"/>
                <a:gd name="T53" fmla="*/ 1028174 h 489"/>
                <a:gd name="T54" fmla="*/ 1301533 w 438"/>
                <a:gd name="T55" fmla="*/ 1047215 h 489"/>
                <a:gd name="T56" fmla="*/ 1274893 w 438"/>
                <a:gd name="T57" fmla="*/ 1012942 h 489"/>
                <a:gd name="T58" fmla="*/ 1244448 w 438"/>
                <a:gd name="T59" fmla="*/ 1180496 h 489"/>
                <a:gd name="T60" fmla="*/ 947607 w 438"/>
                <a:gd name="T61" fmla="*/ 1336627 h 489"/>
                <a:gd name="T62" fmla="*/ 1092222 w 438"/>
                <a:gd name="T63" fmla="*/ 1203345 h 489"/>
                <a:gd name="T64" fmla="*/ 1244448 w 438"/>
                <a:gd name="T65" fmla="*/ 1180496 h 489"/>
                <a:gd name="T66" fmla="*/ 1472787 w 438"/>
                <a:gd name="T67" fmla="*/ 1264274 h 489"/>
                <a:gd name="T68" fmla="*/ 1377646 w 438"/>
                <a:gd name="T69" fmla="*/ 1142416 h 489"/>
                <a:gd name="T70" fmla="*/ 1663069 w 438"/>
                <a:gd name="T71" fmla="*/ 1321394 h 489"/>
                <a:gd name="T72" fmla="*/ 1312949 w 438"/>
                <a:gd name="T73" fmla="*/ 1199537 h 489"/>
                <a:gd name="T74" fmla="*/ 1255865 w 438"/>
                <a:gd name="T75" fmla="*/ 1862138 h 489"/>
                <a:gd name="T76" fmla="*/ 1301533 w 438"/>
                <a:gd name="T77" fmla="*/ 1203345 h 489"/>
                <a:gd name="T78" fmla="*/ 315869 w 438"/>
                <a:gd name="T79" fmla="*/ 1123376 h 489"/>
                <a:gd name="T80" fmla="*/ 422427 w 438"/>
                <a:gd name="T81" fmla="*/ 1123376 h 489"/>
                <a:gd name="T82" fmla="*/ 315869 w 438"/>
                <a:gd name="T83" fmla="*/ 1123376 h 489"/>
                <a:gd name="T84" fmla="*/ 369148 w 438"/>
                <a:gd name="T85" fmla="*/ 1108143 h 489"/>
                <a:gd name="T86" fmla="*/ 369148 w 438"/>
                <a:gd name="T87" fmla="*/ 1138608 h 489"/>
                <a:gd name="T88" fmla="*/ 331092 w 438"/>
                <a:gd name="T89" fmla="*/ 883468 h 489"/>
                <a:gd name="T90" fmla="*/ 380565 w 438"/>
                <a:gd name="T91" fmla="*/ 712106 h 489"/>
                <a:gd name="T92" fmla="*/ 331092 w 438"/>
                <a:gd name="T93" fmla="*/ 883468 h 489"/>
                <a:gd name="T94" fmla="*/ 388176 w 438"/>
                <a:gd name="T95" fmla="*/ 1047215 h 489"/>
                <a:gd name="T96" fmla="*/ 350120 w 438"/>
                <a:gd name="T97" fmla="*/ 1047215 h 489"/>
                <a:gd name="T98" fmla="*/ 395788 w 438"/>
                <a:gd name="T99" fmla="*/ 1012942 h 489"/>
                <a:gd name="T100" fmla="*/ 578459 w 438"/>
                <a:gd name="T101" fmla="*/ 1203345 h 489"/>
                <a:gd name="T102" fmla="*/ 719268 w 438"/>
                <a:gd name="T103" fmla="*/ 1336627 h 489"/>
                <a:gd name="T104" fmla="*/ 422427 w 438"/>
                <a:gd name="T105" fmla="*/ 1180496 h 489"/>
                <a:gd name="T106" fmla="*/ 7611 w 438"/>
                <a:gd name="T107" fmla="*/ 1321394 h 489"/>
                <a:gd name="T108" fmla="*/ 293035 w 438"/>
                <a:gd name="T109" fmla="*/ 1142416 h 489"/>
                <a:gd name="T110" fmla="*/ 194088 w 438"/>
                <a:gd name="T111" fmla="*/ 1264274 h 489"/>
                <a:gd name="T112" fmla="*/ 7611 w 438"/>
                <a:gd name="T113" fmla="*/ 1321394 h 489"/>
                <a:gd name="T114" fmla="*/ 384371 w 438"/>
                <a:gd name="T115" fmla="*/ 1199537 h 489"/>
                <a:gd name="T116" fmla="*/ 323480 w 438"/>
                <a:gd name="T117" fmla="*/ 1862138 h 489"/>
                <a:gd name="T118" fmla="*/ 369148 w 438"/>
                <a:gd name="T119" fmla="*/ 1203345 h 48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489">
                  <a:moveTo>
                    <a:pt x="219" y="155"/>
                  </a:moveTo>
                  <a:cubicBezTo>
                    <a:pt x="207" y="155"/>
                    <a:pt x="197" y="165"/>
                    <a:pt x="197" y="178"/>
                  </a:cubicBezTo>
                  <a:cubicBezTo>
                    <a:pt x="197" y="190"/>
                    <a:pt x="207" y="200"/>
                    <a:pt x="219" y="200"/>
                  </a:cubicBezTo>
                  <a:cubicBezTo>
                    <a:pt x="232" y="200"/>
                    <a:pt x="242" y="190"/>
                    <a:pt x="242" y="178"/>
                  </a:cubicBezTo>
                  <a:cubicBezTo>
                    <a:pt x="242" y="165"/>
                    <a:pt x="232" y="155"/>
                    <a:pt x="219" y="155"/>
                  </a:cubicBezTo>
                  <a:close/>
                  <a:moveTo>
                    <a:pt x="219" y="185"/>
                  </a:moveTo>
                  <a:cubicBezTo>
                    <a:pt x="215" y="185"/>
                    <a:pt x="212" y="182"/>
                    <a:pt x="212" y="178"/>
                  </a:cubicBezTo>
                  <a:cubicBezTo>
                    <a:pt x="212" y="174"/>
                    <a:pt x="215" y="171"/>
                    <a:pt x="219" y="171"/>
                  </a:cubicBezTo>
                  <a:cubicBezTo>
                    <a:pt x="223" y="171"/>
                    <a:pt x="226" y="174"/>
                    <a:pt x="226" y="178"/>
                  </a:cubicBezTo>
                  <a:cubicBezTo>
                    <a:pt x="226" y="182"/>
                    <a:pt x="223" y="185"/>
                    <a:pt x="219" y="185"/>
                  </a:cubicBezTo>
                  <a:close/>
                  <a:moveTo>
                    <a:pt x="211" y="146"/>
                  </a:moveTo>
                  <a:cubicBezTo>
                    <a:pt x="207" y="130"/>
                    <a:pt x="204" y="108"/>
                    <a:pt x="204" y="85"/>
                  </a:cubicBezTo>
                  <a:cubicBezTo>
                    <a:pt x="204" y="50"/>
                    <a:pt x="211" y="21"/>
                    <a:pt x="215" y="4"/>
                  </a:cubicBezTo>
                  <a:cubicBezTo>
                    <a:pt x="216" y="0"/>
                    <a:pt x="222" y="0"/>
                    <a:pt x="223" y="4"/>
                  </a:cubicBezTo>
                  <a:cubicBezTo>
                    <a:pt x="228" y="21"/>
                    <a:pt x="235" y="50"/>
                    <a:pt x="235" y="85"/>
                  </a:cubicBezTo>
                  <a:cubicBezTo>
                    <a:pt x="235" y="108"/>
                    <a:pt x="232" y="130"/>
                    <a:pt x="228" y="146"/>
                  </a:cubicBezTo>
                  <a:cubicBezTo>
                    <a:pt x="225" y="145"/>
                    <a:pt x="222" y="145"/>
                    <a:pt x="219" y="145"/>
                  </a:cubicBezTo>
                  <a:cubicBezTo>
                    <a:pt x="216" y="145"/>
                    <a:pt x="213" y="145"/>
                    <a:pt x="211" y="146"/>
                  </a:cubicBezTo>
                  <a:close/>
                  <a:moveTo>
                    <a:pt x="196" y="201"/>
                  </a:moveTo>
                  <a:cubicBezTo>
                    <a:pt x="184" y="212"/>
                    <a:pt x="167" y="226"/>
                    <a:pt x="146" y="238"/>
                  </a:cubicBezTo>
                  <a:cubicBezTo>
                    <a:pt x="117" y="255"/>
                    <a:pt x="88" y="264"/>
                    <a:pt x="71" y="268"/>
                  </a:cubicBezTo>
                  <a:cubicBezTo>
                    <a:pt x="67" y="269"/>
                    <a:pt x="64" y="264"/>
                    <a:pt x="67" y="261"/>
                  </a:cubicBezTo>
                  <a:cubicBezTo>
                    <a:pt x="79" y="249"/>
                    <a:pt x="101" y="228"/>
                    <a:pt x="131" y="211"/>
                  </a:cubicBezTo>
                  <a:cubicBezTo>
                    <a:pt x="151" y="199"/>
                    <a:pt x="172" y="191"/>
                    <a:pt x="188" y="186"/>
                  </a:cubicBezTo>
                  <a:cubicBezTo>
                    <a:pt x="189" y="192"/>
                    <a:pt x="192" y="197"/>
                    <a:pt x="196" y="201"/>
                  </a:cubicBezTo>
                  <a:close/>
                  <a:moveTo>
                    <a:pt x="367" y="268"/>
                  </a:moveTo>
                  <a:cubicBezTo>
                    <a:pt x="351" y="264"/>
                    <a:pt x="322" y="255"/>
                    <a:pt x="292" y="238"/>
                  </a:cubicBezTo>
                  <a:cubicBezTo>
                    <a:pt x="272" y="226"/>
                    <a:pt x="255" y="212"/>
                    <a:pt x="242" y="201"/>
                  </a:cubicBezTo>
                  <a:cubicBezTo>
                    <a:pt x="247" y="197"/>
                    <a:pt x="250" y="192"/>
                    <a:pt x="251" y="186"/>
                  </a:cubicBezTo>
                  <a:cubicBezTo>
                    <a:pt x="267" y="191"/>
                    <a:pt x="287" y="199"/>
                    <a:pt x="308" y="211"/>
                  </a:cubicBezTo>
                  <a:cubicBezTo>
                    <a:pt x="337" y="228"/>
                    <a:pt x="360" y="249"/>
                    <a:pt x="371" y="261"/>
                  </a:cubicBezTo>
                  <a:cubicBezTo>
                    <a:pt x="374" y="264"/>
                    <a:pt x="372" y="269"/>
                    <a:pt x="367" y="268"/>
                  </a:cubicBezTo>
                  <a:close/>
                  <a:moveTo>
                    <a:pt x="225" y="210"/>
                  </a:moveTo>
                  <a:cubicBezTo>
                    <a:pt x="238" y="489"/>
                    <a:pt x="238" y="489"/>
                    <a:pt x="238" y="489"/>
                  </a:cubicBezTo>
                  <a:cubicBezTo>
                    <a:pt x="200" y="489"/>
                    <a:pt x="200" y="489"/>
                    <a:pt x="200" y="489"/>
                  </a:cubicBezTo>
                  <a:cubicBezTo>
                    <a:pt x="213" y="210"/>
                    <a:pt x="213" y="210"/>
                    <a:pt x="213" y="210"/>
                  </a:cubicBezTo>
                  <a:cubicBezTo>
                    <a:pt x="215" y="210"/>
                    <a:pt x="217" y="211"/>
                    <a:pt x="219" y="211"/>
                  </a:cubicBezTo>
                  <a:cubicBezTo>
                    <a:pt x="221" y="211"/>
                    <a:pt x="223" y="210"/>
                    <a:pt x="225" y="210"/>
                  </a:cubicBezTo>
                  <a:close/>
                  <a:moveTo>
                    <a:pt x="342" y="281"/>
                  </a:moveTo>
                  <a:cubicBezTo>
                    <a:pt x="334" y="281"/>
                    <a:pt x="328" y="287"/>
                    <a:pt x="328" y="295"/>
                  </a:cubicBezTo>
                  <a:cubicBezTo>
                    <a:pt x="328" y="303"/>
                    <a:pt x="334" y="309"/>
                    <a:pt x="342" y="309"/>
                  </a:cubicBezTo>
                  <a:cubicBezTo>
                    <a:pt x="350" y="309"/>
                    <a:pt x="356" y="303"/>
                    <a:pt x="356" y="295"/>
                  </a:cubicBezTo>
                  <a:cubicBezTo>
                    <a:pt x="356" y="287"/>
                    <a:pt x="350" y="281"/>
                    <a:pt x="342" y="281"/>
                  </a:cubicBezTo>
                  <a:close/>
                  <a:moveTo>
                    <a:pt x="342" y="299"/>
                  </a:moveTo>
                  <a:cubicBezTo>
                    <a:pt x="339" y="299"/>
                    <a:pt x="337" y="298"/>
                    <a:pt x="337" y="295"/>
                  </a:cubicBezTo>
                  <a:cubicBezTo>
                    <a:pt x="337" y="293"/>
                    <a:pt x="339" y="291"/>
                    <a:pt x="342" y="291"/>
                  </a:cubicBezTo>
                  <a:cubicBezTo>
                    <a:pt x="344" y="291"/>
                    <a:pt x="346" y="293"/>
                    <a:pt x="346" y="295"/>
                  </a:cubicBezTo>
                  <a:cubicBezTo>
                    <a:pt x="346" y="298"/>
                    <a:pt x="344" y="299"/>
                    <a:pt x="342" y="299"/>
                  </a:cubicBezTo>
                  <a:close/>
                  <a:moveTo>
                    <a:pt x="333" y="218"/>
                  </a:moveTo>
                  <a:cubicBezTo>
                    <a:pt x="335" y="205"/>
                    <a:pt x="337" y="194"/>
                    <a:pt x="339" y="187"/>
                  </a:cubicBezTo>
                  <a:cubicBezTo>
                    <a:pt x="340" y="184"/>
                    <a:pt x="344" y="184"/>
                    <a:pt x="344" y="187"/>
                  </a:cubicBezTo>
                  <a:cubicBezTo>
                    <a:pt x="347" y="196"/>
                    <a:pt x="351" y="213"/>
                    <a:pt x="351" y="232"/>
                  </a:cubicBezTo>
                  <a:cubicBezTo>
                    <a:pt x="346" y="227"/>
                    <a:pt x="340" y="223"/>
                    <a:pt x="333" y="218"/>
                  </a:cubicBezTo>
                  <a:close/>
                  <a:moveTo>
                    <a:pt x="348" y="270"/>
                  </a:moveTo>
                  <a:cubicBezTo>
                    <a:pt x="348" y="272"/>
                    <a:pt x="347" y="274"/>
                    <a:pt x="347" y="275"/>
                  </a:cubicBezTo>
                  <a:cubicBezTo>
                    <a:pt x="345" y="275"/>
                    <a:pt x="344" y="275"/>
                    <a:pt x="342" y="275"/>
                  </a:cubicBezTo>
                  <a:cubicBezTo>
                    <a:pt x="340" y="275"/>
                    <a:pt x="338" y="275"/>
                    <a:pt x="336" y="275"/>
                  </a:cubicBezTo>
                  <a:cubicBezTo>
                    <a:pt x="336" y="272"/>
                    <a:pt x="335" y="269"/>
                    <a:pt x="335" y="266"/>
                  </a:cubicBezTo>
                  <a:cubicBezTo>
                    <a:pt x="339" y="267"/>
                    <a:pt x="344" y="269"/>
                    <a:pt x="348" y="270"/>
                  </a:cubicBezTo>
                  <a:close/>
                  <a:moveTo>
                    <a:pt x="327" y="310"/>
                  </a:moveTo>
                  <a:cubicBezTo>
                    <a:pt x="320" y="317"/>
                    <a:pt x="309" y="325"/>
                    <a:pt x="296" y="332"/>
                  </a:cubicBezTo>
                  <a:cubicBezTo>
                    <a:pt x="278" y="343"/>
                    <a:pt x="260" y="349"/>
                    <a:pt x="249" y="351"/>
                  </a:cubicBezTo>
                  <a:cubicBezTo>
                    <a:pt x="247" y="352"/>
                    <a:pt x="245" y="349"/>
                    <a:pt x="247" y="347"/>
                  </a:cubicBezTo>
                  <a:cubicBezTo>
                    <a:pt x="254" y="339"/>
                    <a:pt x="268" y="326"/>
                    <a:pt x="287" y="316"/>
                  </a:cubicBezTo>
                  <a:cubicBezTo>
                    <a:pt x="299" y="308"/>
                    <a:pt x="312" y="303"/>
                    <a:pt x="322" y="300"/>
                  </a:cubicBezTo>
                  <a:cubicBezTo>
                    <a:pt x="323" y="304"/>
                    <a:pt x="325" y="307"/>
                    <a:pt x="327" y="310"/>
                  </a:cubicBezTo>
                  <a:close/>
                  <a:moveTo>
                    <a:pt x="434" y="351"/>
                  </a:moveTo>
                  <a:cubicBezTo>
                    <a:pt x="424" y="349"/>
                    <a:pt x="406" y="343"/>
                    <a:pt x="387" y="332"/>
                  </a:cubicBezTo>
                  <a:cubicBezTo>
                    <a:pt x="375" y="325"/>
                    <a:pt x="364" y="317"/>
                    <a:pt x="356" y="310"/>
                  </a:cubicBezTo>
                  <a:cubicBezTo>
                    <a:pt x="359" y="307"/>
                    <a:pt x="361" y="304"/>
                    <a:pt x="362" y="300"/>
                  </a:cubicBezTo>
                  <a:cubicBezTo>
                    <a:pt x="371" y="303"/>
                    <a:pt x="384" y="308"/>
                    <a:pt x="397" y="316"/>
                  </a:cubicBezTo>
                  <a:cubicBezTo>
                    <a:pt x="415" y="326"/>
                    <a:pt x="429" y="339"/>
                    <a:pt x="437" y="347"/>
                  </a:cubicBezTo>
                  <a:cubicBezTo>
                    <a:pt x="438" y="349"/>
                    <a:pt x="437" y="352"/>
                    <a:pt x="434" y="351"/>
                  </a:cubicBezTo>
                  <a:close/>
                  <a:moveTo>
                    <a:pt x="345" y="315"/>
                  </a:moveTo>
                  <a:cubicBezTo>
                    <a:pt x="354" y="489"/>
                    <a:pt x="354" y="489"/>
                    <a:pt x="354" y="489"/>
                  </a:cubicBezTo>
                  <a:cubicBezTo>
                    <a:pt x="330" y="489"/>
                    <a:pt x="330" y="489"/>
                    <a:pt x="330" y="489"/>
                  </a:cubicBezTo>
                  <a:cubicBezTo>
                    <a:pt x="338" y="315"/>
                    <a:pt x="338" y="315"/>
                    <a:pt x="338" y="315"/>
                  </a:cubicBezTo>
                  <a:cubicBezTo>
                    <a:pt x="339" y="315"/>
                    <a:pt x="340" y="316"/>
                    <a:pt x="342" y="316"/>
                  </a:cubicBezTo>
                  <a:cubicBezTo>
                    <a:pt x="343" y="316"/>
                    <a:pt x="344" y="315"/>
                    <a:pt x="345" y="315"/>
                  </a:cubicBezTo>
                  <a:close/>
                  <a:moveTo>
                    <a:pt x="83" y="295"/>
                  </a:moveTo>
                  <a:cubicBezTo>
                    <a:pt x="83" y="303"/>
                    <a:pt x="89" y="309"/>
                    <a:pt x="97" y="309"/>
                  </a:cubicBezTo>
                  <a:cubicBezTo>
                    <a:pt x="105" y="309"/>
                    <a:pt x="111" y="303"/>
                    <a:pt x="111" y="295"/>
                  </a:cubicBezTo>
                  <a:cubicBezTo>
                    <a:pt x="111" y="287"/>
                    <a:pt x="105" y="281"/>
                    <a:pt x="97" y="281"/>
                  </a:cubicBezTo>
                  <a:cubicBezTo>
                    <a:pt x="89" y="281"/>
                    <a:pt x="83" y="287"/>
                    <a:pt x="83" y="295"/>
                  </a:cubicBezTo>
                  <a:close/>
                  <a:moveTo>
                    <a:pt x="93" y="295"/>
                  </a:moveTo>
                  <a:cubicBezTo>
                    <a:pt x="93" y="293"/>
                    <a:pt x="95" y="291"/>
                    <a:pt x="97" y="291"/>
                  </a:cubicBezTo>
                  <a:cubicBezTo>
                    <a:pt x="99" y="291"/>
                    <a:pt x="101" y="293"/>
                    <a:pt x="101" y="295"/>
                  </a:cubicBezTo>
                  <a:cubicBezTo>
                    <a:pt x="101" y="298"/>
                    <a:pt x="99" y="299"/>
                    <a:pt x="97" y="299"/>
                  </a:cubicBezTo>
                  <a:cubicBezTo>
                    <a:pt x="95" y="299"/>
                    <a:pt x="93" y="298"/>
                    <a:pt x="93" y="295"/>
                  </a:cubicBezTo>
                  <a:close/>
                  <a:moveTo>
                    <a:pt x="87" y="232"/>
                  </a:moveTo>
                  <a:cubicBezTo>
                    <a:pt x="88" y="213"/>
                    <a:pt x="92" y="196"/>
                    <a:pt x="94" y="187"/>
                  </a:cubicBezTo>
                  <a:cubicBezTo>
                    <a:pt x="95" y="184"/>
                    <a:pt x="99" y="184"/>
                    <a:pt x="100" y="187"/>
                  </a:cubicBezTo>
                  <a:cubicBezTo>
                    <a:pt x="101" y="194"/>
                    <a:pt x="104" y="205"/>
                    <a:pt x="106" y="218"/>
                  </a:cubicBezTo>
                  <a:cubicBezTo>
                    <a:pt x="99" y="223"/>
                    <a:pt x="93" y="227"/>
                    <a:pt x="87" y="232"/>
                  </a:cubicBezTo>
                  <a:close/>
                  <a:moveTo>
                    <a:pt x="104" y="266"/>
                  </a:moveTo>
                  <a:cubicBezTo>
                    <a:pt x="104" y="269"/>
                    <a:pt x="103" y="272"/>
                    <a:pt x="102" y="275"/>
                  </a:cubicBezTo>
                  <a:cubicBezTo>
                    <a:pt x="101" y="275"/>
                    <a:pt x="99" y="275"/>
                    <a:pt x="97" y="275"/>
                  </a:cubicBezTo>
                  <a:cubicBezTo>
                    <a:pt x="95" y="275"/>
                    <a:pt x="93" y="275"/>
                    <a:pt x="92" y="275"/>
                  </a:cubicBezTo>
                  <a:cubicBezTo>
                    <a:pt x="91" y="274"/>
                    <a:pt x="91" y="272"/>
                    <a:pt x="91" y="270"/>
                  </a:cubicBezTo>
                  <a:cubicBezTo>
                    <a:pt x="95" y="269"/>
                    <a:pt x="99" y="267"/>
                    <a:pt x="104" y="266"/>
                  </a:cubicBezTo>
                  <a:close/>
                  <a:moveTo>
                    <a:pt x="117" y="300"/>
                  </a:moveTo>
                  <a:cubicBezTo>
                    <a:pt x="127" y="303"/>
                    <a:pt x="139" y="308"/>
                    <a:pt x="152" y="316"/>
                  </a:cubicBezTo>
                  <a:cubicBezTo>
                    <a:pt x="170" y="326"/>
                    <a:pt x="184" y="339"/>
                    <a:pt x="192" y="347"/>
                  </a:cubicBezTo>
                  <a:cubicBezTo>
                    <a:pt x="194" y="349"/>
                    <a:pt x="192" y="352"/>
                    <a:pt x="189" y="351"/>
                  </a:cubicBezTo>
                  <a:cubicBezTo>
                    <a:pt x="179" y="349"/>
                    <a:pt x="161" y="343"/>
                    <a:pt x="142" y="332"/>
                  </a:cubicBezTo>
                  <a:cubicBezTo>
                    <a:pt x="130" y="325"/>
                    <a:pt x="119" y="317"/>
                    <a:pt x="111" y="310"/>
                  </a:cubicBezTo>
                  <a:cubicBezTo>
                    <a:pt x="114" y="307"/>
                    <a:pt x="116" y="304"/>
                    <a:pt x="117" y="300"/>
                  </a:cubicBezTo>
                  <a:close/>
                  <a:moveTo>
                    <a:pt x="2" y="347"/>
                  </a:moveTo>
                  <a:cubicBezTo>
                    <a:pt x="9" y="339"/>
                    <a:pt x="23" y="326"/>
                    <a:pt x="42" y="316"/>
                  </a:cubicBezTo>
                  <a:cubicBezTo>
                    <a:pt x="55" y="308"/>
                    <a:pt x="67" y="303"/>
                    <a:pt x="77" y="300"/>
                  </a:cubicBezTo>
                  <a:cubicBezTo>
                    <a:pt x="78" y="304"/>
                    <a:pt x="80" y="307"/>
                    <a:pt x="83" y="310"/>
                  </a:cubicBezTo>
                  <a:cubicBezTo>
                    <a:pt x="75" y="317"/>
                    <a:pt x="64" y="325"/>
                    <a:pt x="51" y="332"/>
                  </a:cubicBezTo>
                  <a:cubicBezTo>
                    <a:pt x="33" y="343"/>
                    <a:pt x="15" y="349"/>
                    <a:pt x="5" y="351"/>
                  </a:cubicBezTo>
                  <a:cubicBezTo>
                    <a:pt x="2" y="352"/>
                    <a:pt x="0" y="349"/>
                    <a:pt x="2" y="347"/>
                  </a:cubicBezTo>
                  <a:close/>
                  <a:moveTo>
                    <a:pt x="97" y="316"/>
                  </a:moveTo>
                  <a:cubicBezTo>
                    <a:pt x="98" y="316"/>
                    <a:pt x="99" y="315"/>
                    <a:pt x="101" y="315"/>
                  </a:cubicBezTo>
                  <a:cubicBezTo>
                    <a:pt x="109" y="489"/>
                    <a:pt x="109" y="489"/>
                    <a:pt x="109" y="489"/>
                  </a:cubicBezTo>
                  <a:cubicBezTo>
                    <a:pt x="85" y="489"/>
                    <a:pt x="85" y="489"/>
                    <a:pt x="85" y="489"/>
                  </a:cubicBezTo>
                  <a:cubicBezTo>
                    <a:pt x="93" y="315"/>
                    <a:pt x="93" y="315"/>
                    <a:pt x="93" y="315"/>
                  </a:cubicBezTo>
                  <a:cubicBezTo>
                    <a:pt x="94" y="315"/>
                    <a:pt x="96" y="316"/>
                    <a:pt x="97" y="316"/>
                  </a:cubicBezTo>
                  <a:close/>
                </a:path>
              </a:pathLst>
            </a:custGeom>
            <a:grpFill/>
            <a:ln>
              <a:noFill/>
            </a:ln>
          </p:spPr>
          <p:txBody>
            <a:bodyPr/>
            <a:lstStyle/>
            <a:p>
              <a:endParaRPr lang="ru-RU">
                <a:solidFill>
                  <a:srgbClr val="FF7C80"/>
                </a:solidFill>
              </a:endParaRPr>
            </a:p>
          </p:txBody>
        </p:sp>
        <p:sp>
          <p:nvSpPr>
            <p:cNvPr id="14" name="Freeform 92"/>
            <p:cNvSpPr>
              <a:spLocks noEditPoints="1"/>
            </p:cNvSpPr>
            <p:nvPr/>
          </p:nvSpPr>
          <p:spPr bwMode="auto">
            <a:xfrm>
              <a:off x="8353425" y="6207492"/>
              <a:ext cx="723900" cy="442913"/>
            </a:xfrm>
            <a:custGeom>
              <a:avLst/>
              <a:gdLst>
                <a:gd name="T0" fmla="*/ 236220 w 190"/>
                <a:gd name="T1" fmla="*/ 30546 h 116"/>
                <a:gd name="T2" fmla="*/ 285750 w 190"/>
                <a:gd name="T3" fmla="*/ 42000 h 116"/>
                <a:gd name="T4" fmla="*/ 236220 w 190"/>
                <a:gd name="T5" fmla="*/ 45819 h 116"/>
                <a:gd name="T6" fmla="*/ 190500 w 190"/>
                <a:gd name="T7" fmla="*/ 22909 h 116"/>
                <a:gd name="T8" fmla="*/ 541020 w 190"/>
                <a:gd name="T9" fmla="*/ 148910 h 116"/>
                <a:gd name="T10" fmla="*/ 575310 w 190"/>
                <a:gd name="T11" fmla="*/ 168001 h 116"/>
                <a:gd name="T12" fmla="*/ 575310 w 190"/>
                <a:gd name="T13" fmla="*/ 420004 h 116"/>
                <a:gd name="T14" fmla="*/ 506730 w 190"/>
                <a:gd name="T15" fmla="*/ 187093 h 116"/>
                <a:gd name="T16" fmla="*/ 426720 w 190"/>
                <a:gd name="T17" fmla="*/ 294003 h 116"/>
                <a:gd name="T18" fmla="*/ 723900 w 190"/>
                <a:gd name="T19" fmla="*/ 294003 h 116"/>
                <a:gd name="T20" fmla="*/ 270510 w 190"/>
                <a:gd name="T21" fmla="*/ 206184 h 116"/>
                <a:gd name="T22" fmla="*/ 243840 w 190"/>
                <a:gd name="T23" fmla="*/ 213820 h 116"/>
                <a:gd name="T24" fmla="*/ 293370 w 190"/>
                <a:gd name="T25" fmla="*/ 290184 h 116"/>
                <a:gd name="T26" fmla="*/ 373380 w 190"/>
                <a:gd name="T27" fmla="*/ 290184 h 116"/>
                <a:gd name="T28" fmla="*/ 358140 w 190"/>
                <a:gd name="T29" fmla="*/ 316912 h 116"/>
                <a:gd name="T30" fmla="*/ 300990 w 190"/>
                <a:gd name="T31" fmla="*/ 339821 h 116"/>
                <a:gd name="T32" fmla="*/ 293370 w 190"/>
                <a:gd name="T33" fmla="*/ 362730 h 116"/>
                <a:gd name="T34" fmla="*/ 381000 w 190"/>
                <a:gd name="T35" fmla="*/ 316912 h 116"/>
                <a:gd name="T36" fmla="*/ 266700 w 190"/>
                <a:gd name="T37" fmla="*/ 332185 h 116"/>
                <a:gd name="T38" fmla="*/ 22860 w 190"/>
                <a:gd name="T39" fmla="*/ 294003 h 116"/>
                <a:gd name="T40" fmla="*/ 209550 w 190"/>
                <a:gd name="T41" fmla="*/ 183274 h 116"/>
                <a:gd name="T42" fmla="*/ 148590 w 190"/>
                <a:gd name="T43" fmla="*/ 145092 h 116"/>
                <a:gd name="T44" fmla="*/ 148590 w 190"/>
                <a:gd name="T45" fmla="*/ 442913 h 116"/>
                <a:gd name="T46" fmla="*/ 266700 w 190"/>
                <a:gd name="T47" fmla="*/ 332185 h 116"/>
                <a:gd name="T48" fmla="*/ 575310 w 190"/>
                <a:gd name="T49" fmla="*/ 305457 h 116"/>
                <a:gd name="T50" fmla="*/ 487680 w 190"/>
                <a:gd name="T51" fmla="*/ 110728 h 116"/>
                <a:gd name="T52" fmla="*/ 331470 w 190"/>
                <a:gd name="T53" fmla="*/ 324548 h 116"/>
                <a:gd name="T54" fmla="*/ 327660 w 190"/>
                <a:gd name="T55" fmla="*/ 328367 h 116"/>
                <a:gd name="T56" fmla="*/ 323850 w 190"/>
                <a:gd name="T57" fmla="*/ 328367 h 116"/>
                <a:gd name="T58" fmla="*/ 323850 w 190"/>
                <a:gd name="T59" fmla="*/ 328367 h 116"/>
                <a:gd name="T60" fmla="*/ 323850 w 190"/>
                <a:gd name="T61" fmla="*/ 328367 h 116"/>
                <a:gd name="T62" fmla="*/ 144780 w 190"/>
                <a:gd name="T63" fmla="*/ 305457 h 116"/>
                <a:gd name="T64" fmla="*/ 140970 w 190"/>
                <a:gd name="T65" fmla="*/ 286366 h 116"/>
                <a:gd name="T66" fmla="*/ 236220 w 190"/>
                <a:gd name="T67" fmla="*/ 57273 h 116"/>
                <a:gd name="T68" fmla="*/ 259080 w 190"/>
                <a:gd name="T69" fmla="*/ 53455 h 116"/>
                <a:gd name="T70" fmla="*/ 472440 w 190"/>
                <a:gd name="T71" fmla="*/ 68728 h 116"/>
                <a:gd name="T72" fmla="*/ 457200 w 190"/>
                <a:gd name="T73" fmla="*/ 26728 h 116"/>
                <a:gd name="T74" fmla="*/ 525780 w 190"/>
                <a:gd name="T75" fmla="*/ 0 h 116"/>
                <a:gd name="T76" fmla="*/ 533400 w 190"/>
                <a:gd name="T77" fmla="*/ 22909 h 116"/>
                <a:gd name="T78" fmla="*/ 586740 w 190"/>
                <a:gd name="T79" fmla="*/ 290184 h 116"/>
                <a:gd name="T80" fmla="*/ 308610 w 190"/>
                <a:gd name="T81" fmla="*/ 305457 h 116"/>
                <a:gd name="T82" fmla="*/ 171450 w 190"/>
                <a:gd name="T83" fmla="*/ 282548 h 116"/>
                <a:gd name="T84" fmla="*/ 472440 w 190"/>
                <a:gd name="T85" fmla="*/ 91637 h 116"/>
                <a:gd name="T86" fmla="*/ 327660 w 190"/>
                <a:gd name="T87" fmla="*/ 290184 h 1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0" h="116">
                  <a:moveTo>
                    <a:pt x="50" y="6"/>
                  </a:moveTo>
                  <a:cubicBezTo>
                    <a:pt x="50" y="6"/>
                    <a:pt x="57" y="8"/>
                    <a:pt x="62" y="8"/>
                  </a:cubicBezTo>
                  <a:cubicBezTo>
                    <a:pt x="66" y="8"/>
                    <a:pt x="75" y="7"/>
                    <a:pt x="76" y="9"/>
                  </a:cubicBezTo>
                  <a:cubicBezTo>
                    <a:pt x="77" y="11"/>
                    <a:pt x="77" y="11"/>
                    <a:pt x="75" y="11"/>
                  </a:cubicBezTo>
                  <a:cubicBezTo>
                    <a:pt x="74" y="12"/>
                    <a:pt x="71" y="12"/>
                    <a:pt x="69" y="11"/>
                  </a:cubicBezTo>
                  <a:cubicBezTo>
                    <a:pt x="68" y="11"/>
                    <a:pt x="64" y="11"/>
                    <a:pt x="62" y="12"/>
                  </a:cubicBezTo>
                  <a:cubicBezTo>
                    <a:pt x="60" y="13"/>
                    <a:pt x="52" y="12"/>
                    <a:pt x="50" y="10"/>
                  </a:cubicBezTo>
                  <a:cubicBezTo>
                    <a:pt x="48" y="8"/>
                    <a:pt x="50" y="6"/>
                    <a:pt x="50" y="6"/>
                  </a:cubicBezTo>
                  <a:close/>
                  <a:moveTo>
                    <a:pt x="151" y="38"/>
                  </a:moveTo>
                  <a:cubicBezTo>
                    <a:pt x="148" y="38"/>
                    <a:pt x="145" y="38"/>
                    <a:pt x="142" y="39"/>
                  </a:cubicBezTo>
                  <a:cubicBezTo>
                    <a:pt x="144" y="44"/>
                    <a:pt x="144" y="44"/>
                    <a:pt x="144" y="44"/>
                  </a:cubicBezTo>
                  <a:cubicBezTo>
                    <a:pt x="146" y="44"/>
                    <a:pt x="149" y="44"/>
                    <a:pt x="151" y="44"/>
                  </a:cubicBezTo>
                  <a:cubicBezTo>
                    <a:pt x="169" y="44"/>
                    <a:pt x="184" y="59"/>
                    <a:pt x="184" y="77"/>
                  </a:cubicBezTo>
                  <a:cubicBezTo>
                    <a:pt x="184" y="95"/>
                    <a:pt x="169" y="110"/>
                    <a:pt x="151" y="110"/>
                  </a:cubicBezTo>
                  <a:cubicBezTo>
                    <a:pt x="133" y="110"/>
                    <a:pt x="118" y="95"/>
                    <a:pt x="118" y="77"/>
                  </a:cubicBezTo>
                  <a:cubicBezTo>
                    <a:pt x="118" y="65"/>
                    <a:pt x="124" y="55"/>
                    <a:pt x="133" y="49"/>
                  </a:cubicBezTo>
                  <a:cubicBezTo>
                    <a:pt x="131" y="43"/>
                    <a:pt x="131" y="43"/>
                    <a:pt x="131" y="43"/>
                  </a:cubicBezTo>
                  <a:cubicBezTo>
                    <a:pt x="120" y="50"/>
                    <a:pt x="112" y="63"/>
                    <a:pt x="112" y="77"/>
                  </a:cubicBezTo>
                  <a:cubicBezTo>
                    <a:pt x="112" y="98"/>
                    <a:pt x="129" y="116"/>
                    <a:pt x="151" y="116"/>
                  </a:cubicBezTo>
                  <a:cubicBezTo>
                    <a:pt x="172" y="116"/>
                    <a:pt x="190" y="98"/>
                    <a:pt x="190" y="77"/>
                  </a:cubicBezTo>
                  <a:cubicBezTo>
                    <a:pt x="190" y="55"/>
                    <a:pt x="172" y="38"/>
                    <a:pt x="151" y="38"/>
                  </a:cubicBezTo>
                  <a:close/>
                  <a:moveTo>
                    <a:pt x="71" y="54"/>
                  </a:moveTo>
                  <a:cubicBezTo>
                    <a:pt x="70" y="53"/>
                    <a:pt x="69" y="52"/>
                    <a:pt x="68" y="51"/>
                  </a:cubicBezTo>
                  <a:cubicBezTo>
                    <a:pt x="64" y="56"/>
                    <a:pt x="64" y="56"/>
                    <a:pt x="64" y="56"/>
                  </a:cubicBezTo>
                  <a:cubicBezTo>
                    <a:pt x="69" y="61"/>
                    <a:pt x="71" y="68"/>
                    <a:pt x="72" y="75"/>
                  </a:cubicBezTo>
                  <a:cubicBezTo>
                    <a:pt x="77" y="76"/>
                    <a:pt x="77" y="76"/>
                    <a:pt x="77" y="76"/>
                  </a:cubicBezTo>
                  <a:lnTo>
                    <a:pt x="71" y="54"/>
                  </a:lnTo>
                  <a:close/>
                  <a:moveTo>
                    <a:pt x="98" y="76"/>
                  </a:moveTo>
                  <a:cubicBezTo>
                    <a:pt x="93" y="82"/>
                    <a:pt x="93" y="82"/>
                    <a:pt x="93" y="82"/>
                  </a:cubicBezTo>
                  <a:cubicBezTo>
                    <a:pt x="94" y="82"/>
                    <a:pt x="94" y="83"/>
                    <a:pt x="94" y="83"/>
                  </a:cubicBezTo>
                  <a:cubicBezTo>
                    <a:pt x="94" y="88"/>
                    <a:pt x="90" y="92"/>
                    <a:pt x="85" y="92"/>
                  </a:cubicBezTo>
                  <a:cubicBezTo>
                    <a:pt x="83" y="92"/>
                    <a:pt x="81" y="91"/>
                    <a:pt x="79" y="89"/>
                  </a:cubicBezTo>
                  <a:cubicBezTo>
                    <a:pt x="79" y="89"/>
                    <a:pt x="79" y="89"/>
                    <a:pt x="79" y="89"/>
                  </a:cubicBezTo>
                  <a:cubicBezTo>
                    <a:pt x="78" y="91"/>
                    <a:pt x="78" y="93"/>
                    <a:pt x="77" y="95"/>
                  </a:cubicBezTo>
                  <a:cubicBezTo>
                    <a:pt x="79" y="97"/>
                    <a:pt x="82" y="98"/>
                    <a:pt x="85" y="98"/>
                  </a:cubicBezTo>
                  <a:cubicBezTo>
                    <a:pt x="93" y="98"/>
                    <a:pt x="100" y="91"/>
                    <a:pt x="100" y="83"/>
                  </a:cubicBezTo>
                  <a:cubicBezTo>
                    <a:pt x="100" y="81"/>
                    <a:pt x="99" y="78"/>
                    <a:pt x="98" y="76"/>
                  </a:cubicBezTo>
                  <a:close/>
                  <a:moveTo>
                    <a:pt x="70" y="87"/>
                  </a:moveTo>
                  <a:cubicBezTo>
                    <a:pt x="66" y="100"/>
                    <a:pt x="53" y="110"/>
                    <a:pt x="39" y="110"/>
                  </a:cubicBezTo>
                  <a:cubicBezTo>
                    <a:pt x="21" y="110"/>
                    <a:pt x="6" y="95"/>
                    <a:pt x="6" y="77"/>
                  </a:cubicBezTo>
                  <a:cubicBezTo>
                    <a:pt x="6" y="59"/>
                    <a:pt x="21" y="44"/>
                    <a:pt x="39" y="44"/>
                  </a:cubicBezTo>
                  <a:cubicBezTo>
                    <a:pt x="45" y="44"/>
                    <a:pt x="50" y="45"/>
                    <a:pt x="55" y="48"/>
                  </a:cubicBezTo>
                  <a:cubicBezTo>
                    <a:pt x="59" y="43"/>
                    <a:pt x="59" y="43"/>
                    <a:pt x="59" y="43"/>
                  </a:cubicBezTo>
                  <a:cubicBezTo>
                    <a:pt x="53" y="40"/>
                    <a:pt x="46" y="38"/>
                    <a:pt x="39" y="38"/>
                  </a:cubicBezTo>
                  <a:cubicBezTo>
                    <a:pt x="17" y="38"/>
                    <a:pt x="0" y="55"/>
                    <a:pt x="0" y="77"/>
                  </a:cubicBezTo>
                  <a:cubicBezTo>
                    <a:pt x="0" y="98"/>
                    <a:pt x="17" y="116"/>
                    <a:pt x="39" y="116"/>
                  </a:cubicBezTo>
                  <a:cubicBezTo>
                    <a:pt x="56" y="116"/>
                    <a:pt x="71" y="104"/>
                    <a:pt x="76" y="88"/>
                  </a:cubicBezTo>
                  <a:lnTo>
                    <a:pt x="70" y="87"/>
                  </a:lnTo>
                  <a:close/>
                  <a:moveTo>
                    <a:pt x="152" y="80"/>
                  </a:moveTo>
                  <a:cubicBezTo>
                    <a:pt x="152" y="80"/>
                    <a:pt x="151" y="80"/>
                    <a:pt x="151" y="80"/>
                  </a:cubicBezTo>
                  <a:cubicBezTo>
                    <a:pt x="150" y="80"/>
                    <a:pt x="149" y="79"/>
                    <a:pt x="148" y="78"/>
                  </a:cubicBezTo>
                  <a:cubicBezTo>
                    <a:pt x="128" y="29"/>
                    <a:pt x="128" y="29"/>
                    <a:pt x="128" y="29"/>
                  </a:cubicBezTo>
                  <a:cubicBezTo>
                    <a:pt x="88" y="85"/>
                    <a:pt x="88" y="85"/>
                    <a:pt x="88" y="85"/>
                  </a:cubicBezTo>
                  <a:cubicBezTo>
                    <a:pt x="88" y="85"/>
                    <a:pt x="87" y="85"/>
                    <a:pt x="87" y="85"/>
                  </a:cubicBezTo>
                  <a:cubicBezTo>
                    <a:pt x="87" y="85"/>
                    <a:pt x="87" y="86"/>
                    <a:pt x="87" y="86"/>
                  </a:cubicBezTo>
                  <a:cubicBezTo>
                    <a:pt x="87" y="86"/>
                    <a:pt x="86" y="86"/>
                    <a:pt x="86" y="86"/>
                  </a:cubicBezTo>
                  <a:cubicBezTo>
                    <a:pt x="86" y="86"/>
                    <a:pt x="86" y="86"/>
                    <a:pt x="86" y="86"/>
                  </a:cubicBezTo>
                  <a:cubicBezTo>
                    <a:pt x="86"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85" y="86"/>
                    <a:pt x="85" y="86"/>
                    <a:pt x="85" y="86"/>
                  </a:cubicBezTo>
                  <a:cubicBezTo>
                    <a:pt x="38" y="80"/>
                    <a:pt x="38" y="80"/>
                    <a:pt x="38" y="80"/>
                  </a:cubicBezTo>
                  <a:cubicBezTo>
                    <a:pt x="37" y="80"/>
                    <a:pt x="36" y="79"/>
                    <a:pt x="36" y="78"/>
                  </a:cubicBezTo>
                  <a:cubicBezTo>
                    <a:pt x="36" y="77"/>
                    <a:pt x="36" y="76"/>
                    <a:pt x="37" y="75"/>
                  </a:cubicBezTo>
                  <a:cubicBezTo>
                    <a:pt x="69" y="36"/>
                    <a:pt x="69" y="36"/>
                    <a:pt x="69" y="36"/>
                  </a:cubicBezTo>
                  <a:cubicBezTo>
                    <a:pt x="62" y="15"/>
                    <a:pt x="62" y="15"/>
                    <a:pt x="62" y="15"/>
                  </a:cubicBezTo>
                  <a:cubicBezTo>
                    <a:pt x="63" y="15"/>
                    <a:pt x="63" y="15"/>
                    <a:pt x="63" y="15"/>
                  </a:cubicBezTo>
                  <a:cubicBezTo>
                    <a:pt x="64" y="14"/>
                    <a:pt x="67" y="14"/>
                    <a:pt x="68" y="14"/>
                  </a:cubicBezTo>
                  <a:cubicBezTo>
                    <a:pt x="74" y="33"/>
                    <a:pt x="74" y="33"/>
                    <a:pt x="74" y="33"/>
                  </a:cubicBezTo>
                  <a:cubicBezTo>
                    <a:pt x="124" y="18"/>
                    <a:pt x="124" y="18"/>
                    <a:pt x="124" y="18"/>
                  </a:cubicBezTo>
                  <a:cubicBezTo>
                    <a:pt x="120" y="9"/>
                    <a:pt x="120" y="9"/>
                    <a:pt x="120" y="9"/>
                  </a:cubicBezTo>
                  <a:cubicBezTo>
                    <a:pt x="120" y="9"/>
                    <a:pt x="120" y="8"/>
                    <a:pt x="120" y="7"/>
                  </a:cubicBezTo>
                  <a:cubicBezTo>
                    <a:pt x="121" y="6"/>
                    <a:pt x="121" y="6"/>
                    <a:pt x="122" y="5"/>
                  </a:cubicBezTo>
                  <a:cubicBezTo>
                    <a:pt x="138" y="0"/>
                    <a:pt x="138" y="0"/>
                    <a:pt x="138" y="0"/>
                  </a:cubicBezTo>
                  <a:cubicBezTo>
                    <a:pt x="139" y="0"/>
                    <a:pt x="141" y="1"/>
                    <a:pt x="142" y="2"/>
                  </a:cubicBezTo>
                  <a:cubicBezTo>
                    <a:pt x="142" y="4"/>
                    <a:pt x="141" y="6"/>
                    <a:pt x="140" y="6"/>
                  </a:cubicBezTo>
                  <a:cubicBezTo>
                    <a:pt x="127" y="10"/>
                    <a:pt x="127" y="10"/>
                    <a:pt x="127" y="10"/>
                  </a:cubicBezTo>
                  <a:cubicBezTo>
                    <a:pt x="154" y="76"/>
                    <a:pt x="154" y="76"/>
                    <a:pt x="154" y="76"/>
                  </a:cubicBezTo>
                  <a:cubicBezTo>
                    <a:pt x="154" y="77"/>
                    <a:pt x="154" y="79"/>
                    <a:pt x="152" y="80"/>
                  </a:cubicBezTo>
                  <a:close/>
                  <a:moveTo>
                    <a:pt x="81" y="80"/>
                  </a:moveTo>
                  <a:cubicBezTo>
                    <a:pt x="71" y="43"/>
                    <a:pt x="71" y="43"/>
                    <a:pt x="71" y="43"/>
                  </a:cubicBezTo>
                  <a:cubicBezTo>
                    <a:pt x="45" y="74"/>
                    <a:pt x="45" y="74"/>
                    <a:pt x="45" y="74"/>
                  </a:cubicBezTo>
                  <a:lnTo>
                    <a:pt x="81" y="80"/>
                  </a:lnTo>
                  <a:close/>
                  <a:moveTo>
                    <a:pt x="124" y="24"/>
                  </a:moveTo>
                  <a:cubicBezTo>
                    <a:pt x="76" y="39"/>
                    <a:pt x="76" y="39"/>
                    <a:pt x="76" y="39"/>
                  </a:cubicBezTo>
                  <a:cubicBezTo>
                    <a:pt x="86" y="76"/>
                    <a:pt x="86" y="76"/>
                    <a:pt x="86" y="76"/>
                  </a:cubicBezTo>
                  <a:lnTo>
                    <a:pt x="124" y="24"/>
                  </a:lnTo>
                  <a:close/>
                </a:path>
              </a:pathLst>
            </a:custGeom>
            <a:grpFill/>
            <a:ln>
              <a:noFill/>
            </a:ln>
          </p:spPr>
          <p:txBody>
            <a:bodyPr/>
            <a:lstStyle/>
            <a:p>
              <a:endParaRPr lang="ru-RU">
                <a:solidFill>
                  <a:srgbClr val="FF7C80"/>
                </a:solidFill>
              </a:endParaRPr>
            </a:p>
          </p:txBody>
        </p:sp>
      </p:grpSp>
      <p:sp>
        <p:nvSpPr>
          <p:cNvPr id="23" name="テキスト ボックス 22">
            <a:extLst>
              <a:ext uri="{FF2B5EF4-FFF2-40B4-BE49-F238E27FC236}">
                <a16:creationId xmlns:a16="http://schemas.microsoft.com/office/drawing/2014/main" id="{996ABDFA-BC98-087B-1C37-C94BE69D67B4}"/>
              </a:ext>
            </a:extLst>
          </p:cNvPr>
          <p:cNvSpPr txBox="1"/>
          <p:nvPr/>
        </p:nvSpPr>
        <p:spPr>
          <a:xfrm>
            <a:off x="1039812" y="489963"/>
            <a:ext cx="2292615" cy="584775"/>
          </a:xfrm>
          <a:prstGeom prst="rect">
            <a:avLst/>
          </a:prstGeom>
          <a:noFill/>
        </p:spPr>
        <p:txBody>
          <a:bodyPr wrap="none" rtlCol="0">
            <a:spAutoFit/>
          </a:bodyPr>
          <a:lstStyle/>
          <a:p>
            <a:r>
              <a:rPr lang="ja-JP" altLang="en-US" sz="3200" b="1" dirty="0">
                <a:latin typeface="03スマートフォントUI" panose="02000600000000000000" pitchFamily="50" charset="-128"/>
                <a:ea typeface="03スマートフォントUI" panose="02000600000000000000" pitchFamily="50" charset="-128"/>
              </a:rPr>
              <a:t>参考文献等</a:t>
            </a:r>
            <a:endParaRPr kumimoji="1" lang="ja-JP" altLang="en-US" sz="3200" b="1" dirty="0">
              <a:latin typeface="03スマートフォントUI" panose="02000600000000000000" pitchFamily="50" charset="-128"/>
              <a:ea typeface="03スマートフォントUI" panose="02000600000000000000" pitchFamily="50" charset="-128"/>
            </a:endParaRPr>
          </a:p>
        </p:txBody>
      </p:sp>
      <p:sp>
        <p:nvSpPr>
          <p:cNvPr id="7" name="テキスト ボックス 6">
            <a:extLst>
              <a:ext uri="{FF2B5EF4-FFF2-40B4-BE49-F238E27FC236}">
                <a16:creationId xmlns:a16="http://schemas.microsoft.com/office/drawing/2014/main" id="{F3AB34FD-03C6-15E1-D58D-57E3EFCCADA3}"/>
              </a:ext>
            </a:extLst>
          </p:cNvPr>
          <p:cNvSpPr txBox="1"/>
          <p:nvPr/>
        </p:nvSpPr>
        <p:spPr>
          <a:xfrm>
            <a:off x="5954974" y="6645711"/>
            <a:ext cx="6264322" cy="261610"/>
          </a:xfrm>
          <a:prstGeom prst="rect">
            <a:avLst/>
          </a:prstGeom>
          <a:noFill/>
        </p:spPr>
        <p:txBody>
          <a:bodyPr wrap="square">
            <a:spAutoFit/>
          </a:bodyPr>
          <a:lstStyle/>
          <a:p>
            <a:pPr algn="r"/>
            <a:r>
              <a:rPr lang="ja-JP" altLang="en-US" sz="1050" b="1" dirty="0">
                <a:solidFill>
                  <a:schemeClr val="bg1"/>
                </a:solidFill>
              </a:rPr>
              <a:t>ⒸLIVING journal/家づくりの手帳 . All Rights Reserved</a:t>
            </a:r>
          </a:p>
        </p:txBody>
      </p:sp>
      <p:sp>
        <p:nvSpPr>
          <p:cNvPr id="17" name="スライド番号プレースホルダー 16">
            <a:extLst>
              <a:ext uri="{FF2B5EF4-FFF2-40B4-BE49-F238E27FC236}">
                <a16:creationId xmlns:a16="http://schemas.microsoft.com/office/drawing/2014/main" id="{8DBCD43A-34BF-9A5E-3E4C-885527ACB42D}"/>
              </a:ext>
            </a:extLst>
          </p:cNvPr>
          <p:cNvSpPr>
            <a:spLocks noGrp="1"/>
          </p:cNvSpPr>
          <p:nvPr>
            <p:ph type="sldNum" sz="quarter" idx="12"/>
          </p:nvPr>
        </p:nvSpPr>
        <p:spPr/>
        <p:txBody>
          <a:bodyPr/>
          <a:lstStyle/>
          <a:p>
            <a:fld id="{0ADC502E-7FDD-4CC4-9624-4DCA25F6091F}" type="slidenum">
              <a:rPr lang="ja-JP" altLang="en-US" smtClean="0">
                <a:solidFill>
                  <a:schemeClr val="tx1"/>
                </a:solidFill>
              </a:rPr>
              <a:pPr/>
              <a:t>35</a:t>
            </a:fld>
            <a:endParaRPr lang="ja-JP" altLang="en-US" dirty="0">
              <a:solidFill>
                <a:schemeClr val="tx1"/>
              </a:solidFill>
            </a:endParaRPr>
          </a:p>
        </p:txBody>
      </p:sp>
      <p:sp>
        <p:nvSpPr>
          <p:cNvPr id="21" name="Rectangle 72">
            <a:extLst>
              <a:ext uri="{FF2B5EF4-FFF2-40B4-BE49-F238E27FC236}">
                <a16:creationId xmlns:a16="http://schemas.microsoft.com/office/drawing/2014/main" id="{3762E26F-EADE-9879-6141-3167CF3756D1}"/>
              </a:ext>
            </a:extLst>
          </p:cNvPr>
          <p:cNvSpPr>
            <a:spLocks noChangeArrowheads="1"/>
          </p:cNvSpPr>
          <p:nvPr/>
        </p:nvSpPr>
        <p:spPr bwMode="auto">
          <a:xfrm>
            <a:off x="1156808" y="103798"/>
            <a:ext cx="109004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ja-JP" altLang="en-US" sz="1700" b="1" dirty="0">
                <a:latin typeface="Open Sans" panose="020B0606030504020204" pitchFamily="34" charset="0"/>
              </a:rPr>
              <a:t>参考文献等</a:t>
            </a:r>
            <a:endParaRPr lang="ru-RU" altLang="ru-RU" dirty="0">
              <a:latin typeface="Arial" panose="020B0604020202020204" pitchFamily="34" charset="0"/>
            </a:endParaRPr>
          </a:p>
        </p:txBody>
      </p:sp>
      <p:grpSp>
        <p:nvGrpSpPr>
          <p:cNvPr id="3" name="グループ化 2">
            <a:extLst>
              <a:ext uri="{FF2B5EF4-FFF2-40B4-BE49-F238E27FC236}">
                <a16:creationId xmlns:a16="http://schemas.microsoft.com/office/drawing/2014/main" id="{7C2F2E6F-75E4-5085-39EC-030883768E22}"/>
              </a:ext>
            </a:extLst>
          </p:cNvPr>
          <p:cNvGrpSpPr/>
          <p:nvPr/>
        </p:nvGrpSpPr>
        <p:grpSpPr>
          <a:xfrm>
            <a:off x="3924" y="0"/>
            <a:ext cx="1069975" cy="1074738"/>
            <a:chOff x="5616575" y="5054600"/>
            <a:chExt cx="1069975" cy="1074738"/>
          </a:xfrm>
        </p:grpSpPr>
        <p:sp>
          <p:nvSpPr>
            <p:cNvPr id="19" name="Oval 54">
              <a:extLst>
                <a:ext uri="{FF2B5EF4-FFF2-40B4-BE49-F238E27FC236}">
                  <a16:creationId xmlns:a16="http://schemas.microsoft.com/office/drawing/2014/main" id="{18AE7D5D-ED39-422C-8BAA-A8D628722B11}"/>
                </a:ext>
              </a:extLst>
            </p:cNvPr>
            <p:cNvSpPr>
              <a:spLocks noChangeArrowheads="1"/>
            </p:cNvSpPr>
            <p:nvPr/>
          </p:nvSpPr>
          <p:spPr bwMode="auto">
            <a:xfrm>
              <a:off x="5616575" y="5054600"/>
              <a:ext cx="1069975" cy="1074738"/>
            </a:xfrm>
            <a:prstGeom prst="ellipse">
              <a:avLst/>
            </a:prstGeom>
            <a:solidFill>
              <a:srgbClr val="FFFFFF"/>
            </a:solidFill>
            <a:ln w="25400">
              <a:solidFill>
                <a:schemeClr val="tx1"/>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dirty="0"/>
            </a:p>
          </p:txBody>
        </p:sp>
        <p:sp>
          <p:nvSpPr>
            <p:cNvPr id="20" name="Freeform 57">
              <a:extLst>
                <a:ext uri="{FF2B5EF4-FFF2-40B4-BE49-F238E27FC236}">
                  <a16:creationId xmlns:a16="http://schemas.microsoft.com/office/drawing/2014/main" id="{4DAA3031-A0B3-60A9-249B-3F8E6F05E93A}"/>
                </a:ext>
              </a:extLst>
            </p:cNvPr>
            <p:cNvSpPr>
              <a:spLocks noEditPoints="1"/>
            </p:cNvSpPr>
            <p:nvPr/>
          </p:nvSpPr>
          <p:spPr bwMode="auto">
            <a:xfrm>
              <a:off x="5970588" y="5307013"/>
              <a:ext cx="360363" cy="571500"/>
            </a:xfrm>
            <a:custGeom>
              <a:avLst/>
              <a:gdLst>
                <a:gd name="T0" fmla="*/ 182078 w 95"/>
                <a:gd name="T1" fmla="*/ 0 h 150"/>
                <a:gd name="T2" fmla="*/ 0 w 95"/>
                <a:gd name="T3" fmla="*/ 388620 h 150"/>
                <a:gd name="T4" fmla="*/ 182078 w 95"/>
                <a:gd name="T5" fmla="*/ 571500 h 150"/>
                <a:gd name="T6" fmla="*/ 360363 w 95"/>
                <a:gd name="T7" fmla="*/ 388620 h 150"/>
                <a:gd name="T8" fmla="*/ 182078 w 95"/>
                <a:gd name="T9" fmla="*/ 0 h 150"/>
                <a:gd name="T10" fmla="*/ 250357 w 95"/>
                <a:gd name="T11" fmla="*/ 491490 h 150"/>
                <a:gd name="T12" fmla="*/ 238978 w 95"/>
                <a:gd name="T13" fmla="*/ 502920 h 150"/>
                <a:gd name="T14" fmla="*/ 220011 w 95"/>
                <a:gd name="T15" fmla="*/ 510540 h 150"/>
                <a:gd name="T16" fmla="*/ 201045 w 95"/>
                <a:gd name="T17" fmla="*/ 518160 h 150"/>
                <a:gd name="T18" fmla="*/ 64486 w 95"/>
                <a:gd name="T19" fmla="*/ 407670 h 150"/>
                <a:gd name="T20" fmla="*/ 45520 w 95"/>
                <a:gd name="T21" fmla="*/ 407670 h 150"/>
                <a:gd name="T22" fmla="*/ 87246 w 95"/>
                <a:gd name="T23" fmla="*/ 335280 h 150"/>
                <a:gd name="T24" fmla="*/ 132765 w 95"/>
                <a:gd name="T25" fmla="*/ 407670 h 150"/>
                <a:gd name="T26" fmla="*/ 110006 w 95"/>
                <a:gd name="T27" fmla="*/ 407670 h 150"/>
                <a:gd name="T28" fmla="*/ 189665 w 95"/>
                <a:gd name="T29" fmla="*/ 499110 h 150"/>
                <a:gd name="T30" fmla="*/ 216218 w 95"/>
                <a:gd name="T31" fmla="*/ 499110 h 150"/>
                <a:gd name="T32" fmla="*/ 257944 w 95"/>
                <a:gd name="T33" fmla="*/ 483870 h 150"/>
                <a:gd name="T34" fmla="*/ 250357 w 95"/>
                <a:gd name="T35" fmla="*/ 491490 h 150"/>
                <a:gd name="T36" fmla="*/ 280704 w 95"/>
                <a:gd name="T37" fmla="*/ 464820 h 150"/>
                <a:gd name="T38" fmla="*/ 238978 w 95"/>
                <a:gd name="T39" fmla="*/ 388620 h 150"/>
                <a:gd name="T40" fmla="*/ 257944 w 95"/>
                <a:gd name="T41" fmla="*/ 388620 h 150"/>
                <a:gd name="T42" fmla="*/ 178285 w 95"/>
                <a:gd name="T43" fmla="*/ 300990 h 150"/>
                <a:gd name="T44" fmla="*/ 151732 w 95"/>
                <a:gd name="T45" fmla="*/ 300990 h 150"/>
                <a:gd name="T46" fmla="*/ 110006 w 95"/>
                <a:gd name="T47" fmla="*/ 316230 h 150"/>
                <a:gd name="T48" fmla="*/ 117592 w 95"/>
                <a:gd name="T49" fmla="*/ 304800 h 150"/>
                <a:gd name="T50" fmla="*/ 128972 w 95"/>
                <a:gd name="T51" fmla="*/ 297180 h 150"/>
                <a:gd name="T52" fmla="*/ 147938 w 95"/>
                <a:gd name="T53" fmla="*/ 285750 h 150"/>
                <a:gd name="T54" fmla="*/ 170698 w 95"/>
                <a:gd name="T55" fmla="*/ 281940 h 150"/>
                <a:gd name="T56" fmla="*/ 303464 w 95"/>
                <a:gd name="T57" fmla="*/ 388620 h 150"/>
                <a:gd name="T58" fmla="*/ 326223 w 95"/>
                <a:gd name="T59" fmla="*/ 388620 h 150"/>
                <a:gd name="T60" fmla="*/ 280704 w 95"/>
                <a:gd name="T61" fmla="*/ 464820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5" h="150">
                  <a:moveTo>
                    <a:pt x="48" y="0"/>
                  </a:moveTo>
                  <a:cubicBezTo>
                    <a:pt x="48" y="0"/>
                    <a:pt x="0" y="76"/>
                    <a:pt x="0" y="102"/>
                  </a:cubicBezTo>
                  <a:cubicBezTo>
                    <a:pt x="0" y="128"/>
                    <a:pt x="21" y="150"/>
                    <a:pt x="48" y="150"/>
                  </a:cubicBezTo>
                  <a:cubicBezTo>
                    <a:pt x="74" y="150"/>
                    <a:pt x="95" y="128"/>
                    <a:pt x="95" y="102"/>
                  </a:cubicBezTo>
                  <a:cubicBezTo>
                    <a:pt x="95" y="76"/>
                    <a:pt x="48" y="0"/>
                    <a:pt x="48" y="0"/>
                  </a:cubicBezTo>
                  <a:close/>
                  <a:moveTo>
                    <a:pt x="66" y="129"/>
                  </a:moveTo>
                  <a:cubicBezTo>
                    <a:pt x="65" y="130"/>
                    <a:pt x="64" y="131"/>
                    <a:pt x="63" y="132"/>
                  </a:cubicBezTo>
                  <a:cubicBezTo>
                    <a:pt x="62" y="133"/>
                    <a:pt x="60" y="134"/>
                    <a:pt x="58" y="134"/>
                  </a:cubicBezTo>
                  <a:cubicBezTo>
                    <a:pt x="57" y="135"/>
                    <a:pt x="55" y="136"/>
                    <a:pt x="53" y="136"/>
                  </a:cubicBezTo>
                  <a:cubicBezTo>
                    <a:pt x="34" y="139"/>
                    <a:pt x="19" y="124"/>
                    <a:pt x="17" y="107"/>
                  </a:cubicBezTo>
                  <a:cubicBezTo>
                    <a:pt x="12" y="107"/>
                    <a:pt x="12" y="107"/>
                    <a:pt x="12" y="107"/>
                  </a:cubicBezTo>
                  <a:cubicBezTo>
                    <a:pt x="23" y="88"/>
                    <a:pt x="23" y="88"/>
                    <a:pt x="23" y="88"/>
                  </a:cubicBezTo>
                  <a:cubicBezTo>
                    <a:pt x="35" y="107"/>
                    <a:pt x="35" y="107"/>
                    <a:pt x="35" y="107"/>
                  </a:cubicBezTo>
                  <a:cubicBezTo>
                    <a:pt x="29" y="107"/>
                    <a:pt x="29" y="107"/>
                    <a:pt x="29" y="107"/>
                  </a:cubicBezTo>
                  <a:cubicBezTo>
                    <a:pt x="29" y="120"/>
                    <a:pt x="38" y="130"/>
                    <a:pt x="50" y="131"/>
                  </a:cubicBezTo>
                  <a:cubicBezTo>
                    <a:pt x="50" y="131"/>
                    <a:pt x="55" y="131"/>
                    <a:pt x="57" y="131"/>
                  </a:cubicBezTo>
                  <a:cubicBezTo>
                    <a:pt x="61" y="130"/>
                    <a:pt x="65" y="129"/>
                    <a:pt x="68" y="127"/>
                  </a:cubicBezTo>
                  <a:cubicBezTo>
                    <a:pt x="67" y="128"/>
                    <a:pt x="67" y="129"/>
                    <a:pt x="66" y="129"/>
                  </a:cubicBezTo>
                  <a:close/>
                  <a:moveTo>
                    <a:pt x="74" y="122"/>
                  </a:moveTo>
                  <a:cubicBezTo>
                    <a:pt x="63" y="102"/>
                    <a:pt x="63" y="102"/>
                    <a:pt x="63" y="102"/>
                  </a:cubicBezTo>
                  <a:cubicBezTo>
                    <a:pt x="68" y="102"/>
                    <a:pt x="68" y="102"/>
                    <a:pt x="68" y="102"/>
                  </a:cubicBezTo>
                  <a:cubicBezTo>
                    <a:pt x="68" y="90"/>
                    <a:pt x="60" y="80"/>
                    <a:pt x="47" y="79"/>
                  </a:cubicBezTo>
                  <a:cubicBezTo>
                    <a:pt x="47" y="79"/>
                    <a:pt x="42" y="79"/>
                    <a:pt x="40" y="79"/>
                  </a:cubicBezTo>
                  <a:cubicBezTo>
                    <a:pt x="36" y="80"/>
                    <a:pt x="33" y="81"/>
                    <a:pt x="29" y="83"/>
                  </a:cubicBezTo>
                  <a:cubicBezTo>
                    <a:pt x="30" y="82"/>
                    <a:pt x="31" y="81"/>
                    <a:pt x="31" y="80"/>
                  </a:cubicBezTo>
                  <a:cubicBezTo>
                    <a:pt x="32" y="80"/>
                    <a:pt x="33" y="79"/>
                    <a:pt x="34" y="78"/>
                  </a:cubicBezTo>
                  <a:cubicBezTo>
                    <a:pt x="36" y="77"/>
                    <a:pt x="37" y="76"/>
                    <a:pt x="39" y="75"/>
                  </a:cubicBezTo>
                  <a:cubicBezTo>
                    <a:pt x="41" y="75"/>
                    <a:pt x="43" y="74"/>
                    <a:pt x="45" y="74"/>
                  </a:cubicBezTo>
                  <a:cubicBezTo>
                    <a:pt x="64" y="70"/>
                    <a:pt x="79" y="85"/>
                    <a:pt x="80" y="102"/>
                  </a:cubicBezTo>
                  <a:cubicBezTo>
                    <a:pt x="86" y="102"/>
                    <a:pt x="86" y="102"/>
                    <a:pt x="86" y="102"/>
                  </a:cubicBezTo>
                  <a:lnTo>
                    <a:pt x="74" y="12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2" name="テキスト ボックス 21">
            <a:extLst>
              <a:ext uri="{FF2B5EF4-FFF2-40B4-BE49-F238E27FC236}">
                <a16:creationId xmlns:a16="http://schemas.microsoft.com/office/drawing/2014/main" id="{73B953A7-ED68-F080-EE5B-2C3135841756}"/>
              </a:ext>
            </a:extLst>
          </p:cNvPr>
          <p:cNvSpPr txBox="1"/>
          <p:nvPr/>
        </p:nvSpPr>
        <p:spPr>
          <a:xfrm>
            <a:off x="22493" y="2200328"/>
            <a:ext cx="12203982" cy="1384995"/>
          </a:xfrm>
          <a:prstGeom prst="rect">
            <a:avLst/>
          </a:prstGeom>
          <a:noFill/>
        </p:spPr>
        <p:txBody>
          <a:bodyPr wrap="none" rtlCol="0">
            <a:spAutoFit/>
          </a:bodyPr>
          <a:lstStyle/>
          <a:p>
            <a:r>
              <a:rPr kumimoji="1" lang="ja-JP" altLang="en-US" sz="1400" b="1" dirty="0"/>
              <a:t>参考論文</a:t>
            </a:r>
            <a:endParaRPr kumimoji="1" lang="en-US" altLang="ja-JP" sz="1400" b="1" dirty="0"/>
          </a:p>
          <a:p>
            <a:r>
              <a:rPr lang="ja-JP" altLang="en-US" sz="1400" dirty="0"/>
              <a:t>・住宅における換気量の簡易予測法、趙雲・荏原 幸久・吉野博、日本建築学会計画系論文集、第</a:t>
            </a:r>
            <a:r>
              <a:rPr lang="en-US" altLang="ja-JP" sz="1400" dirty="0"/>
              <a:t>512</a:t>
            </a:r>
            <a:r>
              <a:rPr lang="ja-JP" altLang="en-US" sz="1400" dirty="0"/>
              <a:t>号、</a:t>
            </a:r>
            <a:r>
              <a:rPr lang="en-US" altLang="ja-JP" sz="1400" dirty="0"/>
              <a:t>1998</a:t>
            </a:r>
            <a:r>
              <a:rPr lang="ja-JP" altLang="en-US" sz="1400" dirty="0"/>
              <a:t>年</a:t>
            </a:r>
            <a:r>
              <a:rPr lang="en-US" altLang="ja-JP" sz="1400" dirty="0"/>
              <a:t>10</a:t>
            </a:r>
            <a:r>
              <a:rPr lang="ja-JP" altLang="en-US" sz="1400" dirty="0"/>
              <a:t>月</a:t>
            </a:r>
            <a:endParaRPr lang="en-US" altLang="ja-JP" sz="1400" dirty="0"/>
          </a:p>
          <a:p>
            <a:r>
              <a:rPr kumimoji="1" lang="ja-JP" altLang="en-US" sz="1400" dirty="0"/>
              <a:t>・鉛直面８方位における日射及び太陽光パネル発電データの解析</a:t>
            </a:r>
            <a:endParaRPr kumimoji="1" lang="en-US" altLang="ja-JP" sz="1400" dirty="0"/>
          </a:p>
          <a:p>
            <a:r>
              <a:rPr lang="ja-JP" altLang="en-US" sz="1400" dirty="0"/>
              <a:t>　　　　建築物</a:t>
            </a:r>
            <a:r>
              <a:rPr lang="en-US" altLang="ja-JP" sz="1400" dirty="0"/>
              <a:t>ZEB</a:t>
            </a:r>
            <a:r>
              <a:rPr lang="ja-JP" altLang="en-US" sz="1400" dirty="0"/>
              <a:t>化のための北陸の外壁面太陽光発電に関する研究、垂水弘夫・山口翔太、日本建築学会技術報告集、第４２号、</a:t>
            </a:r>
            <a:r>
              <a:rPr lang="en-US" altLang="ja-JP" sz="1400" dirty="0"/>
              <a:t>2013</a:t>
            </a:r>
            <a:r>
              <a:rPr lang="ja-JP" altLang="en-US" sz="1400" dirty="0"/>
              <a:t>年</a:t>
            </a:r>
            <a:r>
              <a:rPr lang="en-US" altLang="ja-JP" sz="1400" dirty="0"/>
              <a:t>6</a:t>
            </a:r>
            <a:r>
              <a:rPr lang="ja-JP" altLang="en-US" sz="1400" dirty="0"/>
              <a:t>月</a:t>
            </a:r>
            <a:endParaRPr lang="en-US" altLang="ja-JP" sz="1400" dirty="0"/>
          </a:p>
          <a:p>
            <a:r>
              <a:rPr kumimoji="1" lang="ja-JP" altLang="en-US" sz="1400" dirty="0"/>
              <a:t>・実測に基づくルームエアコンディショナの</a:t>
            </a:r>
            <a:r>
              <a:rPr kumimoji="1" lang="en-US" altLang="ja-JP" sz="1400" dirty="0"/>
              <a:t>COP</a:t>
            </a:r>
            <a:r>
              <a:rPr kumimoji="1" lang="ja-JP" altLang="en-US" sz="1400" dirty="0"/>
              <a:t>算出方法</a:t>
            </a:r>
            <a:endParaRPr kumimoji="1" lang="en-US" altLang="ja-JP" sz="1400" dirty="0"/>
          </a:p>
          <a:p>
            <a:r>
              <a:rPr lang="ja-JP" altLang="en-US" sz="1400" dirty="0"/>
              <a:t>　　　　ルームエアコンディショナの冷暖房</a:t>
            </a:r>
            <a:r>
              <a:rPr lang="en-US" altLang="ja-JP" sz="1400" dirty="0"/>
              <a:t>COP</a:t>
            </a:r>
            <a:r>
              <a:rPr lang="ja-JP" altLang="en-US" sz="1400" dirty="0"/>
              <a:t>およびエネルギー消費量に関する研究　その２、日本建築学会環境系論文集、第</a:t>
            </a:r>
            <a:r>
              <a:rPr lang="en-US" altLang="ja-JP" sz="1400" dirty="0"/>
              <a:t>654</a:t>
            </a:r>
            <a:r>
              <a:rPr lang="ja-JP" altLang="en-US" sz="1400" dirty="0"/>
              <a:t>号、</a:t>
            </a:r>
            <a:r>
              <a:rPr lang="en-US" altLang="ja-JP" sz="1400" dirty="0"/>
              <a:t>2010</a:t>
            </a:r>
            <a:r>
              <a:rPr lang="ja-JP" altLang="en-US" sz="1400" dirty="0"/>
              <a:t>年８月</a:t>
            </a:r>
            <a:endParaRPr kumimoji="1" lang="ja-JP" altLang="en-US" sz="1400" dirty="0"/>
          </a:p>
        </p:txBody>
      </p:sp>
      <p:sp>
        <p:nvSpPr>
          <p:cNvPr id="24" name="テキスト ボックス 23">
            <a:extLst>
              <a:ext uri="{FF2B5EF4-FFF2-40B4-BE49-F238E27FC236}">
                <a16:creationId xmlns:a16="http://schemas.microsoft.com/office/drawing/2014/main" id="{A45E7E5C-E52C-95B4-A3DB-E3D1F9920C1C}"/>
              </a:ext>
            </a:extLst>
          </p:cNvPr>
          <p:cNvSpPr txBox="1"/>
          <p:nvPr/>
        </p:nvSpPr>
        <p:spPr>
          <a:xfrm>
            <a:off x="22493" y="4683979"/>
            <a:ext cx="6080511" cy="738664"/>
          </a:xfrm>
          <a:prstGeom prst="rect">
            <a:avLst/>
          </a:prstGeom>
          <a:noFill/>
        </p:spPr>
        <p:txBody>
          <a:bodyPr wrap="none" rtlCol="0">
            <a:spAutoFit/>
          </a:bodyPr>
          <a:lstStyle/>
          <a:p>
            <a:r>
              <a:rPr kumimoji="1" lang="ja-JP" altLang="en-US" sz="1400" b="1" dirty="0"/>
              <a:t>参考データ</a:t>
            </a:r>
            <a:endParaRPr kumimoji="1" lang="en-US" altLang="ja-JP" sz="1400" b="1" dirty="0"/>
          </a:p>
          <a:p>
            <a:r>
              <a:rPr lang="ja-JP" altLang="en-US" sz="1400" dirty="0"/>
              <a:t>・気象庁</a:t>
            </a:r>
            <a:r>
              <a:rPr lang="en-US" altLang="ja-JP" sz="1400" dirty="0"/>
              <a:t>HP</a:t>
            </a:r>
            <a:r>
              <a:rPr lang="ja-JP" altLang="en-US" sz="1400" dirty="0"/>
              <a:t>　</a:t>
            </a:r>
            <a:r>
              <a:rPr lang="en-US" altLang="ja-JP" sz="1400" dirty="0"/>
              <a:t>2023</a:t>
            </a:r>
            <a:r>
              <a:rPr lang="ja-JP" altLang="en-US" sz="1400" dirty="0"/>
              <a:t>年の各地域の気象データ</a:t>
            </a:r>
            <a:endParaRPr lang="en-US" altLang="ja-JP" sz="1400" dirty="0"/>
          </a:p>
          <a:p>
            <a:r>
              <a:rPr kumimoji="1" lang="ja-JP" altLang="en-US" sz="1400" dirty="0"/>
              <a:t>・</a:t>
            </a:r>
            <a:r>
              <a:rPr kumimoji="1" lang="en-US" altLang="ja-JP" sz="1400" dirty="0"/>
              <a:t>NEDO</a:t>
            </a:r>
            <a:r>
              <a:rPr kumimoji="1" lang="ja-JP" altLang="en-US" sz="1400" dirty="0"/>
              <a:t>　日射量データベース閲覧システム　各地域の平均年日射データ</a:t>
            </a:r>
          </a:p>
        </p:txBody>
      </p:sp>
      <p:sp>
        <p:nvSpPr>
          <p:cNvPr id="16" name="Rectangle 93">
            <a:extLst>
              <a:ext uri="{FF2B5EF4-FFF2-40B4-BE49-F238E27FC236}">
                <a16:creationId xmlns:a16="http://schemas.microsoft.com/office/drawing/2014/main" id="{ACAB187F-B048-9AA4-3F25-5FBC65582456}"/>
              </a:ext>
            </a:extLst>
          </p:cNvPr>
          <p:cNvSpPr>
            <a:spLocks noChangeArrowheads="1"/>
          </p:cNvSpPr>
          <p:nvPr/>
        </p:nvSpPr>
        <p:spPr bwMode="auto">
          <a:xfrm>
            <a:off x="22493" y="6323315"/>
            <a:ext cx="372460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ru-RU" sz="2800" b="1" dirty="0">
                <a:latin typeface="Open Sans Semibold" panose="020B0706030804020204" pitchFamily="34" charset="0"/>
                <a:ea typeface="Open Sans Semibold" panose="020B0706030804020204" pitchFamily="34" charset="0"/>
                <a:cs typeface="Open Sans Semibold" panose="020B0706030804020204" pitchFamily="34" charset="0"/>
              </a:rPr>
              <a:t>SUMAI no ECO CHECK</a:t>
            </a:r>
            <a:endParaRPr lang="ru-RU" altLang="ru-RU" sz="300"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テキスト ボックス 14">
            <a:extLst>
              <a:ext uri="{FF2B5EF4-FFF2-40B4-BE49-F238E27FC236}">
                <a16:creationId xmlns:a16="http://schemas.microsoft.com/office/drawing/2014/main" id="{485EF3D6-B134-12A7-3A83-A0932A4C67FB}"/>
              </a:ext>
            </a:extLst>
          </p:cNvPr>
          <p:cNvSpPr txBox="1"/>
          <p:nvPr/>
        </p:nvSpPr>
        <p:spPr>
          <a:xfrm>
            <a:off x="22493" y="3873041"/>
            <a:ext cx="5070619" cy="523220"/>
          </a:xfrm>
          <a:prstGeom prst="rect">
            <a:avLst/>
          </a:prstGeom>
          <a:noFill/>
        </p:spPr>
        <p:txBody>
          <a:bodyPr wrap="none" rtlCol="0">
            <a:spAutoFit/>
          </a:bodyPr>
          <a:lstStyle/>
          <a:p>
            <a:r>
              <a:rPr kumimoji="1" lang="ja-JP" altLang="en-US" sz="1400" b="1" dirty="0"/>
              <a:t>参考文献</a:t>
            </a:r>
            <a:endParaRPr kumimoji="1" lang="en-US" altLang="ja-JP" sz="1400" b="1" dirty="0"/>
          </a:p>
          <a:p>
            <a:r>
              <a:rPr lang="ja-JP" altLang="en-US" sz="1400" dirty="0"/>
              <a:t>・建築設計資料集成１　環境　</a:t>
            </a:r>
            <a:r>
              <a:rPr lang="en-US" altLang="ja-JP" sz="1400" dirty="0"/>
              <a:t>1978</a:t>
            </a:r>
            <a:r>
              <a:rPr lang="ja-JP" altLang="en-US" sz="1400" dirty="0"/>
              <a:t>年　編集：日本建築学会</a:t>
            </a:r>
            <a:endParaRPr lang="en-US" altLang="ja-JP" sz="1400" dirty="0"/>
          </a:p>
        </p:txBody>
      </p:sp>
    </p:spTree>
    <p:extLst>
      <p:ext uri="{BB962C8B-B14F-4D97-AF65-F5344CB8AC3E}">
        <p14:creationId xmlns:p14="http://schemas.microsoft.com/office/powerpoint/2010/main" val="217016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p:bldLst>
  </p:timing>
</p:sld>
</file>

<file path=ppt/theme/theme1.xml><?xml version="1.0" encoding="utf-8"?>
<a:theme xmlns:a="http://schemas.openxmlformats.org/drawingml/2006/main" name="Office テーマ">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3837</TotalTime>
  <Words>4707</Words>
  <Application>Microsoft Office PowerPoint</Application>
  <PresentationFormat>ワイド画面</PresentationFormat>
  <Paragraphs>607</Paragraphs>
  <Slides>35</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35</vt:i4>
      </vt:variant>
    </vt:vector>
  </HeadingPairs>
  <TitlesOfParts>
    <vt:vector size="44" baseType="lpstr">
      <vt:lpstr>03スマートフォントUI</vt:lpstr>
      <vt:lpstr>メイリオ</vt:lpstr>
      <vt:lpstr>游ゴシック</vt:lpstr>
      <vt:lpstr>游ゴシック Light</vt:lpstr>
      <vt:lpstr>Aptos</vt:lpstr>
      <vt:lpstr>Arial</vt:lpstr>
      <vt:lpstr>Open Sans</vt:lpstr>
      <vt:lpstr>Open Sans Semibold</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家づくりの手帳 LIVING journal</dc:creator>
  <cp:lastModifiedBy>/ 家づくりの手帳 LIVING journal</cp:lastModifiedBy>
  <cp:revision>37</cp:revision>
  <dcterms:created xsi:type="dcterms:W3CDTF">2024-08-02T13:00:42Z</dcterms:created>
  <dcterms:modified xsi:type="dcterms:W3CDTF">2024-12-13T16:49:43Z</dcterms:modified>
</cp:coreProperties>
</file>